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70" r:id="rId3"/>
    <p:sldId id="271" r:id="rId4"/>
    <p:sldId id="278" r:id="rId5"/>
    <p:sldId id="287" r:id="rId6"/>
    <p:sldId id="273" r:id="rId7"/>
    <p:sldId id="285" r:id="rId8"/>
    <p:sldId id="274" r:id="rId9"/>
    <p:sldId id="275" r:id="rId10"/>
    <p:sldId id="276" r:id="rId11"/>
    <p:sldId id="277" r:id="rId12"/>
    <p:sldId id="257" r:id="rId13"/>
    <p:sldId id="279" r:id="rId14"/>
    <p:sldId id="260" r:id="rId15"/>
    <p:sldId id="261" r:id="rId16"/>
    <p:sldId id="280" r:id="rId17"/>
    <p:sldId id="282" r:id="rId18"/>
    <p:sldId id="281" r:id="rId19"/>
    <p:sldId id="283" r:id="rId20"/>
    <p:sldId id="284" r:id="rId21"/>
    <p:sldId id="272" r:id="rId22"/>
    <p:sldId id="28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1/7/2021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1/7/2021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12</a:t>
            </a:fld>
            <a:endParaRPr lang="en-US"/>
          </a:p>
        </p:txBody>
      </p:sp>
    </p:spTree>
    <p:extLst>
      <p:ext uri="{BB962C8B-B14F-4D97-AF65-F5344CB8AC3E}">
        <p14:creationId xmlns:p14="http://schemas.microsoft.com/office/powerpoint/2010/main" val="660935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1/7/2021</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427AEA-BBBB-4C9B-AB23-214EAA8AB789}" type="datetime1">
              <a:rPr lang="en-US"/>
              <a:t>1/7/2021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91CA30-F5CD-4CA0-B16A-349C6F830700}" type="datetime1">
              <a:rPr lang="en-US"/>
              <a:t>1/7/2021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B3AF48E-ABA0-4B58-B562-D1D7408067C4}" type="datetime1">
              <a:rPr lang="en-US"/>
              <a:t>1/7/2021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a:t>1/7/2021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CD787AA-CBCD-47F9-A04C-7106C508CDE4}" type="datetime1">
              <a:rPr lang="en-US"/>
              <a:t>1/7/2021</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1CC9DD-75F5-4611-BA0B-CFB1A226639C}" type="datetime1">
              <a:rPr lang="en-US"/>
              <a:t>1/7/2021</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1/7/2021</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1/7/2021</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a:t>1/7/2021</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a:t>1/7/2021</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1/7/2021</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familyconnect.org/browse-by-age/infants-and-toddlers/education-iandt/hand-under-hand-and-hand-over-han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parentcenterhub.org/visualimpairmen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www.tsbvi.edu/curriculum-a-publications/3/1069-preschool-children-with-visual-impairments-by-virginia-bisho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wikihow.com/Build-Self-Esteem-in-Your-Blind-or-Visually-Impaired-Child"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specialeducationguide.com/pre-k-12/behavior-and-classroom-management/building-self-esteem-in-children-with-special-need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familyconnect.org/after-the-diagnosis/success-stories/" TargetMode="External"/><Relationship Id="rId2" Type="http://schemas.openxmlformats.org/officeDocument/2006/relationships/hyperlink" Target="http://connectcenter.careerconnectprod.azurewebsites.net/living-with-vision-loss/for-job-seeker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amilyconnect.org/after-the-diagnosis/overview-of-services/downloadable-toolki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ndvisionservices.com/contact-us-school-blind/regional-map-north-dakot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familyconnect.org/after-the-diagnosis/emotional-impact/stop-and-take-a-breath/" TargetMode="External"/><Relationship Id="rId2" Type="http://schemas.openxmlformats.org/officeDocument/2006/relationships/hyperlink" Target="https://familyconnect.org/after-the-diagnosis/emotional-impact/how-we-felt-learning-our-child-would-be-blin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Parenting a Child with Low Vision</a:t>
            </a:r>
          </a:p>
        </p:txBody>
      </p:sp>
      <p:sp>
        <p:nvSpPr>
          <p:cNvPr id="3" name="Subtitle 2"/>
          <p:cNvSpPr>
            <a:spLocks noGrp="1"/>
          </p:cNvSpPr>
          <p:nvPr>
            <p:ph type="subTitle" idx="1"/>
          </p:nvPr>
        </p:nvSpPr>
        <p:spPr/>
        <p:txBody>
          <a:bodyPr/>
          <a:lstStyle/>
          <a:p>
            <a:r>
              <a:rPr lang="en-US" dirty="0"/>
              <a:t>Presented by Sky Gabel at NDVS/SB</a:t>
            </a:r>
          </a:p>
        </p:txBody>
      </p:sp>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9F697-1E3B-46E3-80C5-3FB1B8A6F8EF}"/>
              </a:ext>
            </a:extLst>
          </p:cNvPr>
          <p:cNvSpPr>
            <a:spLocks noGrp="1"/>
          </p:cNvSpPr>
          <p:nvPr>
            <p:ph type="title"/>
          </p:nvPr>
        </p:nvSpPr>
        <p:spPr/>
        <p:txBody>
          <a:bodyPr/>
          <a:lstStyle/>
          <a:p>
            <a:r>
              <a:rPr lang="en-US" dirty="0"/>
              <a:t>Encouraging Healthy Relationships between Siblings</a:t>
            </a:r>
          </a:p>
        </p:txBody>
      </p:sp>
      <p:sp>
        <p:nvSpPr>
          <p:cNvPr id="3" name="Content Placeholder 2">
            <a:extLst>
              <a:ext uri="{FF2B5EF4-FFF2-40B4-BE49-F238E27FC236}">
                <a16:creationId xmlns:a16="http://schemas.microsoft.com/office/drawing/2014/main" id="{70E9A696-5AE3-46BB-A4E2-0DDB079277F5}"/>
              </a:ext>
            </a:extLst>
          </p:cNvPr>
          <p:cNvSpPr>
            <a:spLocks noGrp="1"/>
          </p:cNvSpPr>
          <p:nvPr>
            <p:ph idx="1"/>
          </p:nvPr>
        </p:nvSpPr>
        <p:spPr/>
        <p:txBody>
          <a:bodyPr/>
          <a:lstStyle/>
          <a:p>
            <a:r>
              <a:rPr lang="en-US" b="1" dirty="0"/>
              <a:t>Have the same expectations. </a:t>
            </a:r>
            <a:r>
              <a:rPr lang="en-US" dirty="0"/>
              <a:t>For example, if you are a parent that has your children help with chores, make sure your visually impaired child helps, too. This is not only important to avoid sibling rivalry, but it’s simply a good education. </a:t>
            </a:r>
          </a:p>
          <a:p>
            <a:r>
              <a:rPr lang="en-US" b="1" dirty="0"/>
              <a:t>Inclusion goes both ways. </a:t>
            </a:r>
            <a:r>
              <a:rPr lang="en-US" dirty="0"/>
              <a:t>Children who are blind benefit when they can be included with their peers, which means their siblings, too. Parents work really hard to not leave out their blind child. I suggest you do the same for the sighted kids. If you are working on braille or cane skills, teach the siblings, too. Most kids LOVE to learn braille because it is like a secret code. </a:t>
            </a:r>
          </a:p>
          <a:p>
            <a:r>
              <a:rPr lang="en-US" b="1" dirty="0"/>
              <a:t>Find activities that are fun for the whole family. </a:t>
            </a:r>
            <a:r>
              <a:rPr lang="en-US" dirty="0"/>
              <a:t>This is difficult for all families, regardless of who their children are because every kid is different. However, we know that family activities are the most fun when they are fun for everyone. </a:t>
            </a:r>
          </a:p>
        </p:txBody>
      </p:sp>
    </p:spTree>
    <p:extLst>
      <p:ext uri="{BB962C8B-B14F-4D97-AF65-F5344CB8AC3E}">
        <p14:creationId xmlns:p14="http://schemas.microsoft.com/office/powerpoint/2010/main" val="2958857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6F37-8133-4B89-8F48-BDD4E811B6F4}"/>
              </a:ext>
            </a:extLst>
          </p:cNvPr>
          <p:cNvSpPr>
            <a:spLocks noGrp="1"/>
          </p:cNvSpPr>
          <p:nvPr>
            <p:ph type="title"/>
          </p:nvPr>
        </p:nvSpPr>
        <p:spPr/>
        <p:txBody>
          <a:bodyPr/>
          <a:lstStyle/>
          <a:p>
            <a:r>
              <a:rPr lang="en-US" dirty="0"/>
              <a:t>Encouraging Healthy Relationships between Siblings</a:t>
            </a:r>
          </a:p>
        </p:txBody>
      </p:sp>
      <p:sp>
        <p:nvSpPr>
          <p:cNvPr id="3" name="Content Placeholder 2">
            <a:extLst>
              <a:ext uri="{FF2B5EF4-FFF2-40B4-BE49-F238E27FC236}">
                <a16:creationId xmlns:a16="http://schemas.microsoft.com/office/drawing/2014/main" id="{C018FF0A-B8FB-49D3-A4A8-C49C92245630}"/>
              </a:ext>
            </a:extLst>
          </p:cNvPr>
          <p:cNvSpPr>
            <a:spLocks noGrp="1"/>
          </p:cNvSpPr>
          <p:nvPr>
            <p:ph idx="1"/>
          </p:nvPr>
        </p:nvSpPr>
        <p:spPr/>
        <p:txBody>
          <a:bodyPr/>
          <a:lstStyle/>
          <a:p>
            <a:r>
              <a:rPr lang="en-US" b="1" dirty="0"/>
              <a:t>Teach your visually impaired child how to interact with their siblings</a:t>
            </a:r>
            <a:r>
              <a:rPr lang="en-US" dirty="0"/>
              <a:t>. Social interactions are often learned visually when a child is very young and are, therefore, picked up faster by those with sight. Children who are blind may have to be taught how to be polite and what is appropriate.</a:t>
            </a:r>
          </a:p>
          <a:p>
            <a:r>
              <a:rPr lang="en-US" b="1" dirty="0"/>
              <a:t>Be an open book. </a:t>
            </a:r>
            <a:r>
              <a:rPr lang="en-US" dirty="0"/>
              <a:t>Make sure you are always available to answer questions. Explain your child’s diagnosis with all the children in your family, which will lead to discussion. Start young with the basics and continually provide them with more as they’re old enough to understand.</a:t>
            </a:r>
          </a:p>
        </p:txBody>
      </p:sp>
    </p:spTree>
    <p:extLst>
      <p:ext uri="{BB962C8B-B14F-4D97-AF65-F5344CB8AC3E}">
        <p14:creationId xmlns:p14="http://schemas.microsoft.com/office/powerpoint/2010/main" val="589633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666750"/>
          </a:xfrm>
        </p:spPr>
        <p:txBody>
          <a:bodyPr/>
          <a:lstStyle/>
          <a:p>
            <a:r>
              <a:rPr lang="fr-FR" dirty="0"/>
              <a:t>Incidental learning</a:t>
            </a:r>
            <a:endParaRPr lang="en-US" dirty="0"/>
          </a:p>
        </p:txBody>
      </p:sp>
      <p:sp>
        <p:nvSpPr>
          <p:cNvPr id="3" name="Content Placeholder 2"/>
          <p:cNvSpPr>
            <a:spLocks noGrp="1"/>
          </p:cNvSpPr>
          <p:nvPr>
            <p:ph idx="1"/>
          </p:nvPr>
        </p:nvSpPr>
        <p:spPr>
          <a:xfrm>
            <a:off x="2208213" y="1133475"/>
            <a:ext cx="9372600" cy="4581525"/>
          </a:xfrm>
        </p:spPr>
        <p:txBody>
          <a:bodyPr>
            <a:normAutofit fontScale="85000" lnSpcReduction="20000"/>
          </a:bodyPr>
          <a:lstStyle/>
          <a:p>
            <a:r>
              <a:rPr lang="en-US" i="0" dirty="0">
                <a:ln w="0"/>
                <a:solidFill>
                  <a:schemeClr val="bg2">
                    <a:lumMod val="50000"/>
                  </a:schemeClr>
                </a:solidFill>
              </a:rPr>
              <a:t>Much of what children learn is acquired almost automatically and instantaneousl</a:t>
            </a:r>
            <a:r>
              <a:rPr lang="en-US" dirty="0">
                <a:ln w="0"/>
                <a:solidFill>
                  <a:schemeClr val="bg2">
                    <a:lumMod val="50000"/>
                  </a:schemeClr>
                </a:solidFill>
              </a:rPr>
              <a:t>y </a:t>
            </a:r>
            <a:r>
              <a:rPr lang="en-US" i="0" dirty="0">
                <a:ln w="0"/>
                <a:solidFill>
                  <a:schemeClr val="bg2">
                    <a:lumMod val="50000"/>
                  </a:schemeClr>
                </a:solidFill>
              </a:rPr>
              <a:t>as they watch other children and adults interact with the environment and imitate their actions. </a:t>
            </a:r>
          </a:p>
          <a:p>
            <a:r>
              <a:rPr lang="en-US" i="0" dirty="0">
                <a:ln w="0"/>
                <a:solidFill>
                  <a:schemeClr val="bg2">
                    <a:lumMod val="50000"/>
                  </a:schemeClr>
                </a:solidFill>
              </a:rPr>
              <a:t>Incidental learning is learning gained by observing people and activities around us, day by day.</a:t>
            </a:r>
          </a:p>
          <a:p>
            <a:r>
              <a:rPr lang="en-US" dirty="0">
                <a:ln w="0"/>
                <a:solidFill>
                  <a:schemeClr val="bg2">
                    <a:lumMod val="50000"/>
                  </a:schemeClr>
                </a:solidFill>
              </a:rPr>
              <a:t>If your child has limited vision, he’ll need extra explanations, descriptions, and repeated experiences in order to learn what other children learn simply by watching others and imitating them. </a:t>
            </a:r>
          </a:p>
          <a:p>
            <a:pPr lvl="1"/>
            <a:r>
              <a:rPr lang="en-US" b="1" i="0" dirty="0">
                <a:solidFill>
                  <a:schemeClr val="bg2">
                    <a:lumMod val="50000"/>
                  </a:schemeClr>
                </a:solidFill>
              </a:rPr>
              <a:t>Involve your child, even when he’s very young, in things you do around the house.</a:t>
            </a:r>
          </a:p>
          <a:p>
            <a:pPr lvl="1"/>
            <a:r>
              <a:rPr lang="en-US" b="1" i="0" dirty="0">
                <a:solidFill>
                  <a:schemeClr val="bg2">
                    <a:lumMod val="50000"/>
                  </a:schemeClr>
                </a:solidFill>
              </a:rPr>
              <a:t>When you want to show your child something, try to relate it to what he knows; </a:t>
            </a:r>
            <a:r>
              <a:rPr lang="en-US" b="0" i="0" dirty="0">
                <a:solidFill>
                  <a:schemeClr val="bg2">
                    <a:lumMod val="50000"/>
                  </a:schemeClr>
                </a:solidFill>
              </a:rPr>
              <a:t>For example, if you have a cat at home and your child likes to pet the cat and touch its legs and ears, relate the lion at the zoo to the cat. </a:t>
            </a:r>
          </a:p>
          <a:p>
            <a:pPr lvl="1"/>
            <a:r>
              <a:rPr lang="en-US" b="1" i="0" dirty="0">
                <a:solidFill>
                  <a:schemeClr val="bg2">
                    <a:lumMod val="50000"/>
                  </a:schemeClr>
                </a:solidFill>
              </a:rPr>
              <a:t>Give your child hands-on experiences.</a:t>
            </a:r>
            <a:r>
              <a:rPr lang="en-US" b="0" i="0" dirty="0">
                <a:solidFill>
                  <a:schemeClr val="bg2">
                    <a:lumMod val="50000"/>
                  </a:schemeClr>
                </a:solidFill>
              </a:rPr>
              <a:t> The more your child touches, the more he’ll learn. </a:t>
            </a:r>
          </a:p>
          <a:p>
            <a:pPr lvl="1"/>
            <a:r>
              <a:rPr lang="en-US" b="1" i="0" dirty="0">
                <a:solidFill>
                  <a:schemeClr val="bg2">
                    <a:lumMod val="50000"/>
                  </a:schemeClr>
                </a:solidFill>
              </a:rPr>
              <a:t>When you show your child an object, use the techniques called </a:t>
            </a:r>
            <a:r>
              <a:rPr lang="en-US" b="1" i="0" dirty="0">
                <a:solidFill>
                  <a:srgbClr val="FFC000"/>
                </a:solidFill>
                <a:hlinkClick r:id="rId3">
                  <a:extLst>
                    <a:ext uri="{A12FA001-AC4F-418D-AE19-62706E023703}">
                      <ahyp:hlinkClr xmlns:ahyp="http://schemas.microsoft.com/office/drawing/2018/hyperlinkcolor" val="tx"/>
                    </a:ext>
                  </a:extLst>
                </a:hlinkClick>
              </a:rPr>
              <a:t>hand-under-hand or hand-over</a:t>
            </a:r>
            <a:r>
              <a:rPr lang="en-US" b="1" i="0" u="sng" dirty="0">
                <a:solidFill>
                  <a:srgbClr val="FFC000"/>
                </a:solidFill>
                <a:hlinkClick r:id="rId3">
                  <a:extLst>
                    <a:ext uri="{A12FA001-AC4F-418D-AE19-62706E023703}">
                      <ahyp:hlinkClr xmlns:ahyp="http://schemas.microsoft.com/office/drawing/2018/hyperlinkcolor" val="tx"/>
                    </a:ext>
                  </a:extLst>
                </a:hlinkClick>
              </a:rPr>
              <a:t>-hand</a:t>
            </a:r>
            <a:r>
              <a:rPr lang="en-US" b="1" i="0" dirty="0">
                <a:solidFill>
                  <a:schemeClr val="bg2">
                    <a:lumMod val="50000"/>
                  </a:schemeClr>
                </a:solidFill>
              </a:rPr>
              <a:t>.</a:t>
            </a:r>
            <a:r>
              <a:rPr lang="en-US" b="0" i="0" dirty="0">
                <a:solidFill>
                  <a:schemeClr val="bg2">
                    <a:lumMod val="50000"/>
                  </a:schemeClr>
                </a:solidFill>
              </a:rPr>
              <a:t> In hand-under-hand, your child’s hands are placed on top of yours, and he can feel your movements. In hand-over-hand, your hands are placed over his to guide him.</a:t>
            </a:r>
          </a:p>
          <a:p>
            <a:pPr lvl="1"/>
            <a:r>
              <a:rPr lang="en-US" b="1" i="0" dirty="0">
                <a:solidFill>
                  <a:schemeClr val="bg2">
                    <a:lumMod val="50000"/>
                  </a:schemeClr>
                </a:solidFill>
              </a:rPr>
              <a:t>Look for places to take your child that have things for him to touch.</a:t>
            </a:r>
            <a:r>
              <a:rPr lang="en-US" b="0" i="0" dirty="0">
                <a:solidFill>
                  <a:schemeClr val="bg2">
                    <a:lumMod val="50000"/>
                  </a:schemeClr>
                </a:solidFill>
              </a:rPr>
              <a:t> Petting zoos, science museums, and botanical gardens are often child-friendly and open to touching. If you do go to a place where touching isn’t part of the program, don’t be afraid to ask if your child may touch.</a:t>
            </a:r>
            <a:endParaRPr lang="en-US" dirty="0">
              <a:ln w="0"/>
              <a:solidFill>
                <a:schemeClr val="bg2">
                  <a:lumMod val="50000"/>
                </a:schemeClr>
              </a:solidFill>
            </a:endParaRPr>
          </a:p>
        </p:txBody>
      </p:sp>
    </p:spTree>
    <p:extLst>
      <p:ext uri="{BB962C8B-B14F-4D97-AF65-F5344CB8AC3E}">
        <p14:creationId xmlns:p14="http://schemas.microsoft.com/office/powerpoint/2010/main" val="2083928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79DB6-0A89-4699-B060-F412CEC70102}"/>
              </a:ext>
            </a:extLst>
          </p:cNvPr>
          <p:cNvSpPr>
            <a:spLocks noGrp="1"/>
          </p:cNvSpPr>
          <p:nvPr>
            <p:ph type="title"/>
          </p:nvPr>
        </p:nvSpPr>
        <p:spPr/>
        <p:txBody>
          <a:bodyPr>
            <a:normAutofit fontScale="90000"/>
          </a:bodyPr>
          <a:lstStyle/>
          <a:p>
            <a:r>
              <a:rPr lang="en-US" dirty="0"/>
              <a:t>Understanding How Children with Visual Impairments Learn</a:t>
            </a:r>
            <a:br>
              <a:rPr lang="en-US" dirty="0"/>
            </a:br>
            <a:endParaRPr lang="en-US" dirty="0"/>
          </a:p>
        </p:txBody>
      </p:sp>
      <p:sp>
        <p:nvSpPr>
          <p:cNvPr id="3" name="Content Placeholder 2">
            <a:extLst>
              <a:ext uri="{FF2B5EF4-FFF2-40B4-BE49-F238E27FC236}">
                <a16:creationId xmlns:a16="http://schemas.microsoft.com/office/drawing/2014/main" id="{A46E9353-0F31-4683-8EC0-A817AE6EF162}"/>
              </a:ext>
            </a:extLst>
          </p:cNvPr>
          <p:cNvSpPr>
            <a:spLocks noGrp="1"/>
          </p:cNvSpPr>
          <p:nvPr>
            <p:ph idx="1"/>
          </p:nvPr>
        </p:nvSpPr>
        <p:spPr>
          <a:xfrm>
            <a:off x="1989138" y="1505215"/>
            <a:ext cx="9372600" cy="4581259"/>
          </a:xfrm>
        </p:spPr>
        <p:txBody>
          <a:bodyPr>
            <a:normAutofit fontScale="85000" lnSpcReduction="10000"/>
          </a:bodyPr>
          <a:lstStyle/>
          <a:p>
            <a:r>
              <a:rPr lang="en-US" dirty="0"/>
              <a:t>Children with visual impairments use accommodations to learn as incidental learning, which comes to sighted children naturally, will be taught and described to a child who is visually impaired.</a:t>
            </a:r>
          </a:p>
          <a:p>
            <a:r>
              <a:rPr lang="en-US" dirty="0"/>
              <a:t>Hands are a primary information-gathering tool for children with visual impairments. So are the senses of smell, touch, taste, and hearing. They need to have as many opportunities as possible to experience objects directly and sensorially.</a:t>
            </a:r>
          </a:p>
          <a:p>
            <a:r>
              <a:rPr lang="en-US" dirty="0"/>
              <a:t>Families, friends, and others can support sensorial learning in many ways.</a:t>
            </a:r>
          </a:p>
          <a:p>
            <a:pPr lvl="1"/>
            <a:r>
              <a:rPr lang="en-US" dirty="0"/>
              <a:t>“</a:t>
            </a:r>
            <a:r>
              <a:rPr lang="en-US" dirty="0" err="1"/>
              <a:t>Mmmm</a:t>
            </a:r>
            <a:r>
              <a:rPr lang="en-US" dirty="0"/>
              <a:t>. Do you smell dinner?” appeals to the child’s sense of smell.</a:t>
            </a:r>
          </a:p>
          <a:p>
            <a:pPr lvl="1"/>
            <a:r>
              <a:rPr lang="en-US" dirty="0"/>
              <a:t>“Listen to that bird singing outside” calls to the child’s hearing. You might also say, “That’s a robin,” which gives the child a name for the bird that sings the song he or she is hearing.</a:t>
            </a:r>
          </a:p>
          <a:p>
            <a:pPr lvl="1"/>
            <a:r>
              <a:rPr lang="en-US" dirty="0"/>
              <a:t>“Your clothes are so soft today” speaks to the child’s sense of touch and helps the child build a picture of the “whole” from the many details. </a:t>
            </a:r>
          </a:p>
          <a:p>
            <a:pPr lvl="1"/>
            <a:r>
              <a:rPr lang="en-US" dirty="0"/>
              <a:t>Try not to point out what the child can't see. That is, instead of saying something like, "It's a shame you can't see the pretty kitty!" you could say, "Here, pet the kitty. Isn't it soft?”</a:t>
            </a:r>
          </a:p>
          <a:p>
            <a:pPr marL="45720" indent="0">
              <a:buNone/>
            </a:pPr>
            <a:r>
              <a:rPr lang="en-US" dirty="0">
                <a:hlinkClick r:id="rId2"/>
              </a:rPr>
              <a:t>source</a:t>
            </a:r>
            <a:endParaRPr lang="en-US" dirty="0"/>
          </a:p>
        </p:txBody>
      </p:sp>
    </p:spTree>
    <p:extLst>
      <p:ext uri="{BB962C8B-B14F-4D97-AF65-F5344CB8AC3E}">
        <p14:creationId xmlns:p14="http://schemas.microsoft.com/office/powerpoint/2010/main" val="1304651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Helping Your Child Interact with the World</a:t>
            </a:r>
          </a:p>
        </p:txBody>
      </p:sp>
    </p:spTree>
    <p:extLst>
      <p:ext uri="{BB962C8B-B14F-4D97-AF65-F5344CB8AC3E}">
        <p14:creationId xmlns:p14="http://schemas.microsoft.com/office/powerpoint/2010/main" val="4274568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Skills</a:t>
            </a:r>
          </a:p>
        </p:txBody>
      </p:sp>
      <p:sp>
        <p:nvSpPr>
          <p:cNvPr id="3" name="Text Placeholder 2"/>
          <p:cNvSpPr>
            <a:spLocks noGrp="1"/>
          </p:cNvSpPr>
          <p:nvPr>
            <p:ph idx="1"/>
          </p:nvPr>
        </p:nvSpPr>
        <p:spPr/>
        <p:txBody>
          <a:bodyPr/>
          <a:lstStyle/>
          <a:p>
            <a:r>
              <a:rPr lang="en-US" dirty="0"/>
              <a:t>A blind or visually impaired child cannot automatically copy typical social gestures, such as waving goodbye. You need to intentionally teach these skills to your child. </a:t>
            </a:r>
          </a:p>
          <a:p>
            <a:r>
              <a:rPr lang="en-US" dirty="0"/>
              <a:t>In addition, they cannot see that other kids aren't doing certain things that aren't socially acceptable, such as nose-picking and thumb-sucking, so you have to verbally discourage these behaviors. </a:t>
            </a:r>
            <a:r>
              <a:rPr lang="en-US" dirty="0">
                <a:hlinkClick r:id="rId2"/>
              </a:rPr>
              <a:t>source</a:t>
            </a:r>
            <a:endParaRPr lang="en-US" dirty="0"/>
          </a:p>
        </p:txBody>
      </p:sp>
    </p:spTree>
    <p:extLst>
      <p:ext uri="{BB962C8B-B14F-4D97-AF65-F5344CB8AC3E}">
        <p14:creationId xmlns:p14="http://schemas.microsoft.com/office/powerpoint/2010/main" val="1609149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5C68E-B440-4019-9175-3FE03C9C1E6A}"/>
              </a:ext>
            </a:extLst>
          </p:cNvPr>
          <p:cNvSpPr>
            <a:spLocks noGrp="1"/>
          </p:cNvSpPr>
          <p:nvPr>
            <p:ph type="title"/>
          </p:nvPr>
        </p:nvSpPr>
        <p:spPr/>
        <p:txBody>
          <a:bodyPr/>
          <a:lstStyle/>
          <a:p>
            <a:r>
              <a:rPr lang="en-US" dirty="0"/>
              <a:t>Dealing with Peers – bullying, inappropriate conversations</a:t>
            </a:r>
          </a:p>
        </p:txBody>
      </p:sp>
      <p:sp>
        <p:nvSpPr>
          <p:cNvPr id="3" name="Content Placeholder 2">
            <a:extLst>
              <a:ext uri="{FF2B5EF4-FFF2-40B4-BE49-F238E27FC236}">
                <a16:creationId xmlns:a16="http://schemas.microsoft.com/office/drawing/2014/main" id="{DB6A0168-1A2D-4F8E-B9B5-ED64347585AD}"/>
              </a:ext>
            </a:extLst>
          </p:cNvPr>
          <p:cNvSpPr>
            <a:spLocks noGrp="1"/>
          </p:cNvSpPr>
          <p:nvPr>
            <p:ph idx="1"/>
          </p:nvPr>
        </p:nvSpPr>
        <p:spPr>
          <a:xfrm>
            <a:off x="1806576" y="1628774"/>
            <a:ext cx="9774237" cy="4448175"/>
          </a:xfrm>
        </p:spPr>
        <p:txBody>
          <a:bodyPr>
            <a:normAutofit fontScale="92500"/>
          </a:bodyPr>
          <a:lstStyle/>
          <a:p>
            <a:r>
              <a:rPr lang="en-US" dirty="0"/>
              <a:t>Most children have to deal with insults from other kids, but children who are visually impaired are especially susceptible. The best approach is to let your child know that insults show more about the other kids than they do about the them.</a:t>
            </a:r>
          </a:p>
          <a:p>
            <a:r>
              <a:rPr lang="en-US" b="0" i="0" dirty="0">
                <a:solidFill>
                  <a:srgbClr val="545454"/>
                </a:solidFill>
                <a:effectLst/>
                <a:latin typeface="inherit"/>
              </a:rPr>
              <a:t>For instance, you could say, "Kids say mean things sometimes. Usually, it's because they're not feeling good about themselves. Try to ignore them next time."</a:t>
            </a:r>
          </a:p>
          <a:p>
            <a:r>
              <a:rPr lang="en-US" dirty="0"/>
              <a:t>Help your child recognize bullying. While a few insults here and there aren't great, they're not enough to rush off to the principal. Nonetheless, when it turns into bullying, it's important that your child tell an adult.</a:t>
            </a:r>
          </a:p>
          <a:p>
            <a:r>
              <a:rPr lang="en-US" dirty="0"/>
              <a:t>Teach a visually impaired child to respond to awkward questions with calm answers. For instance, if someone says, "Can't you see this?" the child could say, "Well, not from that distance. If you let me have it for a minute, I'll be able to see it better." </a:t>
            </a:r>
          </a:p>
          <a:p>
            <a:r>
              <a:rPr lang="en-US" dirty="0"/>
              <a:t>Rehearse these answers with your child so that it will be easy for them to respond when they need to.</a:t>
            </a:r>
          </a:p>
        </p:txBody>
      </p:sp>
    </p:spTree>
    <p:extLst>
      <p:ext uri="{BB962C8B-B14F-4D97-AF65-F5344CB8AC3E}">
        <p14:creationId xmlns:p14="http://schemas.microsoft.com/office/powerpoint/2010/main" val="2113297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20DBA-60A9-4E12-A67D-A1C353C53407}"/>
              </a:ext>
            </a:extLst>
          </p:cNvPr>
          <p:cNvSpPr>
            <a:spLocks noGrp="1"/>
          </p:cNvSpPr>
          <p:nvPr>
            <p:ph type="title"/>
          </p:nvPr>
        </p:nvSpPr>
        <p:spPr/>
        <p:txBody>
          <a:bodyPr/>
          <a:lstStyle/>
          <a:p>
            <a:r>
              <a:rPr lang="en-US" dirty="0"/>
              <a:t>Self-Esteem</a:t>
            </a:r>
          </a:p>
        </p:txBody>
      </p:sp>
      <p:sp>
        <p:nvSpPr>
          <p:cNvPr id="3" name="Content Placeholder 2">
            <a:extLst>
              <a:ext uri="{FF2B5EF4-FFF2-40B4-BE49-F238E27FC236}">
                <a16:creationId xmlns:a16="http://schemas.microsoft.com/office/drawing/2014/main" id="{1B827554-21FC-46F5-AF42-A6D88AF5BB14}"/>
              </a:ext>
            </a:extLst>
          </p:cNvPr>
          <p:cNvSpPr>
            <a:spLocks noGrp="1"/>
          </p:cNvSpPr>
          <p:nvPr>
            <p:ph idx="1"/>
          </p:nvPr>
        </p:nvSpPr>
        <p:spPr>
          <a:xfrm>
            <a:off x="2208213" y="1600199"/>
            <a:ext cx="9372600" cy="4886325"/>
          </a:xfrm>
        </p:spPr>
        <p:txBody>
          <a:bodyPr>
            <a:normAutofit fontScale="85000" lnSpcReduction="20000"/>
          </a:bodyPr>
          <a:lstStyle/>
          <a:p>
            <a:r>
              <a:rPr lang="en-US" dirty="0"/>
              <a:t>Focus on the positive. In any child, but especially one who's visually impaired, focusing on what the child can do is essential to building self-esteem, as it helps them build confidence in their talents. </a:t>
            </a:r>
          </a:p>
          <a:p>
            <a:pPr lvl="1"/>
            <a:r>
              <a:rPr lang="en-US" dirty="0"/>
              <a:t>For example, maybe the child has a terrific singing voice. Complimenting this skill and encouraging it can help build confidence.</a:t>
            </a:r>
          </a:p>
          <a:p>
            <a:r>
              <a:rPr lang="en-US" dirty="0"/>
              <a:t>Help them understand that everyone has something to contribute.</a:t>
            </a:r>
          </a:p>
          <a:p>
            <a:pPr lvl="1"/>
            <a:r>
              <a:rPr lang="en-US" dirty="0"/>
              <a:t>That is, they may have a disability, but others are challenged in other ways. Your child has something to offer the world, and they may have strengths where others have weaknesses.</a:t>
            </a:r>
          </a:p>
          <a:p>
            <a:r>
              <a:rPr lang="en-US" dirty="0"/>
              <a:t>Have them meet others who are like them. </a:t>
            </a:r>
          </a:p>
          <a:p>
            <a:pPr lvl="1"/>
            <a:r>
              <a:rPr lang="en-US" dirty="0"/>
              <a:t>Having a positive example can help children build self-esteem, which is why it's important for visually impaired kids to meet other kids, teens, and adults who are like them. When your child sees what others like them can do, it will help them have the confidence to strive for those goals themselves.</a:t>
            </a:r>
          </a:p>
          <a:p>
            <a:r>
              <a:rPr lang="en-US" dirty="0"/>
              <a:t>Get them involved in activities they enjoy. </a:t>
            </a:r>
          </a:p>
          <a:p>
            <a:pPr lvl="1"/>
            <a:r>
              <a:rPr lang="en-US" dirty="0"/>
              <a:t>When they express interest in an activity, encourage that interest by taking them to a class or seeing if they want to join an after-school club. Once they find something they love and have a great interest in, it can help to build their self-confidence.</a:t>
            </a:r>
          </a:p>
          <a:p>
            <a:r>
              <a:rPr lang="en-US" dirty="0">
                <a:hlinkClick r:id="rId2"/>
              </a:rPr>
              <a:t>source</a:t>
            </a:r>
            <a:endParaRPr lang="en-US" dirty="0"/>
          </a:p>
        </p:txBody>
      </p:sp>
    </p:spTree>
    <p:extLst>
      <p:ext uri="{BB962C8B-B14F-4D97-AF65-F5344CB8AC3E}">
        <p14:creationId xmlns:p14="http://schemas.microsoft.com/office/powerpoint/2010/main" val="4081978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421DD-61B8-4AE0-B82B-F04AD2589BD0}"/>
              </a:ext>
            </a:extLst>
          </p:cNvPr>
          <p:cNvSpPr>
            <a:spLocks noGrp="1"/>
          </p:cNvSpPr>
          <p:nvPr>
            <p:ph type="title"/>
          </p:nvPr>
        </p:nvSpPr>
        <p:spPr/>
        <p:txBody>
          <a:bodyPr/>
          <a:lstStyle/>
          <a:p>
            <a:r>
              <a:rPr lang="en-US" dirty="0"/>
              <a:t>Self-Esteem</a:t>
            </a:r>
          </a:p>
        </p:txBody>
      </p:sp>
      <p:sp>
        <p:nvSpPr>
          <p:cNvPr id="3" name="Content Placeholder 2">
            <a:extLst>
              <a:ext uri="{FF2B5EF4-FFF2-40B4-BE49-F238E27FC236}">
                <a16:creationId xmlns:a16="http://schemas.microsoft.com/office/drawing/2014/main" id="{6901B320-D8D8-4C4A-9781-DC3C15F1FB24}"/>
              </a:ext>
            </a:extLst>
          </p:cNvPr>
          <p:cNvSpPr>
            <a:spLocks noGrp="1"/>
          </p:cNvSpPr>
          <p:nvPr>
            <p:ph idx="1"/>
          </p:nvPr>
        </p:nvSpPr>
        <p:spPr/>
        <p:txBody>
          <a:bodyPr>
            <a:normAutofit fontScale="85000" lnSpcReduction="10000"/>
          </a:bodyPr>
          <a:lstStyle/>
          <a:p>
            <a:r>
              <a:rPr lang="en-US" dirty="0"/>
              <a:t>Having a visual impairment doesn’t define who you are, it just encourages you to do things in a different way, or changes the way you do things! </a:t>
            </a:r>
          </a:p>
          <a:p>
            <a:pPr lvl="1"/>
            <a:r>
              <a:rPr lang="en-US" b="0" i="0" dirty="0">
                <a:solidFill>
                  <a:srgbClr val="545454"/>
                </a:solidFill>
                <a:effectLst/>
                <a:latin typeface="inherit"/>
              </a:rPr>
              <a:t>For instance, if your child says, "I can't do this. I suck at life," you could say, "You don't suck at life. You can do many things I can't do. For instance, you can play the piano way better than I can. Here, let's try this again. I'll help you, and then you can try it on your own again.“</a:t>
            </a:r>
          </a:p>
          <a:p>
            <a:r>
              <a:rPr lang="en-US" b="0" i="0" dirty="0">
                <a:solidFill>
                  <a:srgbClr val="545454"/>
                </a:solidFill>
                <a:effectLst/>
                <a:latin typeface="inherit"/>
              </a:rPr>
              <a:t>Encourage your child to try out lots of different activities that interest them so that they can find what they love and identify their natural talents. This will help to build their self-esteem.</a:t>
            </a:r>
          </a:p>
          <a:p>
            <a:r>
              <a:rPr lang="en-US" b="0" i="0" dirty="0">
                <a:solidFill>
                  <a:srgbClr val="545454"/>
                </a:solidFill>
                <a:effectLst/>
                <a:latin typeface="inherit"/>
              </a:rPr>
              <a:t>Praise perseverance. Sometimes, things will be more difficult for a visually impaired child. It can help them to have encouragement to work through the hard parts. Plus, once they learn something new, it will give them a sense of accomplishment, which in turn can help build self-esteem. </a:t>
            </a:r>
            <a:r>
              <a:rPr lang="en-US" b="0" i="0" dirty="0">
                <a:solidFill>
                  <a:srgbClr val="545454"/>
                </a:solidFill>
                <a:effectLst/>
                <a:latin typeface="inherit"/>
                <a:hlinkClick r:id="rId2"/>
              </a:rPr>
              <a:t>Source</a:t>
            </a:r>
            <a:endParaRPr lang="en-US" b="0" i="0" dirty="0">
              <a:solidFill>
                <a:srgbClr val="545454"/>
              </a:solidFill>
              <a:effectLst/>
              <a:latin typeface="inherit"/>
            </a:endParaRPr>
          </a:p>
          <a:p>
            <a:pPr lvl="1"/>
            <a:r>
              <a:rPr lang="en-US" b="0" i="0" dirty="0">
                <a:solidFill>
                  <a:srgbClr val="545454"/>
                </a:solidFill>
                <a:effectLst/>
                <a:latin typeface="inherit"/>
              </a:rPr>
              <a:t>It can also help a child to know that everyone struggles with hard tasks.</a:t>
            </a:r>
          </a:p>
          <a:p>
            <a:pPr lvl="1" fontAlgn="base">
              <a:buFont typeface="Arial" panose="020B0604020202020204" pitchFamily="34" charset="0"/>
              <a:buChar char="•"/>
            </a:pPr>
            <a:r>
              <a:rPr lang="en-US" b="0" i="0" dirty="0">
                <a:solidFill>
                  <a:srgbClr val="545454"/>
                </a:solidFill>
                <a:effectLst/>
                <a:latin typeface="inherit"/>
              </a:rPr>
              <a:t>For example, you could say something like, "I noticed you're working really hard on your homework! I'm so proud of you for pushing through. Many people have a hard time with math, but you're doing your best to learn some tough material. Good job!"</a:t>
            </a:r>
            <a:br>
              <a:rPr lang="en-US" b="0" i="0" dirty="0">
                <a:solidFill>
                  <a:srgbClr val="545454"/>
                </a:solidFill>
                <a:effectLst/>
                <a:latin typeface="inherit"/>
              </a:rPr>
            </a:br>
            <a:endParaRPr lang="en-US" b="0" i="0" dirty="0">
              <a:solidFill>
                <a:srgbClr val="545454"/>
              </a:solidFill>
              <a:effectLst/>
              <a:latin typeface="inherit"/>
            </a:endParaRPr>
          </a:p>
        </p:txBody>
      </p:sp>
    </p:spTree>
    <p:extLst>
      <p:ext uri="{BB962C8B-B14F-4D97-AF65-F5344CB8AC3E}">
        <p14:creationId xmlns:p14="http://schemas.microsoft.com/office/powerpoint/2010/main" val="823669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03179-1E87-4DE1-B72E-62E604DE4AAC}"/>
              </a:ext>
            </a:extLst>
          </p:cNvPr>
          <p:cNvSpPr>
            <a:spLocks noGrp="1"/>
          </p:cNvSpPr>
          <p:nvPr>
            <p:ph type="title"/>
          </p:nvPr>
        </p:nvSpPr>
        <p:spPr/>
        <p:txBody>
          <a:bodyPr/>
          <a:lstStyle/>
          <a:p>
            <a:r>
              <a:rPr lang="en-US" dirty="0"/>
              <a:t>Preparing Your Visually Impaired Teen for Independence</a:t>
            </a:r>
          </a:p>
        </p:txBody>
      </p:sp>
      <p:sp>
        <p:nvSpPr>
          <p:cNvPr id="3" name="Content Placeholder 2">
            <a:extLst>
              <a:ext uri="{FF2B5EF4-FFF2-40B4-BE49-F238E27FC236}">
                <a16:creationId xmlns:a16="http://schemas.microsoft.com/office/drawing/2014/main" id="{F5A8FFEE-2F85-4176-A166-5F967B1DD2F5}"/>
              </a:ext>
            </a:extLst>
          </p:cNvPr>
          <p:cNvSpPr>
            <a:spLocks noGrp="1"/>
          </p:cNvSpPr>
          <p:nvPr>
            <p:ph idx="1"/>
          </p:nvPr>
        </p:nvSpPr>
        <p:spPr/>
        <p:txBody>
          <a:bodyPr>
            <a:normAutofit fontScale="92500" lnSpcReduction="10000"/>
          </a:bodyPr>
          <a:lstStyle/>
          <a:p>
            <a:r>
              <a:rPr lang="en-US" dirty="0"/>
              <a:t>Orientation and Mobility: Do your child’s recreational activities depend on you as driver?</a:t>
            </a:r>
          </a:p>
          <a:p>
            <a:pPr lvl="1"/>
            <a:r>
              <a:rPr lang="en-US" dirty="0"/>
              <a:t>Work with your child to establish mobility goals.</a:t>
            </a:r>
          </a:p>
          <a:p>
            <a:pPr lvl="1"/>
            <a:r>
              <a:rPr lang="en-US" dirty="0"/>
              <a:t>Team up with your child’s orientation and mobility specialist.</a:t>
            </a:r>
          </a:p>
          <a:p>
            <a:pPr lvl="1"/>
            <a:r>
              <a:rPr lang="en-US" dirty="0"/>
              <a:t>Look for opportunities for your child to reach his goals.</a:t>
            </a:r>
          </a:p>
          <a:p>
            <a:pPr lvl="1"/>
            <a:r>
              <a:rPr lang="en-US" dirty="0"/>
              <a:t>Take public transportation together and ease him into independent mobility.</a:t>
            </a:r>
          </a:p>
          <a:p>
            <a:pPr lvl="1"/>
            <a:r>
              <a:rPr lang="en-US" dirty="0"/>
              <a:t>Discuss and prepare additional strategies for getting around as a non-driver.</a:t>
            </a:r>
          </a:p>
          <a:p>
            <a:pPr lvl="1"/>
            <a:r>
              <a:rPr lang="en-US" dirty="0"/>
              <a:t>Additionally, your child is nearing the age when he can pursue guide dog use. Discuss the pros and cons of a guide dog with your child and seek information from experts.</a:t>
            </a:r>
          </a:p>
          <a:p>
            <a:r>
              <a:rPr lang="en-US" dirty="0"/>
              <a:t>Daily Living Skills</a:t>
            </a:r>
          </a:p>
          <a:p>
            <a:pPr lvl="1"/>
            <a:r>
              <a:rPr lang="en-US" dirty="0"/>
              <a:t>Help him focus on learning to cook nutritionally; caring for his body, clothes, and belongings; and maintaining a clean living environment. Don’t forget to take the time to teach your child to shave independently.</a:t>
            </a:r>
          </a:p>
        </p:txBody>
      </p:sp>
    </p:spTree>
    <p:extLst>
      <p:ext uri="{BB962C8B-B14F-4D97-AF65-F5344CB8AC3E}">
        <p14:creationId xmlns:p14="http://schemas.microsoft.com/office/powerpoint/2010/main" val="212478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20455-161E-4125-8BEB-CD0D86490D86}"/>
              </a:ext>
            </a:extLst>
          </p:cNvPr>
          <p:cNvSpPr>
            <a:spLocks noGrp="1"/>
          </p:cNvSpPr>
          <p:nvPr>
            <p:ph type="title"/>
          </p:nvPr>
        </p:nvSpPr>
        <p:spPr/>
        <p:txBody>
          <a:bodyPr/>
          <a:lstStyle/>
          <a:p>
            <a:r>
              <a:rPr lang="en-US" dirty="0"/>
              <a:t>Getting the diagnosis</a:t>
            </a:r>
          </a:p>
        </p:txBody>
      </p:sp>
      <p:sp>
        <p:nvSpPr>
          <p:cNvPr id="3" name="Content Placeholder 2">
            <a:extLst>
              <a:ext uri="{FF2B5EF4-FFF2-40B4-BE49-F238E27FC236}">
                <a16:creationId xmlns:a16="http://schemas.microsoft.com/office/drawing/2014/main" id="{E3EDCB4E-EB27-4165-AE9D-1D572991AE97}"/>
              </a:ext>
            </a:extLst>
          </p:cNvPr>
          <p:cNvSpPr>
            <a:spLocks noGrp="1"/>
          </p:cNvSpPr>
          <p:nvPr>
            <p:ph idx="1"/>
          </p:nvPr>
        </p:nvSpPr>
        <p:spPr/>
        <p:txBody>
          <a:bodyPr/>
          <a:lstStyle/>
          <a:p>
            <a:r>
              <a:rPr lang="en-US" dirty="0"/>
              <a:t>Whether your child is a baby or toddler, preschooler, grade schooler, or a teenager, learning that your child has a visual impairment can be a shocking event that affects you and your entire family.</a:t>
            </a:r>
          </a:p>
          <a:p>
            <a:r>
              <a:rPr lang="en-US" dirty="0"/>
              <a:t>If you’re feeling a wide range of strong emotions, including confusion, you’re not alone. </a:t>
            </a:r>
          </a:p>
          <a:p>
            <a:r>
              <a:rPr lang="en-US" dirty="0"/>
              <a:t>Most parents of children who are visually impaired can recall the day they first suspected their child couldn’t see, the day they were given the diagnosis of their child’s eye condition, who told them, and how the news was delivered.</a:t>
            </a:r>
          </a:p>
        </p:txBody>
      </p:sp>
    </p:spTree>
    <p:extLst>
      <p:ext uri="{BB962C8B-B14F-4D97-AF65-F5344CB8AC3E}">
        <p14:creationId xmlns:p14="http://schemas.microsoft.com/office/powerpoint/2010/main" val="1448717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F813F-65A9-457E-88BB-13CDA4B168B7}"/>
              </a:ext>
            </a:extLst>
          </p:cNvPr>
          <p:cNvSpPr>
            <a:spLocks noGrp="1"/>
          </p:cNvSpPr>
          <p:nvPr>
            <p:ph type="title"/>
          </p:nvPr>
        </p:nvSpPr>
        <p:spPr/>
        <p:txBody>
          <a:bodyPr/>
          <a:lstStyle/>
          <a:p>
            <a:r>
              <a:rPr lang="en-US" dirty="0"/>
              <a:t>Preparing Your Visually Impaired Teen for Independence</a:t>
            </a:r>
          </a:p>
        </p:txBody>
      </p:sp>
      <p:sp>
        <p:nvSpPr>
          <p:cNvPr id="3" name="Content Placeholder 2">
            <a:extLst>
              <a:ext uri="{FF2B5EF4-FFF2-40B4-BE49-F238E27FC236}">
                <a16:creationId xmlns:a16="http://schemas.microsoft.com/office/drawing/2014/main" id="{EAAAC44A-C978-45C0-A018-C21FA3A1293F}"/>
              </a:ext>
            </a:extLst>
          </p:cNvPr>
          <p:cNvSpPr>
            <a:spLocks noGrp="1"/>
          </p:cNvSpPr>
          <p:nvPr>
            <p:ph idx="1"/>
          </p:nvPr>
        </p:nvSpPr>
        <p:spPr>
          <a:xfrm>
            <a:off x="2208213" y="1600200"/>
            <a:ext cx="9745662" cy="4495800"/>
          </a:xfrm>
        </p:spPr>
        <p:txBody>
          <a:bodyPr>
            <a:normAutofit fontScale="92500" lnSpcReduction="10000"/>
          </a:bodyPr>
          <a:lstStyle/>
          <a:p>
            <a:r>
              <a:rPr lang="en-US" dirty="0"/>
              <a:t>Money Management</a:t>
            </a:r>
          </a:p>
          <a:p>
            <a:pPr lvl="1"/>
            <a:r>
              <a:rPr lang="en-US" dirty="0"/>
              <a:t>How prepared is your child to earn money, use a bank, and make wise financial decisions? In addition to supporting his efforts to earn money, you may choose to give him a monthly income for certain purchases. Set appropriate boundaries, but allow your child to learn from natural consequences.</a:t>
            </a:r>
          </a:p>
          <a:p>
            <a:r>
              <a:rPr lang="en-US" dirty="0"/>
              <a:t>Time Management</a:t>
            </a:r>
          </a:p>
          <a:p>
            <a:pPr lvl="1"/>
            <a:r>
              <a:rPr lang="en-US" dirty="0"/>
              <a:t>Can your child arrive to school or appointments on time without a parent managing the calendar and clock?</a:t>
            </a:r>
          </a:p>
          <a:p>
            <a:r>
              <a:rPr lang="en-US" dirty="0"/>
              <a:t>Organizational Skills</a:t>
            </a:r>
          </a:p>
          <a:p>
            <a:pPr lvl="1"/>
            <a:r>
              <a:rPr lang="en-US" dirty="0"/>
              <a:t>Does your child rely on your organizational skills to care for personal items?</a:t>
            </a:r>
          </a:p>
          <a:p>
            <a:r>
              <a:rPr lang="en-US" dirty="0"/>
              <a:t>Compensatory Skills</a:t>
            </a:r>
          </a:p>
          <a:p>
            <a:pPr lvl="1"/>
            <a:r>
              <a:rPr lang="en-US" dirty="0"/>
              <a:t>Is your teen independently note-taking, signature-writing, keyboarding, listening, accessing print, and using a computer? Work with a teacher of students with visual impairments (TVI) and support opportunities to learn, use tools, practice skills, and seek out resources that lead to greater independence.</a:t>
            </a:r>
          </a:p>
        </p:txBody>
      </p:sp>
    </p:spTree>
    <p:extLst>
      <p:ext uri="{BB962C8B-B14F-4D97-AF65-F5344CB8AC3E}">
        <p14:creationId xmlns:p14="http://schemas.microsoft.com/office/powerpoint/2010/main" val="2107901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212E2-FA4D-43E4-9CF0-346F6C43A603}"/>
              </a:ext>
            </a:extLst>
          </p:cNvPr>
          <p:cNvSpPr>
            <a:spLocks noGrp="1"/>
          </p:cNvSpPr>
          <p:nvPr>
            <p:ph type="title"/>
          </p:nvPr>
        </p:nvSpPr>
        <p:spPr/>
        <p:txBody>
          <a:bodyPr/>
          <a:lstStyle/>
          <a:p>
            <a:r>
              <a:rPr lang="en-US" i="0" dirty="0">
                <a:solidFill>
                  <a:srgbClr val="212529"/>
                </a:solidFill>
                <a:effectLst/>
              </a:rPr>
              <a:t>What kind of jobs do people who are blind have? </a:t>
            </a:r>
          </a:p>
        </p:txBody>
      </p:sp>
      <p:sp>
        <p:nvSpPr>
          <p:cNvPr id="3" name="Content Placeholder 2">
            <a:extLst>
              <a:ext uri="{FF2B5EF4-FFF2-40B4-BE49-F238E27FC236}">
                <a16:creationId xmlns:a16="http://schemas.microsoft.com/office/drawing/2014/main" id="{9B3959D4-0472-4BDF-9F63-FA31DCB6DEB1}"/>
              </a:ext>
            </a:extLst>
          </p:cNvPr>
          <p:cNvSpPr>
            <a:spLocks noGrp="1"/>
          </p:cNvSpPr>
          <p:nvPr>
            <p:ph idx="1"/>
          </p:nvPr>
        </p:nvSpPr>
        <p:spPr/>
        <p:txBody>
          <a:bodyPr/>
          <a:lstStyle/>
          <a:p>
            <a:r>
              <a:rPr lang="en-US" sz="2800" b="1" dirty="0">
                <a:solidFill>
                  <a:srgbClr val="212529"/>
                </a:solidFill>
              </a:rPr>
              <a:t>All kinds!!</a:t>
            </a:r>
            <a:endParaRPr lang="en-US" sz="2800" b="1" i="0" dirty="0">
              <a:solidFill>
                <a:srgbClr val="212529"/>
              </a:solidFill>
              <a:effectLst/>
            </a:endParaRPr>
          </a:p>
          <a:p>
            <a:r>
              <a:rPr lang="en-US" i="0" dirty="0">
                <a:solidFill>
                  <a:srgbClr val="212529"/>
                </a:solidFill>
                <a:effectLst/>
              </a:rPr>
              <a:t>The American Foundation for the Blind has a web program for those seeking employment called </a:t>
            </a:r>
            <a:r>
              <a:rPr lang="en-US" i="0" u="sng" dirty="0">
                <a:solidFill>
                  <a:srgbClr val="010E18"/>
                </a:solidFill>
                <a:effectLst/>
                <a:hlinkClick r:id="rId2"/>
              </a:rPr>
              <a:t>APH </a:t>
            </a:r>
            <a:r>
              <a:rPr lang="en-US" i="0" u="sng" dirty="0" err="1">
                <a:solidFill>
                  <a:srgbClr val="010E18"/>
                </a:solidFill>
                <a:effectLst/>
                <a:hlinkClick r:id="rId2"/>
              </a:rPr>
              <a:t>CareerConnect</a:t>
            </a:r>
            <a:r>
              <a:rPr lang="en-US" i="0" dirty="0">
                <a:solidFill>
                  <a:srgbClr val="212529"/>
                </a:solidFill>
                <a:effectLst/>
              </a:rPr>
              <a:t>.</a:t>
            </a:r>
          </a:p>
          <a:p>
            <a:r>
              <a:rPr lang="en-US" b="0" i="0" dirty="0">
                <a:solidFill>
                  <a:srgbClr val="212529"/>
                </a:solidFill>
                <a:effectLst/>
                <a:latin typeface="Open Sans"/>
              </a:rPr>
              <a:t>Take a moment to read these </a:t>
            </a:r>
            <a:r>
              <a:rPr lang="en-US" b="0" i="0" u="sng" dirty="0">
                <a:solidFill>
                  <a:srgbClr val="033B62"/>
                </a:solidFill>
                <a:effectLst/>
                <a:latin typeface="Open Sans"/>
                <a:hlinkClick r:id="rId3"/>
              </a:rPr>
              <a:t>success stories</a:t>
            </a:r>
            <a:r>
              <a:rPr lang="en-US" b="0" i="0" dirty="0">
                <a:solidFill>
                  <a:srgbClr val="212529"/>
                </a:solidFill>
                <a:effectLst/>
                <a:latin typeface="Open Sans"/>
              </a:rPr>
              <a:t>, and you will learn that people who are visually impaired work in a wide variety of careers.</a:t>
            </a:r>
            <a:endParaRPr lang="en-US" dirty="0"/>
          </a:p>
        </p:txBody>
      </p:sp>
    </p:spTree>
    <p:extLst>
      <p:ext uri="{BB962C8B-B14F-4D97-AF65-F5344CB8AC3E}">
        <p14:creationId xmlns:p14="http://schemas.microsoft.com/office/powerpoint/2010/main" val="547332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E07573-384B-463B-95A3-0186B2227E6E}"/>
              </a:ext>
            </a:extLst>
          </p:cNvPr>
          <p:cNvSpPr>
            <a:spLocks noGrp="1"/>
          </p:cNvSpPr>
          <p:nvPr>
            <p:ph type="ctrTitle"/>
          </p:nvPr>
        </p:nvSpPr>
        <p:spPr/>
        <p:txBody>
          <a:bodyPr/>
          <a:lstStyle/>
          <a:p>
            <a:r>
              <a:rPr lang="en-US" dirty="0"/>
              <a:t>Your Child’s Future is Bright</a:t>
            </a:r>
          </a:p>
        </p:txBody>
      </p:sp>
      <p:sp>
        <p:nvSpPr>
          <p:cNvPr id="5" name="Subtitle 4">
            <a:extLst>
              <a:ext uri="{FF2B5EF4-FFF2-40B4-BE49-F238E27FC236}">
                <a16:creationId xmlns:a16="http://schemas.microsoft.com/office/drawing/2014/main" id="{D30AEDDB-F229-4BC5-B315-C3EF450A8C23}"/>
              </a:ext>
            </a:extLst>
          </p:cNvPr>
          <p:cNvSpPr>
            <a:spLocks noGrp="1"/>
          </p:cNvSpPr>
          <p:nvPr>
            <p:ph type="subTitle" idx="1"/>
          </p:nvPr>
        </p:nvSpPr>
        <p:spPr>
          <a:xfrm>
            <a:off x="1065213" y="3108804"/>
            <a:ext cx="7091361" cy="1234596"/>
          </a:xfrm>
        </p:spPr>
        <p:txBody>
          <a:bodyPr>
            <a:normAutofit fontScale="92500" lnSpcReduction="10000"/>
          </a:bodyPr>
          <a:lstStyle/>
          <a:p>
            <a:r>
              <a:rPr lang="en-US" dirty="0"/>
              <a:t>If you have questions about available resources in North Dakota please contact NDVS/SB at </a:t>
            </a:r>
          </a:p>
          <a:p>
            <a:endParaRPr lang="en-US" b="1" i="0" dirty="0">
              <a:solidFill>
                <a:srgbClr val="0E1A30"/>
              </a:solidFill>
              <a:effectLst/>
              <a:latin typeface="Trebuchet MS" panose="020B0603020202020204" pitchFamily="34" charset="0"/>
            </a:endParaRPr>
          </a:p>
          <a:p>
            <a:r>
              <a:rPr lang="en-US" b="1" i="0" dirty="0">
                <a:solidFill>
                  <a:srgbClr val="0E1A30"/>
                </a:solidFill>
                <a:effectLst/>
                <a:latin typeface="Trebuchet MS" panose="020B0603020202020204" pitchFamily="34" charset="0"/>
              </a:rPr>
              <a:t>701-795-2700</a:t>
            </a:r>
            <a:endParaRPr lang="en-US" dirty="0"/>
          </a:p>
        </p:txBody>
      </p:sp>
    </p:spTree>
    <p:extLst>
      <p:ext uri="{BB962C8B-B14F-4D97-AF65-F5344CB8AC3E}">
        <p14:creationId xmlns:p14="http://schemas.microsoft.com/office/powerpoint/2010/main" val="1882848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E310A-870D-40D0-9515-D0539CDB0AC3}"/>
              </a:ext>
            </a:extLst>
          </p:cNvPr>
          <p:cNvSpPr>
            <a:spLocks noGrp="1"/>
          </p:cNvSpPr>
          <p:nvPr>
            <p:ph type="title"/>
          </p:nvPr>
        </p:nvSpPr>
        <p:spPr/>
        <p:txBody>
          <a:bodyPr/>
          <a:lstStyle/>
          <a:p>
            <a:r>
              <a:rPr lang="en-US" dirty="0"/>
              <a:t>Questions to Ask the Doctor	</a:t>
            </a:r>
          </a:p>
        </p:txBody>
      </p:sp>
      <p:sp>
        <p:nvSpPr>
          <p:cNvPr id="3" name="Content Placeholder 2">
            <a:extLst>
              <a:ext uri="{FF2B5EF4-FFF2-40B4-BE49-F238E27FC236}">
                <a16:creationId xmlns:a16="http://schemas.microsoft.com/office/drawing/2014/main" id="{11436A7A-964B-4798-BC96-F6045EDDFC2C}"/>
              </a:ext>
            </a:extLst>
          </p:cNvPr>
          <p:cNvSpPr>
            <a:spLocks noGrp="1"/>
          </p:cNvSpPr>
          <p:nvPr>
            <p:ph idx="1"/>
          </p:nvPr>
        </p:nvSpPr>
        <p:spPr/>
        <p:txBody>
          <a:bodyPr numCol="2">
            <a:normAutofit fontScale="92500" lnSpcReduction="20000"/>
          </a:bodyPr>
          <a:lstStyle/>
          <a:p>
            <a:r>
              <a:rPr lang="en-US" dirty="0"/>
              <a:t>You can expect an eye specialist to examine, diagnose, and explain in detail what you need to know about your child’s eye condition. Here are some basic questions to ask:</a:t>
            </a:r>
          </a:p>
          <a:p>
            <a:r>
              <a:rPr lang="en-US" dirty="0"/>
              <a:t>What is the diagnosis?</a:t>
            </a:r>
          </a:p>
          <a:p>
            <a:r>
              <a:rPr lang="en-US" dirty="0"/>
              <a:t>What caused the eye problem?</a:t>
            </a:r>
          </a:p>
          <a:p>
            <a:r>
              <a:rPr lang="en-US" dirty="0"/>
              <a:t>Was my child born with it?</a:t>
            </a:r>
          </a:p>
          <a:p>
            <a:r>
              <a:rPr lang="en-US" dirty="0"/>
              <a:t>Is it an inherited condition?</a:t>
            </a:r>
          </a:p>
          <a:p>
            <a:r>
              <a:rPr lang="en-US" dirty="0"/>
              <a:t>What is the prognosis?</a:t>
            </a:r>
          </a:p>
          <a:p>
            <a:r>
              <a:rPr lang="en-US" dirty="0"/>
              <a:t>Is it stable? Will it get better? Will it get worse?</a:t>
            </a:r>
          </a:p>
          <a:p>
            <a:r>
              <a:rPr lang="en-US" dirty="0"/>
              <a:t>Is there any treatment for the condition?</a:t>
            </a:r>
          </a:p>
          <a:p>
            <a:r>
              <a:rPr lang="en-US" dirty="0"/>
              <a:t>Will eyeglasses or contact lenses help?</a:t>
            </a:r>
          </a:p>
          <a:p>
            <a:r>
              <a:rPr lang="en-US" dirty="0"/>
              <a:t>Are there any other problems associated with this condition?</a:t>
            </a:r>
          </a:p>
          <a:p>
            <a:r>
              <a:rPr lang="en-US" dirty="0"/>
              <a:t>Can you tell how much my child can see?</a:t>
            </a:r>
          </a:p>
          <a:p>
            <a:r>
              <a:rPr lang="en-US" dirty="0"/>
              <a:t>What kind of lighting is best for my child?</a:t>
            </a:r>
          </a:p>
          <a:p>
            <a:r>
              <a:rPr lang="en-US" dirty="0"/>
              <a:t>Are there any restrictions on my child’s activities?</a:t>
            </a:r>
          </a:p>
          <a:p>
            <a:r>
              <a:rPr lang="en-US" dirty="0"/>
              <a:t>What else do we need to know?</a:t>
            </a:r>
          </a:p>
        </p:txBody>
      </p:sp>
    </p:spTree>
    <p:extLst>
      <p:ext uri="{BB962C8B-B14F-4D97-AF65-F5344CB8AC3E}">
        <p14:creationId xmlns:p14="http://schemas.microsoft.com/office/powerpoint/2010/main" val="916751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39377-CE29-46FC-91CE-7D91EBDDE61A}"/>
              </a:ext>
            </a:extLst>
          </p:cNvPr>
          <p:cNvSpPr>
            <a:spLocks noGrp="1"/>
          </p:cNvSpPr>
          <p:nvPr>
            <p:ph type="title"/>
          </p:nvPr>
        </p:nvSpPr>
        <p:spPr/>
        <p:txBody>
          <a:bodyPr/>
          <a:lstStyle/>
          <a:p>
            <a:r>
              <a:rPr lang="en-US" dirty="0">
                <a:solidFill>
                  <a:schemeClr val="bg2">
                    <a:lumMod val="50000"/>
                  </a:schemeClr>
                </a:solidFill>
              </a:rPr>
              <a:t>What non-medical services are available</a:t>
            </a:r>
          </a:p>
        </p:txBody>
      </p:sp>
      <p:sp>
        <p:nvSpPr>
          <p:cNvPr id="3" name="Content Placeholder 2">
            <a:extLst>
              <a:ext uri="{FF2B5EF4-FFF2-40B4-BE49-F238E27FC236}">
                <a16:creationId xmlns:a16="http://schemas.microsoft.com/office/drawing/2014/main" id="{6B65A8A5-217A-473E-9C71-2B3BA305E73D}"/>
              </a:ext>
            </a:extLst>
          </p:cNvPr>
          <p:cNvSpPr>
            <a:spLocks noGrp="1"/>
          </p:cNvSpPr>
          <p:nvPr>
            <p:ph idx="1"/>
          </p:nvPr>
        </p:nvSpPr>
        <p:spPr/>
        <p:txBody>
          <a:bodyPr>
            <a:normAutofit lnSpcReduction="10000"/>
          </a:bodyPr>
          <a:lstStyle/>
          <a:p>
            <a:r>
              <a:rPr lang="en-US" dirty="0">
                <a:solidFill>
                  <a:schemeClr val="bg2">
                    <a:lumMod val="50000"/>
                  </a:schemeClr>
                </a:solidFill>
                <a:hlinkClick r:id="rId2">
                  <a:extLst>
                    <a:ext uri="{A12FA001-AC4F-418D-AE19-62706E023703}">
                      <ahyp:hlinkClr xmlns:ahyp="http://schemas.microsoft.com/office/drawing/2018/hyperlinkcolor" val="tx"/>
                    </a:ext>
                  </a:extLst>
                </a:hlinkClick>
              </a:rPr>
              <a:t>https://familyconnect.org/after-the-diagnosis/overview-of-services/downloadable-toolkit/</a:t>
            </a:r>
            <a:endParaRPr lang="en-US" dirty="0">
              <a:solidFill>
                <a:schemeClr val="bg2">
                  <a:lumMod val="50000"/>
                </a:schemeClr>
              </a:solidFill>
            </a:endParaRPr>
          </a:p>
          <a:p>
            <a:r>
              <a:rPr lang="en-US" b="1" i="0" dirty="0">
                <a:solidFill>
                  <a:schemeClr val="bg2">
                    <a:lumMod val="50000"/>
                  </a:schemeClr>
                </a:solidFill>
                <a:effectLst/>
              </a:rPr>
              <a:t>Teacher of students with visual impairment (TVI)</a:t>
            </a:r>
          </a:p>
          <a:p>
            <a:r>
              <a:rPr lang="en-US" b="1" i="0" dirty="0">
                <a:solidFill>
                  <a:schemeClr val="bg2">
                    <a:lumMod val="50000"/>
                  </a:schemeClr>
                </a:solidFill>
                <a:effectLst/>
              </a:rPr>
              <a:t>Orientation and mobility (O&amp;M) specialist</a:t>
            </a:r>
            <a:endParaRPr lang="en-US" b="1" dirty="0">
              <a:solidFill>
                <a:schemeClr val="bg2">
                  <a:lumMod val="50000"/>
                </a:schemeClr>
              </a:solidFill>
            </a:endParaRPr>
          </a:p>
          <a:p>
            <a:r>
              <a:rPr lang="en-US" b="1" dirty="0">
                <a:solidFill>
                  <a:schemeClr val="bg2">
                    <a:lumMod val="50000"/>
                  </a:schemeClr>
                </a:solidFill>
              </a:rPr>
              <a:t>Early Interventionist</a:t>
            </a:r>
          </a:p>
          <a:p>
            <a:r>
              <a:rPr lang="en-US" b="1" dirty="0">
                <a:solidFill>
                  <a:schemeClr val="bg2">
                    <a:lumMod val="50000"/>
                  </a:schemeClr>
                </a:solidFill>
              </a:rPr>
              <a:t>Classroom teacher</a:t>
            </a:r>
          </a:p>
          <a:p>
            <a:r>
              <a:rPr lang="en-US" b="1" dirty="0">
                <a:solidFill>
                  <a:schemeClr val="bg2">
                    <a:lumMod val="50000"/>
                  </a:schemeClr>
                </a:solidFill>
              </a:rPr>
              <a:t>Para-educator</a:t>
            </a:r>
          </a:p>
          <a:p>
            <a:r>
              <a:rPr lang="en-US" b="1" dirty="0">
                <a:solidFill>
                  <a:schemeClr val="bg2">
                    <a:lumMod val="50000"/>
                  </a:schemeClr>
                </a:solidFill>
              </a:rPr>
              <a:t>Occupational, physical, and/or speech therapist</a:t>
            </a:r>
          </a:p>
          <a:p>
            <a:r>
              <a:rPr lang="en-US" b="1" dirty="0">
                <a:solidFill>
                  <a:schemeClr val="bg2">
                    <a:lumMod val="50000"/>
                  </a:schemeClr>
                </a:solidFill>
              </a:rPr>
              <a:t>Psychologists, assistive technology specialists, pediatricians, etc.</a:t>
            </a:r>
          </a:p>
          <a:p>
            <a:endParaRPr lang="en-US" dirty="0"/>
          </a:p>
        </p:txBody>
      </p:sp>
    </p:spTree>
    <p:extLst>
      <p:ext uri="{BB962C8B-B14F-4D97-AF65-F5344CB8AC3E}">
        <p14:creationId xmlns:p14="http://schemas.microsoft.com/office/powerpoint/2010/main" val="4055526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46A0F-2A61-4BDF-BF89-A10B88E1D0AF}"/>
              </a:ext>
            </a:extLst>
          </p:cNvPr>
          <p:cNvSpPr>
            <a:spLocks noGrp="1"/>
          </p:cNvSpPr>
          <p:nvPr>
            <p:ph type="title"/>
          </p:nvPr>
        </p:nvSpPr>
        <p:spPr>
          <a:xfrm>
            <a:off x="1409700" y="390525"/>
            <a:ext cx="9372600" cy="1200416"/>
          </a:xfrm>
        </p:spPr>
        <p:txBody>
          <a:bodyPr/>
          <a:lstStyle/>
          <a:p>
            <a:r>
              <a:rPr lang="en-US" dirty="0">
                <a:hlinkClick r:id="rId2"/>
              </a:rPr>
              <a:t>For services offered by NDVS/SB visit this link</a:t>
            </a:r>
            <a:endParaRPr lang="en-US" dirty="0"/>
          </a:p>
        </p:txBody>
      </p:sp>
      <p:pic>
        <p:nvPicPr>
          <p:cNvPr id="5" name="Content Placeholder 4">
            <a:extLst>
              <a:ext uri="{FF2B5EF4-FFF2-40B4-BE49-F238E27FC236}">
                <a16:creationId xmlns:a16="http://schemas.microsoft.com/office/drawing/2014/main" id="{4445E06D-4A18-4D60-8383-531A4F3EF12D}"/>
              </a:ext>
            </a:extLst>
          </p:cNvPr>
          <p:cNvPicPr>
            <a:picLocks noGrp="1" noChangeAspect="1"/>
          </p:cNvPicPr>
          <p:nvPr>
            <p:ph idx="1"/>
          </p:nvPr>
        </p:nvPicPr>
        <p:blipFill>
          <a:blip r:embed="rId3"/>
          <a:stretch>
            <a:fillRect/>
          </a:stretch>
        </p:blipFill>
        <p:spPr>
          <a:xfrm>
            <a:off x="2503185" y="1781441"/>
            <a:ext cx="7185629" cy="4114800"/>
          </a:xfrm>
        </p:spPr>
      </p:pic>
    </p:spTree>
    <p:extLst>
      <p:ext uri="{BB962C8B-B14F-4D97-AF65-F5344CB8AC3E}">
        <p14:creationId xmlns:p14="http://schemas.microsoft.com/office/powerpoint/2010/main" val="2047480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2B750-BEFB-40F6-827F-C4C2839231BF}"/>
              </a:ext>
            </a:extLst>
          </p:cNvPr>
          <p:cNvSpPr>
            <a:spLocks noGrp="1"/>
          </p:cNvSpPr>
          <p:nvPr>
            <p:ph type="title"/>
          </p:nvPr>
        </p:nvSpPr>
        <p:spPr>
          <a:xfrm>
            <a:off x="1409700" y="1200150"/>
            <a:ext cx="9372600" cy="781316"/>
          </a:xfrm>
        </p:spPr>
        <p:txBody>
          <a:bodyPr/>
          <a:lstStyle/>
          <a:p>
            <a:r>
              <a:rPr lang="en-US" dirty="0"/>
              <a:t>A Parent’s Experience</a:t>
            </a:r>
          </a:p>
        </p:txBody>
      </p:sp>
      <p:sp>
        <p:nvSpPr>
          <p:cNvPr id="3" name="Content Placeholder 2">
            <a:extLst>
              <a:ext uri="{FF2B5EF4-FFF2-40B4-BE49-F238E27FC236}">
                <a16:creationId xmlns:a16="http://schemas.microsoft.com/office/drawing/2014/main" id="{80C52414-FEB1-4767-8F03-875EDFE080A1}"/>
              </a:ext>
            </a:extLst>
          </p:cNvPr>
          <p:cNvSpPr>
            <a:spLocks noGrp="1"/>
          </p:cNvSpPr>
          <p:nvPr>
            <p:ph idx="1"/>
          </p:nvPr>
        </p:nvSpPr>
        <p:spPr>
          <a:xfrm>
            <a:off x="1476375" y="2371724"/>
            <a:ext cx="10487025" cy="4133851"/>
          </a:xfrm>
        </p:spPr>
        <p:txBody>
          <a:bodyPr>
            <a:normAutofit/>
          </a:bodyPr>
          <a:lstStyle/>
          <a:p>
            <a:r>
              <a:rPr lang="en-US" dirty="0"/>
              <a:t>There is no right or wrong way to cope with the news that your child is blind or visually impaired. Whatever you’re feeling—anger, sorrow, guilt, confusion, anxiety, or fear—you need to know that your emotions are natural.</a:t>
            </a:r>
          </a:p>
        </p:txBody>
      </p:sp>
    </p:spTree>
    <p:extLst>
      <p:ext uri="{BB962C8B-B14F-4D97-AF65-F5344CB8AC3E}">
        <p14:creationId xmlns:p14="http://schemas.microsoft.com/office/powerpoint/2010/main" val="1377389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AD894-DFA7-40C4-BA20-EB332E16C8F5}"/>
              </a:ext>
            </a:extLst>
          </p:cNvPr>
          <p:cNvSpPr>
            <a:spLocks noGrp="1"/>
          </p:cNvSpPr>
          <p:nvPr>
            <p:ph type="title"/>
          </p:nvPr>
        </p:nvSpPr>
        <p:spPr/>
        <p:txBody>
          <a:bodyPr/>
          <a:lstStyle/>
          <a:p>
            <a:r>
              <a:rPr lang="en-US" dirty="0"/>
              <a:t>Coping Skills for Parents</a:t>
            </a:r>
          </a:p>
        </p:txBody>
      </p:sp>
      <p:sp>
        <p:nvSpPr>
          <p:cNvPr id="3" name="Content Placeholder 2">
            <a:extLst>
              <a:ext uri="{FF2B5EF4-FFF2-40B4-BE49-F238E27FC236}">
                <a16:creationId xmlns:a16="http://schemas.microsoft.com/office/drawing/2014/main" id="{0EE8D858-DF22-478A-9D41-02380C8EF554}"/>
              </a:ext>
            </a:extLst>
          </p:cNvPr>
          <p:cNvSpPr>
            <a:spLocks noGrp="1"/>
          </p:cNvSpPr>
          <p:nvPr>
            <p:ph idx="1"/>
          </p:nvPr>
        </p:nvSpPr>
        <p:spPr>
          <a:xfrm>
            <a:off x="2208213" y="1619250"/>
            <a:ext cx="9372600" cy="4591050"/>
          </a:xfrm>
        </p:spPr>
        <p:txBody>
          <a:bodyPr>
            <a:normAutofit fontScale="77500" lnSpcReduction="20000"/>
          </a:bodyPr>
          <a:lstStyle/>
          <a:p>
            <a:r>
              <a:rPr lang="en-US" dirty="0"/>
              <a:t>Acknowledge your feelings; don’t compare your emotions to others’</a:t>
            </a:r>
          </a:p>
          <a:p>
            <a:r>
              <a:rPr lang="en-US" dirty="0"/>
              <a:t>Take care of yourself; you can’t take care of someone else when you aren’t in good health</a:t>
            </a:r>
          </a:p>
          <a:p>
            <a:r>
              <a:rPr lang="en-US" dirty="0"/>
              <a:t>Stay connected; reach out for emotional support from friends, family, and community resources</a:t>
            </a:r>
          </a:p>
          <a:p>
            <a:r>
              <a:rPr lang="en-US" dirty="0"/>
              <a:t>Give yourself time to adjust; this is a new situation and it will take different amounts of time for different people to process the news</a:t>
            </a:r>
          </a:p>
          <a:p>
            <a:r>
              <a:rPr lang="en-US" dirty="0">
                <a:solidFill>
                  <a:schemeClr val="accent6">
                    <a:lumMod val="75000"/>
                  </a:schemeClr>
                </a:solidFill>
              </a:rPr>
              <a:t>Work with knowledgeable professionals; ex. NDVS/SB, </a:t>
            </a:r>
            <a:r>
              <a:rPr lang="en-US" dirty="0" err="1">
                <a:solidFill>
                  <a:schemeClr val="accent6">
                    <a:lumMod val="75000"/>
                  </a:schemeClr>
                </a:solidFill>
              </a:rPr>
              <a:t>FamilyConnect</a:t>
            </a:r>
            <a:r>
              <a:rPr lang="en-US" dirty="0">
                <a:solidFill>
                  <a:schemeClr val="accent6">
                    <a:lumMod val="75000"/>
                  </a:schemeClr>
                </a:solidFill>
              </a:rPr>
              <a:t>, NAPVI (</a:t>
            </a:r>
            <a:r>
              <a:rPr lang="en-US" b="0" i="0" dirty="0">
                <a:solidFill>
                  <a:schemeClr val="accent6">
                    <a:lumMod val="75000"/>
                  </a:schemeClr>
                </a:solidFill>
                <a:effectLst/>
                <a:latin typeface="Lato"/>
              </a:rPr>
              <a:t>National Association for Parents of Children with Visual Impairments)</a:t>
            </a:r>
            <a:endParaRPr lang="en-US" dirty="0">
              <a:solidFill>
                <a:schemeClr val="accent6">
                  <a:lumMod val="75000"/>
                </a:schemeClr>
              </a:solidFill>
            </a:endParaRPr>
          </a:p>
          <a:p>
            <a:r>
              <a:rPr lang="en-US" dirty="0"/>
              <a:t>Become informed about your child’s eye condition and the medical professionals you will form relationships with</a:t>
            </a:r>
          </a:p>
          <a:p>
            <a:r>
              <a:rPr lang="en-US" dirty="0"/>
              <a:t>Keep good records (e.g. doctor’s reports, IEPs, correspondence between school or doctors, assessment results)</a:t>
            </a:r>
          </a:p>
          <a:p>
            <a:r>
              <a:rPr lang="en-US" dirty="0"/>
              <a:t>Know the law; unfortunately discrimination is something you and your child may experience, be aware of your rights and be able to advocate for your child (IDEA, ADA, etc.)</a:t>
            </a:r>
          </a:p>
          <a:p>
            <a:r>
              <a:rPr lang="en-US" dirty="0"/>
              <a:t>Stay positive; remember that first and foremost your child is a child and not a disability. Enjoy him for who he is. Nurture, play, discipline, and give your child the love and attention he needs. </a:t>
            </a:r>
          </a:p>
          <a:p>
            <a:endParaRPr lang="en-US" dirty="0"/>
          </a:p>
        </p:txBody>
      </p:sp>
    </p:spTree>
    <p:extLst>
      <p:ext uri="{BB962C8B-B14F-4D97-AF65-F5344CB8AC3E}">
        <p14:creationId xmlns:p14="http://schemas.microsoft.com/office/powerpoint/2010/main" val="2185930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B4881-DCF7-4CAE-AAB5-27CAD9C4BECE}"/>
              </a:ext>
            </a:extLst>
          </p:cNvPr>
          <p:cNvSpPr>
            <a:spLocks noGrp="1"/>
          </p:cNvSpPr>
          <p:nvPr>
            <p:ph type="title"/>
          </p:nvPr>
        </p:nvSpPr>
        <p:spPr/>
        <p:txBody>
          <a:bodyPr/>
          <a:lstStyle/>
          <a:p>
            <a:r>
              <a:rPr lang="en-US" dirty="0"/>
              <a:t>A Parent’s Perspective</a:t>
            </a:r>
          </a:p>
        </p:txBody>
      </p:sp>
      <p:sp>
        <p:nvSpPr>
          <p:cNvPr id="3" name="Content Placeholder 2">
            <a:extLst>
              <a:ext uri="{FF2B5EF4-FFF2-40B4-BE49-F238E27FC236}">
                <a16:creationId xmlns:a16="http://schemas.microsoft.com/office/drawing/2014/main" id="{9C07DAB6-EAC4-49E0-A23A-CE15CC448D39}"/>
              </a:ext>
            </a:extLst>
          </p:cNvPr>
          <p:cNvSpPr>
            <a:spLocks noGrp="1"/>
          </p:cNvSpPr>
          <p:nvPr>
            <p:ph idx="1"/>
          </p:nvPr>
        </p:nvSpPr>
        <p:spPr/>
        <p:txBody>
          <a:bodyPr/>
          <a:lstStyle/>
          <a:p>
            <a:r>
              <a:rPr lang="en-US" dirty="0">
                <a:hlinkClick r:id="rId2"/>
              </a:rPr>
              <a:t>A parent’s story and emotional experience of learning their child was blind</a:t>
            </a:r>
            <a:endParaRPr lang="en-US" dirty="0"/>
          </a:p>
          <a:p>
            <a:r>
              <a:rPr lang="en-US" dirty="0">
                <a:hlinkClick r:id="rId3"/>
              </a:rPr>
              <a:t>Handling Your Child’s Diagnosis of Blindness</a:t>
            </a:r>
            <a:endParaRPr lang="en-US" dirty="0"/>
          </a:p>
        </p:txBody>
      </p:sp>
    </p:spTree>
    <p:extLst>
      <p:ext uri="{BB962C8B-B14F-4D97-AF65-F5344CB8AC3E}">
        <p14:creationId xmlns:p14="http://schemas.microsoft.com/office/powerpoint/2010/main" val="1304969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BF9B7-4410-4B93-922D-5C7BB960D936}"/>
              </a:ext>
            </a:extLst>
          </p:cNvPr>
          <p:cNvSpPr>
            <a:spLocks noGrp="1"/>
          </p:cNvSpPr>
          <p:nvPr>
            <p:ph type="title"/>
          </p:nvPr>
        </p:nvSpPr>
        <p:spPr/>
        <p:txBody>
          <a:bodyPr/>
          <a:lstStyle/>
          <a:p>
            <a:r>
              <a:rPr lang="en-US" dirty="0"/>
              <a:t>Talking to Family about your Child’s Vision</a:t>
            </a:r>
          </a:p>
        </p:txBody>
      </p:sp>
      <p:sp>
        <p:nvSpPr>
          <p:cNvPr id="3" name="Content Placeholder 2">
            <a:extLst>
              <a:ext uri="{FF2B5EF4-FFF2-40B4-BE49-F238E27FC236}">
                <a16:creationId xmlns:a16="http://schemas.microsoft.com/office/drawing/2014/main" id="{F1A5592A-3BE2-4532-B672-F62AF9592CC2}"/>
              </a:ext>
            </a:extLst>
          </p:cNvPr>
          <p:cNvSpPr>
            <a:spLocks noGrp="1"/>
          </p:cNvSpPr>
          <p:nvPr>
            <p:ph idx="1"/>
          </p:nvPr>
        </p:nvSpPr>
        <p:spPr/>
        <p:txBody>
          <a:bodyPr>
            <a:normAutofit fontScale="92500" lnSpcReduction="10000"/>
          </a:bodyPr>
          <a:lstStyle/>
          <a:p>
            <a:r>
              <a:rPr lang="en-US" dirty="0"/>
              <a:t>State the facts; Tell people the name of your child’s eye condition and how it affects how he sees. Depending on your relationship and how much information you want to share, you can also tell them what you’ve learned about raising a child who has a visual impairment. </a:t>
            </a:r>
          </a:p>
          <a:p>
            <a:r>
              <a:rPr lang="en-US" dirty="0"/>
              <a:t>Let them know what you want from them; Tell them what your child needs. If you want them to treat your son the same as they treat other children his age, tell them. If you want them to understand how to interact with a visually impaired child, ask them to talk to your son and explain what they’re doing. </a:t>
            </a:r>
          </a:p>
          <a:p>
            <a:r>
              <a:rPr lang="en-US" dirty="0"/>
              <a:t>Share what you need; If you want a friend to just listen, tell the person you’re not asking for advice, just a sympathetic ear. If you want some time to yourself to work through difficult feelings, let family and friends know that having them watch your kids for an occasional afternoon would be a big help.</a:t>
            </a:r>
          </a:p>
          <a:p>
            <a:r>
              <a:rPr lang="en-US" dirty="0"/>
              <a:t>Share what you don’t need; If you don’t need advice or don’t want to hear stories about medical miracles that happened to other families, let others know.</a:t>
            </a:r>
          </a:p>
        </p:txBody>
      </p:sp>
    </p:spTree>
    <p:extLst>
      <p:ext uri="{BB962C8B-B14F-4D97-AF65-F5344CB8AC3E}">
        <p14:creationId xmlns:p14="http://schemas.microsoft.com/office/powerpoint/2010/main" val="2747563201"/>
      </p:ext>
    </p:extLst>
  </p:cSld>
  <p:clrMapOvr>
    <a:masterClrMapping/>
  </p:clrMapOvr>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25630</TotalTime>
  <Words>2803</Words>
  <Application>Microsoft Office PowerPoint</Application>
  <PresentationFormat>Widescreen</PresentationFormat>
  <Paragraphs>132</Paragraphs>
  <Slides>22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Euphemia</vt:lpstr>
      <vt:lpstr>inherit</vt:lpstr>
      <vt:lpstr>Lato</vt:lpstr>
      <vt:lpstr>Open Sans</vt:lpstr>
      <vt:lpstr>Trebuchet MS</vt:lpstr>
      <vt:lpstr>Wingdings</vt:lpstr>
      <vt:lpstr>Children Playing 16x9</vt:lpstr>
      <vt:lpstr>Parenting a Child with Low Vision</vt:lpstr>
      <vt:lpstr>Getting the diagnosis</vt:lpstr>
      <vt:lpstr>Questions to Ask the Doctor </vt:lpstr>
      <vt:lpstr>What non-medical services are available</vt:lpstr>
      <vt:lpstr>For services offered by NDVS/SB visit this link</vt:lpstr>
      <vt:lpstr>A Parent’s Experience</vt:lpstr>
      <vt:lpstr>Coping Skills for Parents</vt:lpstr>
      <vt:lpstr>A Parent’s Perspective</vt:lpstr>
      <vt:lpstr>Talking to Family about your Child’s Vision</vt:lpstr>
      <vt:lpstr>Encouraging Healthy Relationships between Siblings</vt:lpstr>
      <vt:lpstr>Encouraging Healthy Relationships between Siblings</vt:lpstr>
      <vt:lpstr>Incidental learning</vt:lpstr>
      <vt:lpstr>Understanding How Children with Visual Impairments Learn </vt:lpstr>
      <vt:lpstr>Helping Your Child Interact with the World</vt:lpstr>
      <vt:lpstr>Social Skills</vt:lpstr>
      <vt:lpstr>Dealing with Peers – bullying, inappropriate conversations</vt:lpstr>
      <vt:lpstr>Self-Esteem</vt:lpstr>
      <vt:lpstr>Self-Esteem</vt:lpstr>
      <vt:lpstr>Preparing Your Visually Impaired Teen for Independence</vt:lpstr>
      <vt:lpstr>Preparing Your Visually Impaired Teen for Independence</vt:lpstr>
      <vt:lpstr>What kind of jobs do people who are blind have? </vt:lpstr>
      <vt:lpstr>Your Child’s Future is Bright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sky gabel</dc:creator>
  <cp:lastModifiedBy>sky gabel</cp:lastModifiedBy>
  <cp:revision>16</cp:revision>
  <dcterms:created xsi:type="dcterms:W3CDTF">2020-12-21T20:21:20Z</dcterms:created>
  <dcterms:modified xsi:type="dcterms:W3CDTF">2021-01-08T15:34:09Z</dcterms:modified>
</cp:coreProperties>
</file>