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8" r:id="rId5"/>
    <p:sldId id="269" r:id="rId6"/>
    <p:sldId id="4440" r:id="rId7"/>
    <p:sldId id="257" r:id="rId8"/>
    <p:sldId id="261" r:id="rId9"/>
    <p:sldId id="2147309264" r:id="rId10"/>
    <p:sldId id="277" r:id="rId11"/>
    <p:sldId id="2147309259" r:id="rId12"/>
    <p:sldId id="2147309258" r:id="rId13"/>
    <p:sldId id="418" r:id="rId14"/>
    <p:sldId id="2147309287" r:id="rId15"/>
    <p:sldId id="443" r:id="rId16"/>
    <p:sldId id="446" r:id="rId17"/>
    <p:sldId id="442" r:id="rId18"/>
    <p:sldId id="271" r:id="rId19"/>
    <p:sldId id="445" r:id="rId20"/>
    <p:sldId id="447" r:id="rId21"/>
    <p:sldId id="444" r:id="rId22"/>
    <p:sldId id="286" r:id="rId23"/>
    <p:sldId id="2147309289" r:id="rId24"/>
    <p:sldId id="2147309290" r:id="rId25"/>
    <p:sldId id="2147309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73B38C-855B-963F-C927-0C0D5E9A7D93}" name="Steffl, Heather D." initials="SHD" userId="S::hsteffl@nd.gov::e95f0cca-310f-4bef-8d4d-976a8eb3e3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FDA"/>
    <a:srgbClr val="037FAE"/>
    <a:srgbClr val="D34727"/>
    <a:srgbClr val="E2DFDA"/>
    <a:srgbClr val="B6B0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979" autoAdjust="0"/>
  </p:normalViewPr>
  <p:slideViewPr>
    <p:cSldViewPr snapToGrid="0">
      <p:cViewPr varScale="1">
        <p:scale>
          <a:sx n="104" d="100"/>
          <a:sy n="104"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VR Served</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D43-4CF1-B637-3A24226AC11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CD43-4CF1-B637-3A24226AC11F}"/>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CD43-4CF1-B637-3A24226AC11F}"/>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CD43-4CF1-B637-3A24226AC11F}"/>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CD43-4CF1-B637-3A24226AC11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3721</c:v>
                </c:pt>
                <c:pt idx="1">
                  <c:v>3363</c:v>
                </c:pt>
                <c:pt idx="2">
                  <c:v>3271</c:v>
                </c:pt>
                <c:pt idx="3">
                  <c:v>3817</c:v>
                </c:pt>
                <c:pt idx="4">
                  <c:v>4505</c:v>
                </c:pt>
              </c:numCache>
            </c:numRef>
          </c:val>
          <c:extLst>
            <c:ext xmlns:c16="http://schemas.microsoft.com/office/drawing/2014/chart" uri="{C3380CC4-5D6E-409C-BE32-E72D297353CC}">
              <c16:uniqueId val="{0000000A-CD43-4CF1-B637-3A24226AC11F}"/>
            </c:ext>
          </c:extLst>
        </c:ser>
        <c:dLbls>
          <c:dLblPos val="outEnd"/>
          <c:showLegendKey val="0"/>
          <c:showVal val="1"/>
          <c:showCatName val="0"/>
          <c:showSerName val="0"/>
          <c:showPercent val="0"/>
          <c:showBubbleSize val="0"/>
        </c:dLbls>
        <c:gapWidth val="17"/>
        <c:axId val="529904336"/>
        <c:axId val="529906304"/>
      </c:barChart>
      <c:catAx>
        <c:axId val="52990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529906304"/>
        <c:crosses val="autoZero"/>
        <c:auto val="1"/>
        <c:lblAlgn val="ctr"/>
        <c:lblOffset val="100"/>
        <c:noMultiLvlLbl val="0"/>
      </c:catAx>
      <c:valAx>
        <c:axId val="529906304"/>
        <c:scaling>
          <c:orientation val="minMax"/>
        </c:scaling>
        <c:delete val="1"/>
        <c:axPos val="l"/>
        <c:numFmt formatCode="General" sourceLinked="1"/>
        <c:majorTickMark val="out"/>
        <c:minorTickMark val="none"/>
        <c:tickLblPos val="nextTo"/>
        <c:crossAx val="52990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VR Served</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5AB-4AA9-9F69-B851965DE50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05AB-4AA9-9F69-B851965DE506}"/>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05AB-4AA9-9F69-B851965DE506}"/>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05AB-4AA9-9F69-B851965DE506}"/>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05AB-4AA9-9F69-B851965DE5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579</c:v>
                </c:pt>
                <c:pt idx="1">
                  <c:v>525</c:v>
                </c:pt>
                <c:pt idx="2">
                  <c:v>445</c:v>
                </c:pt>
                <c:pt idx="3">
                  <c:v>562</c:v>
                </c:pt>
                <c:pt idx="4">
                  <c:v>737</c:v>
                </c:pt>
              </c:numCache>
            </c:numRef>
          </c:val>
          <c:extLst>
            <c:ext xmlns:c16="http://schemas.microsoft.com/office/drawing/2014/chart" uri="{C3380CC4-5D6E-409C-BE32-E72D297353CC}">
              <c16:uniqueId val="{0000000A-05AB-4AA9-9F69-B851965DE506}"/>
            </c:ext>
          </c:extLst>
        </c:ser>
        <c:dLbls>
          <c:dLblPos val="outEnd"/>
          <c:showLegendKey val="0"/>
          <c:showVal val="1"/>
          <c:showCatName val="0"/>
          <c:showSerName val="0"/>
          <c:showPercent val="0"/>
          <c:showBubbleSize val="0"/>
        </c:dLbls>
        <c:gapWidth val="17"/>
        <c:axId val="529904336"/>
        <c:axId val="529906304"/>
      </c:barChart>
      <c:catAx>
        <c:axId val="52990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529906304"/>
        <c:crosses val="autoZero"/>
        <c:auto val="1"/>
        <c:lblAlgn val="ctr"/>
        <c:lblOffset val="100"/>
        <c:noMultiLvlLbl val="0"/>
      </c:catAx>
      <c:valAx>
        <c:axId val="529906304"/>
        <c:scaling>
          <c:orientation val="minMax"/>
        </c:scaling>
        <c:delete val="1"/>
        <c:axPos val="l"/>
        <c:numFmt formatCode="General" sourceLinked="1"/>
        <c:majorTickMark val="out"/>
        <c:minorTickMark val="none"/>
        <c:tickLblPos val="nextTo"/>
        <c:crossAx val="52990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14122470893696"/>
          <c:y val="8.7230830809353524E-2"/>
          <c:w val="0.54523374777107059"/>
          <c:h val="0.82553833838129298"/>
        </c:manualLayout>
      </c:layout>
      <c:pieChart>
        <c:varyColors val="1"/>
        <c:ser>
          <c:idx val="0"/>
          <c:order val="0"/>
          <c:tx>
            <c:strRef>
              <c:f>Sheet1!$B$1</c:f>
              <c:strCache>
                <c:ptCount val="1"/>
                <c:pt idx="0">
                  <c:v>Column1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672C-4A69-B431-CDA64A5DD2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2C-4A69-B431-CDA64A5DD25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2C-4A69-B431-CDA64A5DD25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672C-4A69-B431-CDA64A5DD25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72C-4A69-B431-CDA64A5DD25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72C-4A69-B431-CDA64A5DD25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72C-4A69-B431-CDA64A5DD25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72C-4A69-B431-CDA64A5DD25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72C-4A69-B431-CDA64A5DD25A}"/>
              </c:ext>
            </c:extLst>
          </c:dPt>
          <c:dLbls>
            <c:dLbl>
              <c:idx val="0"/>
              <c:layout>
                <c:manualLayout>
                  <c:x val="0"/>
                  <c:y val="-3.18705617822850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72C-4A69-B431-CDA64A5DD25A}"/>
                </c:ext>
              </c:extLst>
            </c:dLbl>
            <c:dLbl>
              <c:idx val="1"/>
              <c:layout>
                <c:manualLayout>
                  <c:x val="8.6423518520560016E-3"/>
                  <c:y val="3.187056178228498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72C-4A69-B431-CDA64A5DD25A}"/>
                </c:ext>
              </c:extLst>
            </c:dLbl>
            <c:dLbl>
              <c:idx val="2"/>
              <c:layout>
                <c:manualLayout>
                  <c:x val="4.3211759260279883E-2"/>
                  <c:y val="4.55293739746928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72C-4A69-B431-CDA64A5DD25A}"/>
                </c:ext>
              </c:extLst>
            </c:dLbl>
            <c:dLbl>
              <c:idx val="3"/>
              <c:layout>
                <c:manualLayout>
                  <c:x val="3.7119921954799275E-2"/>
                  <c:y val="4.55293739746928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72C-4A69-B431-CDA64A5DD25A}"/>
                </c:ext>
              </c:extLst>
            </c:dLbl>
            <c:dLbl>
              <c:idx val="4"/>
              <c:layout>
                <c:manualLayout>
                  <c:x val="-7.3876320731695533E-2"/>
                  <c:y val="2.976339423992457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279905243536297"/>
                      <c:h val="0.13847023190873417"/>
                    </c:manualLayout>
                  </c15:layout>
                </c:ext>
                <c:ext xmlns:c16="http://schemas.microsoft.com/office/drawing/2014/chart" uri="{C3380CC4-5D6E-409C-BE32-E72D297353CC}">
                  <c16:uniqueId val="{00000009-672C-4A69-B431-CDA64A5DD25A}"/>
                </c:ext>
              </c:extLst>
            </c:dLbl>
            <c:dLbl>
              <c:idx val="5"/>
              <c:layout>
                <c:manualLayout>
                  <c:x val="-2.2006285915947072E-2"/>
                  <c:y val="3.86718257063863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72C-4A69-B431-CDA64A5DD25A}"/>
                </c:ext>
              </c:extLst>
            </c:dLbl>
            <c:dLbl>
              <c:idx val="6"/>
              <c:layout>
                <c:manualLayout>
                  <c:x val="-2.2273217432317787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72C-4A69-B431-CDA64A5DD25A}"/>
                </c:ext>
              </c:extLst>
            </c:dLbl>
            <c:dLbl>
              <c:idx val="7"/>
              <c:layout>
                <c:manualLayout>
                  <c:x val="0"/>
                  <c:y val="-1.8211749589877136E-2"/>
                </c:manualLayout>
              </c:layout>
              <c:spPr>
                <a:solidFill>
                  <a:prstClr val="white"/>
                </a:solidFill>
                <a:ln w="9525"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overflow" horzOverflow="overflow" vert="horz" wrap="square" lIns="38100" tIns="19050" rIns="38100" bIns="19050" anchor="ctr" anchorCtr="1">
                  <a:norm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4933"/>
                        <a:gd name="adj2" fmla="val 76633"/>
                      </a:avLst>
                    </a:prstGeom>
                    <a:noFill/>
                    <a:ln>
                      <a:noFill/>
                    </a:ln>
                  </c15:spPr>
                </c:ext>
                <c:ext xmlns:c16="http://schemas.microsoft.com/office/drawing/2014/chart" uri="{C3380CC4-5D6E-409C-BE32-E72D297353CC}">
                  <c16:uniqueId val="{0000000F-672C-4A69-B431-CDA64A5DD25A}"/>
                </c:ext>
              </c:extLst>
            </c:dLbl>
            <c:dLbl>
              <c:idx val="8"/>
              <c:layout>
                <c:manualLayout>
                  <c:x val="-1.1041795366256747E-2"/>
                  <c:y val="-2.504115568608106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72C-4A69-B431-CDA64A5DD25A}"/>
                </c:ext>
              </c:extLst>
            </c:dLbl>
            <c:spPr>
              <a:solidFill>
                <a:prstClr val="white"/>
              </a:solidFill>
              <a:ln>
                <a:noFill/>
                <a:round/>
              </a:ln>
              <a:effectLst/>
            </c:spPr>
            <c:txPr>
              <a:bodyPr rot="0" spcFirstLastPara="1" vertOverflow="overflow" horzOverflow="overflow" vert="horz" wrap="square" lIns="38100" tIns="19050" rIns="38100" bIns="19050" anchor="ctr" anchorCtr="1">
                <a:normAutofit/>
              </a:bodyPr>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Sheet1!$A$2:$A$10</c:f>
              <c:strCache>
                <c:ptCount val="9"/>
                <c:pt idx="0">
                  <c:v>Service</c:v>
                </c:pt>
                <c:pt idx="1">
                  <c:v>Technicians</c:v>
                </c:pt>
                <c:pt idx="2">
                  <c:v>Administrative Support</c:v>
                </c:pt>
                <c:pt idx="3">
                  <c:v>Craft Workers</c:v>
                </c:pt>
                <c:pt idx="4">
                  <c:v>Exec/Managerial</c:v>
                </c:pt>
                <c:pt idx="5">
                  <c:v>Laborers</c:v>
                </c:pt>
                <c:pt idx="6">
                  <c:v>Operatives</c:v>
                </c:pt>
                <c:pt idx="7">
                  <c:v>Professionals</c:v>
                </c:pt>
                <c:pt idx="8">
                  <c:v>Sales</c:v>
                </c:pt>
              </c:strCache>
            </c:strRef>
          </c:cat>
          <c:val>
            <c:numRef>
              <c:f>Sheet1!$B$2:$B$10</c:f>
              <c:numCache>
                <c:formatCode>0%</c:formatCode>
                <c:ptCount val="9"/>
                <c:pt idx="0">
                  <c:v>0.28999999999999998</c:v>
                </c:pt>
                <c:pt idx="1">
                  <c:v>0.03</c:v>
                </c:pt>
                <c:pt idx="2">
                  <c:v>0.19</c:v>
                </c:pt>
                <c:pt idx="3">
                  <c:v>0.08</c:v>
                </c:pt>
                <c:pt idx="4">
                  <c:v>0.03</c:v>
                </c:pt>
                <c:pt idx="5">
                  <c:v>0.08</c:v>
                </c:pt>
                <c:pt idx="6">
                  <c:v>0.12</c:v>
                </c:pt>
                <c:pt idx="7">
                  <c:v>0.11</c:v>
                </c:pt>
                <c:pt idx="8">
                  <c:v>7.0000000000000007E-2</c:v>
                </c:pt>
              </c:numCache>
            </c:numRef>
          </c:val>
          <c:extLst>
            <c:ext xmlns:c16="http://schemas.microsoft.com/office/drawing/2014/chart" uri="{C3380CC4-5D6E-409C-BE32-E72D297353CC}">
              <c16:uniqueId val="{00000012-672C-4A69-B431-CDA64A5DD25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prstClr val="white"/>
    </a:solidFill>
    <a:ln>
      <a:solidFill>
        <a:schemeClr val="bg1"/>
      </a:solid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44143915693973"/>
          <c:y val="2.1710106484948841E-2"/>
          <c:w val="0.4479915018419402"/>
          <c:h val="0.7220386928569551"/>
        </c:manualLayout>
      </c:layout>
      <c:pieChart>
        <c:varyColors val="1"/>
        <c:ser>
          <c:idx val="0"/>
          <c:order val="0"/>
          <c:tx>
            <c:strRef>
              <c:f>Sheet1!$B$1</c:f>
              <c:strCache>
                <c:ptCount val="1"/>
                <c:pt idx="0">
                  <c:v>Bus Svc</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48B3-4F7D-8398-01C2395638AB}"/>
              </c:ext>
            </c:extLst>
          </c:dPt>
          <c:dPt>
            <c:idx val="1"/>
            <c:bubble3D val="0"/>
            <c:spPr>
              <a:solidFill>
                <a:srgbClr val="039FDA"/>
              </a:solidFill>
              <a:ln w="19050">
                <a:solidFill>
                  <a:schemeClr val="lt1"/>
                </a:solidFill>
              </a:ln>
              <a:effectLst/>
            </c:spPr>
            <c:extLst>
              <c:ext xmlns:c16="http://schemas.microsoft.com/office/drawing/2014/chart" uri="{C3380CC4-5D6E-409C-BE32-E72D297353CC}">
                <c16:uniqueId val="{00000003-48B3-4F7D-8398-01C2395638A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B3-4F7D-8398-01C2395638AB}"/>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48B3-4F7D-8398-01C2395638AB}"/>
              </c:ext>
            </c:extLst>
          </c:dPt>
          <c:dPt>
            <c:idx val="4"/>
            <c:bubble3D val="0"/>
            <c:spPr>
              <a:solidFill>
                <a:schemeClr val="accent4"/>
              </a:solidFill>
              <a:ln w="19050">
                <a:solidFill>
                  <a:schemeClr val="lt1"/>
                </a:solidFill>
              </a:ln>
              <a:effectLst/>
            </c:spPr>
            <c:extLst>
              <c:ext xmlns:c16="http://schemas.microsoft.com/office/drawing/2014/chart" uri="{C3380CC4-5D6E-409C-BE32-E72D297353CC}">
                <c16:uniqueId val="{00000009-48B3-4F7D-8398-01C2395638AB}"/>
              </c:ext>
            </c:extLst>
          </c:dPt>
          <c:dLbls>
            <c:dLbl>
              <c:idx val="0"/>
              <c:layout>
                <c:manualLayout>
                  <c:x val="-3.3324432304060486E-2"/>
                  <c:y val="0.10301581225310605"/>
                </c:manualLayout>
              </c:layout>
              <c:tx>
                <c:rich>
                  <a:bodyPr/>
                  <a:lstStyle/>
                  <a:p>
                    <a:fld id="{583C2497-565D-4006-A8B3-2704408450D2}" type="CATEGORYNAME">
                      <a:rPr lang="en-US" smtClean="0"/>
                      <a:pPr/>
                      <a:t>[CATEGORY NAME]</a:t>
                    </a:fld>
                    <a:r>
                      <a:rPr lang="en-US" baseline="0" dirty="0"/>
                      <a:t>, 39</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B3-4F7D-8398-01C2395638AB}"/>
                </c:ext>
              </c:extLst>
            </c:dLbl>
            <c:dLbl>
              <c:idx val="1"/>
              <c:tx>
                <c:rich>
                  <a:bodyPr/>
                  <a:lstStyle/>
                  <a:p>
                    <a:fld id="{7EE70262-542D-4F25-9F2A-D59DBAFE3F45}" type="CATEGORYNAME">
                      <a:rPr lang="en-US"/>
                      <a:pPr/>
                      <a:t>[CATEGORY NAME]</a:t>
                    </a:fld>
                    <a:r>
                      <a:rPr lang="en-US" baseline="0"/>
                      <a:t>, 3,116</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8B3-4F7D-8398-01C2395638AB}"/>
                </c:ext>
              </c:extLst>
            </c:dLbl>
            <c:dLbl>
              <c:idx val="2"/>
              <c:layout>
                <c:manualLayout>
                  <c:x val="5.0723785700745566E-2"/>
                  <c:y val="-7.4911630560439688E-2"/>
                </c:manualLayout>
              </c:layout>
              <c:tx>
                <c:rich>
                  <a:bodyPr/>
                  <a:lstStyle/>
                  <a:p>
                    <a:fld id="{C4A644F9-3BE9-4E94-8662-4C2D49E57035}" type="CATEGORYNAME">
                      <a:rPr lang="en-US"/>
                      <a:pPr/>
                      <a:t>[CATEGORY NAME]</a:t>
                    </a:fld>
                    <a:r>
                      <a:rPr lang="en-US" baseline="0" dirty="0"/>
                      <a:t>, 22</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8B3-4F7D-8398-01C2395638AB}"/>
                </c:ext>
              </c:extLst>
            </c:dLbl>
            <c:dLbl>
              <c:idx val="3"/>
              <c:layout>
                <c:manualLayout>
                  <c:x val="7.8776973668314265E-2"/>
                  <c:y val="1.7784293254253666E-2"/>
                </c:manualLayout>
              </c:layout>
              <c:tx>
                <c:rich>
                  <a:bodyPr/>
                  <a:lstStyle/>
                  <a:p>
                    <a:fld id="{FBE5498B-3E38-4FE7-97DE-E52D553A17E5}" type="CATEGORYNAME">
                      <a:rPr lang="en-US"/>
                      <a:pPr/>
                      <a:t>[CATEGORY NAME]</a:t>
                    </a:fld>
                    <a:r>
                      <a:rPr lang="en-US" baseline="0" dirty="0"/>
                      <a:t>, 36</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8B3-4F7D-8398-01C2395638AB}"/>
                </c:ext>
              </c:extLst>
            </c:dLbl>
            <c:dLbl>
              <c:idx val="4"/>
              <c:layout>
                <c:manualLayout>
                  <c:x val="7.9091830972443267E-2"/>
                  <c:y val="4.843783466619337E-2"/>
                </c:manualLayout>
              </c:layout>
              <c:tx>
                <c:rich>
                  <a:bodyPr/>
                  <a:lstStyle/>
                  <a:p>
                    <a:fld id="{B8BBA247-4884-4266-A70F-22BEB2982AB3}" type="CATEGORYNAME">
                      <a:rPr lang="en-US"/>
                      <a:pPr/>
                      <a:t>[CATEGORY NAME]</a:t>
                    </a:fld>
                    <a:r>
                      <a:rPr lang="en-US" baseline="0" dirty="0"/>
                      <a:t>, 170</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8B3-4F7D-8398-01C2395638AB}"/>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2"/>
                  </a:solidFill>
                  <a:round/>
                </a:ln>
                <a:effectLst/>
              </c:spPr>
            </c:leaderLines>
            <c:extLst>
              <c:ext xmlns:c15="http://schemas.microsoft.com/office/drawing/2012/chart" uri="{CE6537A1-D6FC-4f65-9D91-7224C49458BB}"/>
            </c:extLst>
          </c:dLbls>
          <c:cat>
            <c:strRef>
              <c:f>Sheet1!$A$2:$A$6</c:f>
              <c:strCache>
                <c:ptCount val="5"/>
                <c:pt idx="0">
                  <c:v>Accessing Untapped Labor Pool</c:v>
                </c:pt>
                <c:pt idx="1">
                  <c:v>Employer Info &amp; Support</c:v>
                </c:pt>
                <c:pt idx="2">
                  <c:v>Economic Dev</c:v>
                </c:pt>
                <c:pt idx="3">
                  <c:v>Training Svc</c:v>
                </c:pt>
                <c:pt idx="4">
                  <c:v>Workforce Recruitment</c:v>
                </c:pt>
              </c:strCache>
            </c:strRef>
          </c:cat>
          <c:val>
            <c:numRef>
              <c:f>Sheet1!$B$2:$B$6</c:f>
              <c:numCache>
                <c:formatCode>General</c:formatCode>
                <c:ptCount val="5"/>
                <c:pt idx="0">
                  <c:v>39</c:v>
                </c:pt>
                <c:pt idx="1">
                  <c:v>3116</c:v>
                </c:pt>
                <c:pt idx="2">
                  <c:v>22</c:v>
                </c:pt>
                <c:pt idx="3">
                  <c:v>36</c:v>
                </c:pt>
                <c:pt idx="4">
                  <c:v>170</c:v>
                </c:pt>
              </c:numCache>
            </c:numRef>
          </c:val>
          <c:extLst>
            <c:ext xmlns:c16="http://schemas.microsoft.com/office/drawing/2014/chart" uri="{C3380CC4-5D6E-409C-BE32-E72D297353CC}">
              <c16:uniqueId val="{00000000-22D8-49A1-B16F-8596D7884AFF}"/>
            </c:ext>
          </c:extLst>
        </c:ser>
        <c:dLbls>
          <c:showLegendKey val="0"/>
          <c:showVal val="1"/>
          <c:showCatName val="1"/>
          <c:showSerName val="0"/>
          <c:showPercent val="0"/>
          <c:showBubbleSize val="0"/>
          <c:showLeaderLines val="1"/>
        </c:dLbls>
        <c:firstSliceAng val="12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solidFill>
                  <a:schemeClr val="tx2"/>
                </a:solidFill>
                <a:latin typeface="Arial" panose="020B0604020202020204" pitchFamily="34" charset="0"/>
                <a:cs typeface="Arial" panose="020B0604020202020204" pitchFamily="34" charset="0"/>
              </a:rPr>
              <a:t>Time</a:t>
            </a:r>
            <a:r>
              <a:rPr lang="en-US" b="1" baseline="0" dirty="0">
                <a:solidFill>
                  <a:schemeClr val="tx2"/>
                </a:solidFill>
                <a:latin typeface="Arial" panose="020B0604020202020204" pitchFamily="34" charset="0"/>
                <a:cs typeface="Arial" panose="020B0604020202020204" pitchFamily="34" charset="0"/>
              </a:rPr>
              <a:t> Spent Towards Student Services</a:t>
            </a:r>
            <a:endParaRPr lang="en-US" b="1" dirty="0">
              <a:solidFill>
                <a:schemeClr val="tx2"/>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doughnutChart>
        <c:varyColors val="1"/>
        <c:ser>
          <c:idx val="0"/>
          <c:order val="0"/>
          <c:tx>
            <c:strRef>
              <c:f>Sheet1!$B$1</c:f>
              <c:strCache>
                <c:ptCount val="1"/>
                <c:pt idx="0">
                  <c:v>Pre-ETS Time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0C2E-4CE9-81EB-817A44FD8E2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1-0C2E-4CE9-81EB-817A44FD8E2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FFB-46FA-B64B-941EDD3C061F}"/>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2FFB-46FA-B64B-941EDD3C061F}"/>
              </c:ext>
            </c:extLst>
          </c:dPt>
          <c:dLbls>
            <c:dLbl>
              <c:idx val="0"/>
              <c:layout>
                <c:manualLayout>
                  <c:x val="8.5125521208068461E-2"/>
                  <c:y val="1.339285848795381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b="1" dirty="0">
                        <a:solidFill>
                          <a:schemeClr val="tx1"/>
                        </a:solidFill>
                        <a:latin typeface="Arial" panose="020B0604020202020204" pitchFamily="34" charset="0"/>
                        <a:cs typeface="Arial" panose="020B0604020202020204" pitchFamily="34" charset="0"/>
                      </a:rPr>
                      <a:t>19,041 Hours</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516575029531961"/>
                      <c:h val="0.14008929978399684"/>
                    </c:manualLayout>
                  </c15:layout>
                  <c15:showDataLabelsRange val="0"/>
                </c:ext>
                <c:ext xmlns:c16="http://schemas.microsoft.com/office/drawing/2014/chart" uri="{C3380CC4-5D6E-409C-BE32-E72D297353CC}">
                  <c16:uniqueId val="{00000002-0C2E-4CE9-81EB-817A44FD8E24}"/>
                </c:ext>
              </c:extLst>
            </c:dLbl>
            <c:dLbl>
              <c:idx val="1"/>
              <c:layout>
                <c:manualLayout>
                  <c:x val="-7.3924718143270771E-2"/>
                  <c:y val="-7.0152257865365049E-17"/>
                </c:manualLayout>
              </c:layout>
              <c:tx>
                <c:rich>
                  <a:bodyPr/>
                  <a:lstStyle/>
                  <a:p>
                    <a:fld id="{8ADE76C2-B1F6-4D76-BE17-55D2EE3E673B}" type="VALUE">
                      <a:rPr lang="en-US" b="1" smtClean="0">
                        <a:solidFill>
                          <a:schemeClr val="tx1"/>
                        </a:solidFill>
                      </a:rPr>
                      <a:pPr/>
                      <a:t>[VALUE]</a:t>
                    </a:fld>
                    <a:endParaRPr lang="en-US" b="1" dirty="0">
                      <a:solidFill>
                        <a:schemeClr val="tx1"/>
                      </a:solidFill>
                    </a:endParaRPr>
                  </a:p>
                  <a:p>
                    <a:r>
                      <a:rPr lang="en-US" b="1" dirty="0">
                        <a:solidFill>
                          <a:schemeClr val="tx1"/>
                        </a:solidFill>
                      </a:rPr>
                      <a:t>Hours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2E-4CE9-81EB-817A44FD8E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2022</c:v>
                </c:pt>
                <c:pt idx="1">
                  <c:v>2023</c:v>
                </c:pt>
              </c:numCache>
            </c:numRef>
          </c:cat>
          <c:val>
            <c:numRef>
              <c:f>Sheet1!$B$2:$B$5</c:f>
              <c:numCache>
                <c:formatCode>#,##0</c:formatCode>
                <c:ptCount val="4"/>
                <c:pt idx="0">
                  <c:v>19041</c:v>
                </c:pt>
                <c:pt idx="1">
                  <c:v>19388</c:v>
                </c:pt>
              </c:numCache>
            </c:numRef>
          </c:val>
          <c:extLst>
            <c:ext xmlns:c16="http://schemas.microsoft.com/office/drawing/2014/chart" uri="{C3380CC4-5D6E-409C-BE32-E72D297353CC}">
              <c16:uniqueId val="{00000000-0C2E-4CE9-81EB-817A44FD8E2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15563-6D21-4DDE-860C-9C255238074C}"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02012B46-3F32-49FC-A962-E2C051478989}">
      <dgm:prSet/>
      <dgm:spPr/>
      <dgm:t>
        <a:bodyPr/>
        <a:lstStyle/>
        <a:p>
          <a:r>
            <a:rPr lang="en-US" dirty="0">
              <a:latin typeface="Arial" panose="020B0604020202020204" pitchFamily="34" charset="0"/>
              <a:cs typeface="Arial" panose="020B0604020202020204" pitchFamily="34" charset="0"/>
            </a:rPr>
            <a:t>History of Vocational Rehabilitation (VR)</a:t>
          </a:r>
        </a:p>
      </dgm:t>
    </dgm:pt>
    <dgm:pt modelId="{D392CE83-E6D9-4BF9-9470-407553B766DC}" type="parTrans" cxnId="{DD7E0457-C51D-473B-A413-CF9285E74EAE}">
      <dgm:prSet/>
      <dgm:spPr/>
      <dgm:t>
        <a:bodyPr/>
        <a:lstStyle/>
        <a:p>
          <a:endParaRPr lang="en-US"/>
        </a:p>
      </dgm:t>
    </dgm:pt>
    <dgm:pt modelId="{878899EB-23D1-4AEF-A67C-0DB9AF840528}" type="sibTrans" cxnId="{DD7E0457-C51D-473B-A413-CF9285E74EAE}">
      <dgm:prSet/>
      <dgm:spPr/>
      <dgm:t>
        <a:bodyPr/>
        <a:lstStyle/>
        <a:p>
          <a:endParaRPr lang="en-US"/>
        </a:p>
      </dgm:t>
    </dgm:pt>
    <dgm:pt modelId="{FCE9D354-39F5-40EA-A357-439C42BD6C81}">
      <dgm:prSet/>
      <dgm:spPr/>
      <dgm:t>
        <a:bodyPr/>
        <a:lstStyle/>
        <a:p>
          <a:r>
            <a:rPr lang="en-US" dirty="0">
              <a:latin typeface="Arial" panose="020B0604020202020204" pitchFamily="34" charset="0"/>
              <a:cs typeface="Arial" panose="020B0604020202020204" pitchFamily="34" charset="0"/>
            </a:rPr>
            <a:t>Who is Eligible</a:t>
          </a:r>
        </a:p>
      </dgm:t>
    </dgm:pt>
    <dgm:pt modelId="{DC768FD0-7C59-48FA-AA24-3E072DF4F158}" type="parTrans" cxnId="{76D06293-B7A0-4CD0-89BD-E86D0DDEDC5B}">
      <dgm:prSet/>
      <dgm:spPr/>
      <dgm:t>
        <a:bodyPr/>
        <a:lstStyle/>
        <a:p>
          <a:endParaRPr lang="en-US"/>
        </a:p>
      </dgm:t>
    </dgm:pt>
    <dgm:pt modelId="{122695BA-F17D-4A4F-B725-41BDF15FC9D3}" type="sibTrans" cxnId="{76D06293-B7A0-4CD0-89BD-E86D0DDEDC5B}">
      <dgm:prSet/>
      <dgm:spPr/>
      <dgm:t>
        <a:bodyPr/>
        <a:lstStyle/>
        <a:p>
          <a:endParaRPr lang="en-US"/>
        </a:p>
      </dgm:t>
    </dgm:pt>
    <dgm:pt modelId="{6174D014-A27C-4F43-B1FF-FD1D9C01B24A}">
      <dgm:prSet/>
      <dgm:spPr/>
      <dgm:t>
        <a:bodyPr/>
        <a:lstStyle/>
        <a:p>
          <a:r>
            <a:rPr lang="en-US" dirty="0">
              <a:latin typeface="Arial" panose="020B0604020202020204" pitchFamily="34" charset="0"/>
              <a:cs typeface="Arial" panose="020B0604020202020204" pitchFamily="34" charset="0"/>
            </a:rPr>
            <a:t>How ND VR is doing</a:t>
          </a:r>
        </a:p>
      </dgm:t>
    </dgm:pt>
    <dgm:pt modelId="{AA7984C4-06E1-4BB9-A36D-59F8DF7A15BD}" type="parTrans" cxnId="{512FCD5D-C148-4FFB-AB97-11A5E975544C}">
      <dgm:prSet/>
      <dgm:spPr/>
      <dgm:t>
        <a:bodyPr/>
        <a:lstStyle/>
        <a:p>
          <a:endParaRPr lang="en-US"/>
        </a:p>
      </dgm:t>
    </dgm:pt>
    <dgm:pt modelId="{79C5748F-6526-41BE-AF3C-8618529276C5}" type="sibTrans" cxnId="{512FCD5D-C148-4FFB-AB97-11A5E975544C}">
      <dgm:prSet/>
      <dgm:spPr/>
      <dgm:t>
        <a:bodyPr/>
        <a:lstStyle/>
        <a:p>
          <a:endParaRPr lang="en-US"/>
        </a:p>
      </dgm:t>
    </dgm:pt>
    <dgm:pt modelId="{FCD2C871-3F6B-43CD-B361-B04807E32EC2}">
      <dgm:prSet/>
      <dgm:spPr/>
      <dgm:t>
        <a:bodyPr/>
        <a:lstStyle/>
        <a:p>
          <a:r>
            <a:rPr lang="en-US" dirty="0">
              <a:latin typeface="Arial" panose="020B0604020202020204" pitchFamily="34" charset="0"/>
              <a:cs typeface="Arial" panose="020B0604020202020204" pitchFamily="34" charset="0"/>
            </a:rPr>
            <a:t>VR Programming</a:t>
          </a:r>
        </a:p>
      </dgm:t>
    </dgm:pt>
    <dgm:pt modelId="{F15EF7FE-0CA4-44E9-9526-B53A6F697C08}" type="parTrans" cxnId="{AB64C033-A055-4101-9F29-628A0687E093}">
      <dgm:prSet/>
      <dgm:spPr/>
      <dgm:t>
        <a:bodyPr/>
        <a:lstStyle/>
        <a:p>
          <a:endParaRPr lang="en-US"/>
        </a:p>
      </dgm:t>
    </dgm:pt>
    <dgm:pt modelId="{516EB82D-3D7E-4680-AB53-5A98EBB7974B}" type="sibTrans" cxnId="{AB64C033-A055-4101-9F29-628A0687E093}">
      <dgm:prSet/>
      <dgm:spPr/>
      <dgm:t>
        <a:bodyPr/>
        <a:lstStyle/>
        <a:p>
          <a:endParaRPr lang="en-US"/>
        </a:p>
      </dgm:t>
    </dgm:pt>
    <dgm:pt modelId="{CD4D1218-DCE9-433C-87DA-23E03CB8F5D8}" type="pres">
      <dgm:prSet presAssocID="{A8515563-6D21-4DDE-860C-9C255238074C}" presName="vert0" presStyleCnt="0">
        <dgm:presLayoutVars>
          <dgm:dir/>
          <dgm:animOne val="branch"/>
          <dgm:animLvl val="lvl"/>
        </dgm:presLayoutVars>
      </dgm:prSet>
      <dgm:spPr/>
    </dgm:pt>
    <dgm:pt modelId="{E23C3E76-B33D-477F-A826-4231CFFE70B2}" type="pres">
      <dgm:prSet presAssocID="{02012B46-3F32-49FC-A962-E2C051478989}" presName="thickLine" presStyleLbl="alignNode1" presStyleIdx="0" presStyleCnt="4"/>
      <dgm:spPr/>
    </dgm:pt>
    <dgm:pt modelId="{F7B75B5B-8B8B-400B-86E2-43BD46112019}" type="pres">
      <dgm:prSet presAssocID="{02012B46-3F32-49FC-A962-E2C051478989}" presName="horz1" presStyleCnt="0"/>
      <dgm:spPr/>
    </dgm:pt>
    <dgm:pt modelId="{C2C2C20D-B51D-4E11-9729-D7B5C78DB101}" type="pres">
      <dgm:prSet presAssocID="{02012B46-3F32-49FC-A962-E2C051478989}" presName="tx1" presStyleLbl="revTx" presStyleIdx="0" presStyleCnt="4"/>
      <dgm:spPr/>
    </dgm:pt>
    <dgm:pt modelId="{624112B8-A665-4CF3-B102-93036EC3209D}" type="pres">
      <dgm:prSet presAssocID="{02012B46-3F32-49FC-A962-E2C051478989}" presName="vert1" presStyleCnt="0"/>
      <dgm:spPr/>
    </dgm:pt>
    <dgm:pt modelId="{9F635C70-A94A-4F58-B4E7-4C55E7F685F0}" type="pres">
      <dgm:prSet presAssocID="{FCE9D354-39F5-40EA-A357-439C42BD6C81}" presName="thickLine" presStyleLbl="alignNode1" presStyleIdx="1" presStyleCnt="4"/>
      <dgm:spPr/>
    </dgm:pt>
    <dgm:pt modelId="{573D6669-3FC8-4914-B3A4-083BC42CC3C3}" type="pres">
      <dgm:prSet presAssocID="{FCE9D354-39F5-40EA-A357-439C42BD6C81}" presName="horz1" presStyleCnt="0"/>
      <dgm:spPr/>
    </dgm:pt>
    <dgm:pt modelId="{AE1FC19F-A0B0-485D-9B75-39C070063456}" type="pres">
      <dgm:prSet presAssocID="{FCE9D354-39F5-40EA-A357-439C42BD6C81}" presName="tx1" presStyleLbl="revTx" presStyleIdx="1" presStyleCnt="4"/>
      <dgm:spPr/>
    </dgm:pt>
    <dgm:pt modelId="{A08BC7EC-61CF-40CD-9661-0F2E1E9AEAA5}" type="pres">
      <dgm:prSet presAssocID="{FCE9D354-39F5-40EA-A357-439C42BD6C81}" presName="vert1" presStyleCnt="0"/>
      <dgm:spPr/>
    </dgm:pt>
    <dgm:pt modelId="{24346AFB-23D5-40DA-BD4A-2E125E73A3A9}" type="pres">
      <dgm:prSet presAssocID="{6174D014-A27C-4F43-B1FF-FD1D9C01B24A}" presName="thickLine" presStyleLbl="alignNode1" presStyleIdx="2" presStyleCnt="4"/>
      <dgm:spPr/>
    </dgm:pt>
    <dgm:pt modelId="{69C7CB15-2D79-42C6-8960-A3519605EB63}" type="pres">
      <dgm:prSet presAssocID="{6174D014-A27C-4F43-B1FF-FD1D9C01B24A}" presName="horz1" presStyleCnt="0"/>
      <dgm:spPr/>
    </dgm:pt>
    <dgm:pt modelId="{8E60AA45-B6BD-4CD0-8B0C-15CD1C93EEC0}" type="pres">
      <dgm:prSet presAssocID="{6174D014-A27C-4F43-B1FF-FD1D9C01B24A}" presName="tx1" presStyleLbl="revTx" presStyleIdx="2" presStyleCnt="4"/>
      <dgm:spPr/>
    </dgm:pt>
    <dgm:pt modelId="{2D4B8F3E-493F-4ECC-A90D-FD1C05781A06}" type="pres">
      <dgm:prSet presAssocID="{6174D014-A27C-4F43-B1FF-FD1D9C01B24A}" presName="vert1" presStyleCnt="0"/>
      <dgm:spPr/>
    </dgm:pt>
    <dgm:pt modelId="{D1DD9331-580A-4764-ACB8-F9FF1ED7FA77}" type="pres">
      <dgm:prSet presAssocID="{FCD2C871-3F6B-43CD-B361-B04807E32EC2}" presName="thickLine" presStyleLbl="alignNode1" presStyleIdx="3" presStyleCnt="4"/>
      <dgm:spPr/>
    </dgm:pt>
    <dgm:pt modelId="{04E1980F-9635-4C63-84A5-7D4D482C6B27}" type="pres">
      <dgm:prSet presAssocID="{FCD2C871-3F6B-43CD-B361-B04807E32EC2}" presName="horz1" presStyleCnt="0"/>
      <dgm:spPr/>
    </dgm:pt>
    <dgm:pt modelId="{465DB361-4AAA-4F32-A7C2-DCA0BC575C3C}" type="pres">
      <dgm:prSet presAssocID="{FCD2C871-3F6B-43CD-B361-B04807E32EC2}" presName="tx1" presStyleLbl="revTx" presStyleIdx="3" presStyleCnt="4"/>
      <dgm:spPr/>
    </dgm:pt>
    <dgm:pt modelId="{BFF8D67E-B142-49E0-8C60-6C376846452E}" type="pres">
      <dgm:prSet presAssocID="{FCD2C871-3F6B-43CD-B361-B04807E32EC2}" presName="vert1" presStyleCnt="0"/>
      <dgm:spPr/>
    </dgm:pt>
  </dgm:ptLst>
  <dgm:cxnLst>
    <dgm:cxn modelId="{D7636804-8CEC-44B5-B8FE-FD861FB0052C}" type="presOf" srcId="{02012B46-3F32-49FC-A962-E2C051478989}" destId="{C2C2C20D-B51D-4E11-9729-D7B5C78DB101}" srcOrd="0" destOrd="0" presId="urn:microsoft.com/office/officeart/2008/layout/LinedList"/>
    <dgm:cxn modelId="{AB64C033-A055-4101-9F29-628A0687E093}" srcId="{A8515563-6D21-4DDE-860C-9C255238074C}" destId="{FCD2C871-3F6B-43CD-B361-B04807E32EC2}" srcOrd="3" destOrd="0" parTransId="{F15EF7FE-0CA4-44E9-9526-B53A6F697C08}" sibTransId="{516EB82D-3D7E-4680-AB53-5A98EBB7974B}"/>
    <dgm:cxn modelId="{512FCD5D-C148-4FFB-AB97-11A5E975544C}" srcId="{A8515563-6D21-4DDE-860C-9C255238074C}" destId="{6174D014-A27C-4F43-B1FF-FD1D9C01B24A}" srcOrd="2" destOrd="0" parTransId="{AA7984C4-06E1-4BB9-A36D-59F8DF7A15BD}" sibTransId="{79C5748F-6526-41BE-AF3C-8618529276C5}"/>
    <dgm:cxn modelId="{DD7E0457-C51D-473B-A413-CF9285E74EAE}" srcId="{A8515563-6D21-4DDE-860C-9C255238074C}" destId="{02012B46-3F32-49FC-A962-E2C051478989}" srcOrd="0" destOrd="0" parTransId="{D392CE83-E6D9-4BF9-9470-407553B766DC}" sibTransId="{878899EB-23D1-4AEF-A67C-0DB9AF840528}"/>
    <dgm:cxn modelId="{64036D78-8FDE-405A-BB98-0F502DF5851D}" type="presOf" srcId="{FCD2C871-3F6B-43CD-B361-B04807E32EC2}" destId="{465DB361-4AAA-4F32-A7C2-DCA0BC575C3C}" srcOrd="0" destOrd="0" presId="urn:microsoft.com/office/officeart/2008/layout/LinedList"/>
    <dgm:cxn modelId="{76D06293-B7A0-4CD0-89BD-E86D0DDEDC5B}" srcId="{A8515563-6D21-4DDE-860C-9C255238074C}" destId="{FCE9D354-39F5-40EA-A357-439C42BD6C81}" srcOrd="1" destOrd="0" parTransId="{DC768FD0-7C59-48FA-AA24-3E072DF4F158}" sibTransId="{122695BA-F17D-4A4F-B725-41BDF15FC9D3}"/>
    <dgm:cxn modelId="{9F626298-DEF2-499E-914C-739886BEB282}" type="presOf" srcId="{FCE9D354-39F5-40EA-A357-439C42BD6C81}" destId="{AE1FC19F-A0B0-485D-9B75-39C070063456}" srcOrd="0" destOrd="0" presId="urn:microsoft.com/office/officeart/2008/layout/LinedList"/>
    <dgm:cxn modelId="{C47527AA-CF2F-497A-8338-0AAFF3D45D39}" type="presOf" srcId="{6174D014-A27C-4F43-B1FF-FD1D9C01B24A}" destId="{8E60AA45-B6BD-4CD0-8B0C-15CD1C93EEC0}" srcOrd="0" destOrd="0" presId="urn:microsoft.com/office/officeart/2008/layout/LinedList"/>
    <dgm:cxn modelId="{FB8F4DCA-F7AE-470A-8367-3C82D00DAB25}" type="presOf" srcId="{A8515563-6D21-4DDE-860C-9C255238074C}" destId="{CD4D1218-DCE9-433C-87DA-23E03CB8F5D8}" srcOrd="0" destOrd="0" presId="urn:microsoft.com/office/officeart/2008/layout/LinedList"/>
    <dgm:cxn modelId="{F84A060B-C8E9-4B3E-9A94-04B518E0E06B}" type="presParOf" srcId="{CD4D1218-DCE9-433C-87DA-23E03CB8F5D8}" destId="{E23C3E76-B33D-477F-A826-4231CFFE70B2}" srcOrd="0" destOrd="0" presId="urn:microsoft.com/office/officeart/2008/layout/LinedList"/>
    <dgm:cxn modelId="{E91E65B5-1E69-40C1-B500-DA496B1F49DD}" type="presParOf" srcId="{CD4D1218-DCE9-433C-87DA-23E03CB8F5D8}" destId="{F7B75B5B-8B8B-400B-86E2-43BD46112019}" srcOrd="1" destOrd="0" presId="urn:microsoft.com/office/officeart/2008/layout/LinedList"/>
    <dgm:cxn modelId="{02F57D2C-3135-4698-874E-949846725C6C}" type="presParOf" srcId="{F7B75B5B-8B8B-400B-86E2-43BD46112019}" destId="{C2C2C20D-B51D-4E11-9729-D7B5C78DB101}" srcOrd="0" destOrd="0" presId="urn:microsoft.com/office/officeart/2008/layout/LinedList"/>
    <dgm:cxn modelId="{AC5CBACA-8A38-4244-8092-4CEE7840138B}" type="presParOf" srcId="{F7B75B5B-8B8B-400B-86E2-43BD46112019}" destId="{624112B8-A665-4CF3-B102-93036EC3209D}" srcOrd="1" destOrd="0" presId="urn:microsoft.com/office/officeart/2008/layout/LinedList"/>
    <dgm:cxn modelId="{EF86AFC5-94E8-4411-81CD-BAD4A73D8BE9}" type="presParOf" srcId="{CD4D1218-DCE9-433C-87DA-23E03CB8F5D8}" destId="{9F635C70-A94A-4F58-B4E7-4C55E7F685F0}" srcOrd="2" destOrd="0" presId="urn:microsoft.com/office/officeart/2008/layout/LinedList"/>
    <dgm:cxn modelId="{80B8337E-9401-4272-9E77-5AE4F59F6F41}" type="presParOf" srcId="{CD4D1218-DCE9-433C-87DA-23E03CB8F5D8}" destId="{573D6669-3FC8-4914-B3A4-083BC42CC3C3}" srcOrd="3" destOrd="0" presId="urn:microsoft.com/office/officeart/2008/layout/LinedList"/>
    <dgm:cxn modelId="{9A7A4AA9-DEFA-426E-93D4-E95A4B42E090}" type="presParOf" srcId="{573D6669-3FC8-4914-B3A4-083BC42CC3C3}" destId="{AE1FC19F-A0B0-485D-9B75-39C070063456}" srcOrd="0" destOrd="0" presId="urn:microsoft.com/office/officeart/2008/layout/LinedList"/>
    <dgm:cxn modelId="{E7001B60-BBE0-4EE5-A985-1E8F0BD0A920}" type="presParOf" srcId="{573D6669-3FC8-4914-B3A4-083BC42CC3C3}" destId="{A08BC7EC-61CF-40CD-9661-0F2E1E9AEAA5}" srcOrd="1" destOrd="0" presId="urn:microsoft.com/office/officeart/2008/layout/LinedList"/>
    <dgm:cxn modelId="{B2F3A3D7-6F16-4F70-B254-FFD2A0E488AE}" type="presParOf" srcId="{CD4D1218-DCE9-433C-87DA-23E03CB8F5D8}" destId="{24346AFB-23D5-40DA-BD4A-2E125E73A3A9}" srcOrd="4" destOrd="0" presId="urn:microsoft.com/office/officeart/2008/layout/LinedList"/>
    <dgm:cxn modelId="{DFF13C59-4432-4B0C-9391-B1EDB0098E25}" type="presParOf" srcId="{CD4D1218-DCE9-433C-87DA-23E03CB8F5D8}" destId="{69C7CB15-2D79-42C6-8960-A3519605EB63}" srcOrd="5" destOrd="0" presId="urn:microsoft.com/office/officeart/2008/layout/LinedList"/>
    <dgm:cxn modelId="{A5ECB062-0461-4A37-B7BD-5BC5B849ABD1}" type="presParOf" srcId="{69C7CB15-2D79-42C6-8960-A3519605EB63}" destId="{8E60AA45-B6BD-4CD0-8B0C-15CD1C93EEC0}" srcOrd="0" destOrd="0" presId="urn:microsoft.com/office/officeart/2008/layout/LinedList"/>
    <dgm:cxn modelId="{AF4C7B8B-7EEB-4C26-B163-8B9098FB0249}" type="presParOf" srcId="{69C7CB15-2D79-42C6-8960-A3519605EB63}" destId="{2D4B8F3E-493F-4ECC-A90D-FD1C05781A06}" srcOrd="1" destOrd="0" presId="urn:microsoft.com/office/officeart/2008/layout/LinedList"/>
    <dgm:cxn modelId="{22691A64-6BA3-4DE7-89F7-9186EB4F75F3}" type="presParOf" srcId="{CD4D1218-DCE9-433C-87DA-23E03CB8F5D8}" destId="{D1DD9331-580A-4764-ACB8-F9FF1ED7FA77}" srcOrd="6" destOrd="0" presId="urn:microsoft.com/office/officeart/2008/layout/LinedList"/>
    <dgm:cxn modelId="{298EA102-FFC1-44B9-8469-7FD5500BCCCA}" type="presParOf" srcId="{CD4D1218-DCE9-433C-87DA-23E03CB8F5D8}" destId="{04E1980F-9635-4C63-84A5-7D4D482C6B27}" srcOrd="7" destOrd="0" presId="urn:microsoft.com/office/officeart/2008/layout/LinedList"/>
    <dgm:cxn modelId="{F6C28CD3-CA2D-4704-8EFC-6162FBF69FF1}" type="presParOf" srcId="{04E1980F-9635-4C63-84A5-7D4D482C6B27}" destId="{465DB361-4AAA-4F32-A7C2-DCA0BC575C3C}" srcOrd="0" destOrd="0" presId="urn:microsoft.com/office/officeart/2008/layout/LinedList"/>
    <dgm:cxn modelId="{69900D80-86C8-4EB8-833D-98DCF15E7423}" type="presParOf" srcId="{04E1980F-9635-4C63-84A5-7D4D482C6B27}" destId="{BFF8D67E-B142-49E0-8C60-6C376846452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ECE16F-BCD0-4F77-8C66-07738AB65F2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5CC1A4B9-2637-4D92-B92A-42D3026C3DCA}">
      <dgm:prSet phldrT="[Text]" custT="1"/>
      <dgm:spPr/>
      <dgm:t>
        <a:bodyPr/>
        <a:lstStyle/>
        <a:p>
          <a:r>
            <a:rPr lang="en-US" sz="1800" dirty="0">
              <a:latin typeface="Arial" panose="020B0604020202020204" pitchFamily="34" charset="0"/>
              <a:cs typeface="Arial" panose="020B0604020202020204" pitchFamily="34" charset="0"/>
            </a:rPr>
            <a:t>People w/Vision Impairments in ND</a:t>
          </a:r>
        </a:p>
        <a:p>
          <a:r>
            <a:rPr lang="en-US" sz="1800" dirty="0">
              <a:latin typeface="Arial" panose="020B0604020202020204" pitchFamily="34" charset="0"/>
              <a:cs typeface="Arial" panose="020B0604020202020204" pitchFamily="34" charset="0"/>
            </a:rPr>
            <a:t>15,401</a:t>
          </a:r>
        </a:p>
      </dgm:t>
    </dgm:pt>
    <dgm:pt modelId="{040C88A3-0A7B-4B9A-B800-9F798172F366}" type="parTrans" cxnId="{8C414C39-2976-466F-9A58-9FA7A1E0FDCB}">
      <dgm:prSet/>
      <dgm:spPr/>
      <dgm:t>
        <a:bodyPr/>
        <a:lstStyle/>
        <a:p>
          <a:endParaRPr lang="en-US"/>
        </a:p>
      </dgm:t>
    </dgm:pt>
    <dgm:pt modelId="{EABC765C-3D4A-469B-A410-E8F86D33B615}" type="sibTrans" cxnId="{8C414C39-2976-466F-9A58-9FA7A1E0FDCB}">
      <dgm:prSet/>
      <dgm:spPr/>
      <dgm:t>
        <a:bodyPr/>
        <a:lstStyle/>
        <a:p>
          <a:endParaRPr lang="en-US"/>
        </a:p>
      </dgm:t>
    </dgm:pt>
    <dgm:pt modelId="{48F2359B-C927-46EB-8042-EE225E44157A}">
      <dgm:prSet phldrT="[Text]" custT="1"/>
      <dgm:spPr>
        <a:solidFill>
          <a:srgbClr val="B6B0A2"/>
        </a:solidFill>
      </dgm:spPr>
      <dgm:t>
        <a:bodyPr/>
        <a:lstStyle/>
        <a:p>
          <a:r>
            <a:rPr lang="en-US" sz="1800" dirty="0">
              <a:solidFill>
                <a:schemeClr val="tx2"/>
              </a:solidFill>
              <a:latin typeface="Arial" panose="020B0604020202020204" pitchFamily="34" charset="0"/>
              <a:cs typeface="Arial" panose="020B0604020202020204" pitchFamily="34" charset="0"/>
            </a:rPr>
            <a:t>People w/Vision Impairments Served by VR FFY 2023   </a:t>
          </a:r>
        </a:p>
        <a:p>
          <a:r>
            <a:rPr lang="en-US" sz="1800" dirty="0">
              <a:solidFill>
                <a:schemeClr val="tx2"/>
              </a:solidFill>
              <a:latin typeface="Arial" panose="020B0604020202020204" pitchFamily="34" charset="0"/>
              <a:cs typeface="Arial" panose="020B0604020202020204" pitchFamily="34" charset="0"/>
            </a:rPr>
            <a:t>180</a:t>
          </a:r>
        </a:p>
      </dgm:t>
    </dgm:pt>
    <dgm:pt modelId="{9042C77B-82DB-49C5-856B-FC7777D9D8BD}" type="parTrans" cxnId="{D39A5E0D-CF5D-4591-95B9-118BF0585884}">
      <dgm:prSet/>
      <dgm:spPr/>
      <dgm:t>
        <a:bodyPr/>
        <a:lstStyle/>
        <a:p>
          <a:endParaRPr lang="en-US"/>
        </a:p>
      </dgm:t>
    </dgm:pt>
    <dgm:pt modelId="{5350AF66-E91F-4C8B-81FA-9EA1DBCBBDDF}" type="sibTrans" cxnId="{D39A5E0D-CF5D-4591-95B9-118BF0585884}">
      <dgm:prSet/>
      <dgm:spPr/>
      <dgm:t>
        <a:bodyPr/>
        <a:lstStyle/>
        <a:p>
          <a:endParaRPr lang="en-US"/>
        </a:p>
      </dgm:t>
    </dgm:pt>
    <dgm:pt modelId="{5CAD829A-7315-420A-93B7-7A8AA2C5807B}" type="pres">
      <dgm:prSet presAssocID="{F0ECE16F-BCD0-4F77-8C66-07738AB65F2A}" presName="Name0" presStyleCnt="0">
        <dgm:presLayoutVars>
          <dgm:chMax val="7"/>
          <dgm:resizeHandles val="exact"/>
        </dgm:presLayoutVars>
      </dgm:prSet>
      <dgm:spPr/>
    </dgm:pt>
    <dgm:pt modelId="{C929DAC9-DC39-4934-87A1-990BB0344DEE}" type="pres">
      <dgm:prSet presAssocID="{F0ECE16F-BCD0-4F77-8C66-07738AB65F2A}" presName="comp1" presStyleCnt="0"/>
      <dgm:spPr/>
    </dgm:pt>
    <dgm:pt modelId="{AC3B9E07-58C2-4EE9-9CA1-87281FCBF4D1}" type="pres">
      <dgm:prSet presAssocID="{F0ECE16F-BCD0-4F77-8C66-07738AB65F2A}" presName="circle1" presStyleLbl="node1" presStyleIdx="0" presStyleCnt="2" custLinFactNeighborX="2776" custLinFactNeighborY="0"/>
      <dgm:spPr/>
    </dgm:pt>
    <dgm:pt modelId="{36D4902C-38EF-4BBF-8934-58DCC7AE2ADC}" type="pres">
      <dgm:prSet presAssocID="{F0ECE16F-BCD0-4F77-8C66-07738AB65F2A}" presName="c1text" presStyleLbl="node1" presStyleIdx="0" presStyleCnt="2">
        <dgm:presLayoutVars>
          <dgm:bulletEnabled val="1"/>
        </dgm:presLayoutVars>
      </dgm:prSet>
      <dgm:spPr/>
    </dgm:pt>
    <dgm:pt modelId="{C63B696E-F4FB-414D-9AD6-116C821863B1}" type="pres">
      <dgm:prSet presAssocID="{F0ECE16F-BCD0-4F77-8C66-07738AB65F2A}" presName="comp2" presStyleCnt="0"/>
      <dgm:spPr/>
    </dgm:pt>
    <dgm:pt modelId="{069EB518-3408-4F82-9271-C5AA61E9F276}" type="pres">
      <dgm:prSet presAssocID="{F0ECE16F-BCD0-4F77-8C66-07738AB65F2A}" presName="circle2" presStyleLbl="node1" presStyleIdx="1" presStyleCnt="2" custScaleX="87984" custScaleY="86187" custLinFactNeighborX="5338" custLinFactNeighborY="8037"/>
      <dgm:spPr/>
    </dgm:pt>
    <dgm:pt modelId="{4F2A061D-0355-4DDA-A5D7-2CB7CC14FD81}" type="pres">
      <dgm:prSet presAssocID="{F0ECE16F-BCD0-4F77-8C66-07738AB65F2A}" presName="c2text" presStyleLbl="node1" presStyleIdx="1" presStyleCnt="2">
        <dgm:presLayoutVars>
          <dgm:bulletEnabled val="1"/>
        </dgm:presLayoutVars>
      </dgm:prSet>
      <dgm:spPr/>
    </dgm:pt>
  </dgm:ptLst>
  <dgm:cxnLst>
    <dgm:cxn modelId="{D39A5E0D-CF5D-4591-95B9-118BF0585884}" srcId="{F0ECE16F-BCD0-4F77-8C66-07738AB65F2A}" destId="{48F2359B-C927-46EB-8042-EE225E44157A}" srcOrd="1" destOrd="0" parTransId="{9042C77B-82DB-49C5-856B-FC7777D9D8BD}" sibTransId="{5350AF66-E91F-4C8B-81FA-9EA1DBCBBDDF}"/>
    <dgm:cxn modelId="{8C414C39-2976-466F-9A58-9FA7A1E0FDCB}" srcId="{F0ECE16F-BCD0-4F77-8C66-07738AB65F2A}" destId="{5CC1A4B9-2637-4D92-B92A-42D3026C3DCA}" srcOrd="0" destOrd="0" parTransId="{040C88A3-0A7B-4B9A-B800-9F798172F366}" sibTransId="{EABC765C-3D4A-469B-A410-E8F86D33B615}"/>
    <dgm:cxn modelId="{6EBC516C-64B1-47AE-A969-ECCBD90F4296}" type="presOf" srcId="{5CC1A4B9-2637-4D92-B92A-42D3026C3DCA}" destId="{36D4902C-38EF-4BBF-8934-58DCC7AE2ADC}" srcOrd="1" destOrd="0" presId="urn:microsoft.com/office/officeart/2005/8/layout/venn2"/>
    <dgm:cxn modelId="{7070E49D-01B5-416C-8761-FA6A362C0993}" type="presOf" srcId="{48F2359B-C927-46EB-8042-EE225E44157A}" destId="{4F2A061D-0355-4DDA-A5D7-2CB7CC14FD81}" srcOrd="1" destOrd="0" presId="urn:microsoft.com/office/officeart/2005/8/layout/venn2"/>
    <dgm:cxn modelId="{54C68DCA-2045-43EC-AAFE-031A183E8CF8}" type="presOf" srcId="{F0ECE16F-BCD0-4F77-8C66-07738AB65F2A}" destId="{5CAD829A-7315-420A-93B7-7A8AA2C5807B}" srcOrd="0" destOrd="0" presId="urn:microsoft.com/office/officeart/2005/8/layout/venn2"/>
    <dgm:cxn modelId="{893E4EF1-40E2-49AB-AABE-7234964A441C}" type="presOf" srcId="{5CC1A4B9-2637-4D92-B92A-42D3026C3DCA}" destId="{AC3B9E07-58C2-4EE9-9CA1-87281FCBF4D1}" srcOrd="0" destOrd="0" presId="urn:microsoft.com/office/officeart/2005/8/layout/venn2"/>
    <dgm:cxn modelId="{0C6C40F5-8294-4C6A-A583-5127FA941797}" type="presOf" srcId="{48F2359B-C927-46EB-8042-EE225E44157A}" destId="{069EB518-3408-4F82-9271-C5AA61E9F276}" srcOrd="0" destOrd="0" presId="urn:microsoft.com/office/officeart/2005/8/layout/venn2"/>
    <dgm:cxn modelId="{F2DEDDEA-18C7-4630-AB75-0886A1D7490B}" type="presParOf" srcId="{5CAD829A-7315-420A-93B7-7A8AA2C5807B}" destId="{C929DAC9-DC39-4934-87A1-990BB0344DEE}" srcOrd="0" destOrd="0" presId="urn:microsoft.com/office/officeart/2005/8/layout/venn2"/>
    <dgm:cxn modelId="{8AB5F12F-DE39-4365-B114-BFDFD34F4AD3}" type="presParOf" srcId="{C929DAC9-DC39-4934-87A1-990BB0344DEE}" destId="{AC3B9E07-58C2-4EE9-9CA1-87281FCBF4D1}" srcOrd="0" destOrd="0" presId="urn:microsoft.com/office/officeart/2005/8/layout/venn2"/>
    <dgm:cxn modelId="{09D64B84-88FD-475E-8BD0-0E146F6A6798}" type="presParOf" srcId="{C929DAC9-DC39-4934-87A1-990BB0344DEE}" destId="{36D4902C-38EF-4BBF-8934-58DCC7AE2ADC}" srcOrd="1" destOrd="0" presId="urn:microsoft.com/office/officeart/2005/8/layout/venn2"/>
    <dgm:cxn modelId="{8FC79176-1586-4434-8F8C-FAB35A5456F7}" type="presParOf" srcId="{5CAD829A-7315-420A-93B7-7A8AA2C5807B}" destId="{C63B696E-F4FB-414D-9AD6-116C821863B1}" srcOrd="1" destOrd="0" presId="urn:microsoft.com/office/officeart/2005/8/layout/venn2"/>
    <dgm:cxn modelId="{EEF0CC3C-7967-4053-A1F9-3A7E4FE90DEE}" type="presParOf" srcId="{C63B696E-F4FB-414D-9AD6-116C821863B1}" destId="{069EB518-3408-4F82-9271-C5AA61E9F276}" srcOrd="0" destOrd="0" presId="urn:microsoft.com/office/officeart/2005/8/layout/venn2"/>
    <dgm:cxn modelId="{7204DFD5-51B0-4950-9A31-7D5828A41C2C}" type="presParOf" srcId="{C63B696E-F4FB-414D-9AD6-116C821863B1}" destId="{4F2A061D-0355-4DDA-A5D7-2CB7CC14FD8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347072-5A92-477E-9D5D-C32187802E0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1DCC3F5-0D25-4586-90C5-00A298681DBA}">
      <dgm:prSet/>
      <dgm:spPr/>
      <dgm:t>
        <a:bodyPr/>
        <a:lstStyle/>
        <a:p>
          <a:r>
            <a:rPr lang="en-US" dirty="0">
              <a:latin typeface="Arial" panose="020B0604020202020204" pitchFamily="34" charset="0"/>
              <a:cs typeface="Arial" panose="020B0604020202020204" pitchFamily="34" charset="0"/>
            </a:rPr>
            <a:t>Participate in the intake</a:t>
          </a:r>
        </a:p>
      </dgm:t>
    </dgm:pt>
    <dgm:pt modelId="{715D684D-074D-43D4-89D8-3B6F122E1853}" type="parTrans" cxnId="{A8916613-46F4-4937-B91A-5E1BB9309399}">
      <dgm:prSet/>
      <dgm:spPr/>
      <dgm:t>
        <a:bodyPr/>
        <a:lstStyle/>
        <a:p>
          <a:endParaRPr lang="en-US"/>
        </a:p>
      </dgm:t>
    </dgm:pt>
    <dgm:pt modelId="{E535E2D8-549F-4AB8-BDC1-F159FAB1016C}" type="sibTrans" cxnId="{A8916613-46F4-4937-B91A-5E1BB9309399}">
      <dgm:prSet/>
      <dgm:spPr/>
      <dgm:t>
        <a:bodyPr/>
        <a:lstStyle/>
        <a:p>
          <a:endParaRPr lang="en-US"/>
        </a:p>
      </dgm:t>
    </dgm:pt>
    <dgm:pt modelId="{A9BC556B-5DC6-4DA2-BED8-0A036C111B76}">
      <dgm:prSet/>
      <dgm:spPr/>
      <dgm:t>
        <a:bodyPr/>
        <a:lstStyle/>
        <a:p>
          <a:r>
            <a:rPr lang="en-US" dirty="0">
              <a:latin typeface="Arial" panose="020B0604020202020204" pitchFamily="34" charset="0"/>
              <a:cs typeface="Arial" panose="020B0604020202020204" pitchFamily="34" charset="0"/>
            </a:rPr>
            <a:t>Consult in interpretation of medical/vision records</a:t>
          </a:r>
        </a:p>
      </dgm:t>
    </dgm:pt>
    <dgm:pt modelId="{EB99D773-57CD-447C-9332-198D51FF55A2}" type="parTrans" cxnId="{396D4C3B-7EA7-4FF4-948D-D42FD5B5CA97}">
      <dgm:prSet/>
      <dgm:spPr/>
      <dgm:t>
        <a:bodyPr/>
        <a:lstStyle/>
        <a:p>
          <a:endParaRPr lang="en-US"/>
        </a:p>
      </dgm:t>
    </dgm:pt>
    <dgm:pt modelId="{186B33A2-2580-4A51-AF6B-FAA71C294673}" type="sibTrans" cxnId="{396D4C3B-7EA7-4FF4-948D-D42FD5B5CA97}">
      <dgm:prSet/>
      <dgm:spPr/>
      <dgm:t>
        <a:bodyPr/>
        <a:lstStyle/>
        <a:p>
          <a:endParaRPr lang="en-US"/>
        </a:p>
      </dgm:t>
    </dgm:pt>
    <dgm:pt modelId="{6C05EF24-205F-4302-BC27-66F0F85D4A54}">
      <dgm:prSet/>
      <dgm:spPr/>
      <dgm:t>
        <a:bodyPr/>
        <a:lstStyle/>
        <a:p>
          <a:r>
            <a:rPr lang="en-US" dirty="0">
              <a:latin typeface="Arial" panose="020B0604020202020204" pitchFamily="34" charset="0"/>
              <a:cs typeface="Arial" panose="020B0604020202020204" pitchFamily="34" charset="0"/>
            </a:rPr>
            <a:t>Identify functional limitations </a:t>
          </a:r>
        </a:p>
      </dgm:t>
    </dgm:pt>
    <dgm:pt modelId="{3AB392FC-637B-4E1E-901F-FDDBAF0BCD94}" type="parTrans" cxnId="{27275B9E-5B1F-454C-873B-6C074DF6B096}">
      <dgm:prSet/>
      <dgm:spPr/>
      <dgm:t>
        <a:bodyPr/>
        <a:lstStyle/>
        <a:p>
          <a:endParaRPr lang="en-US"/>
        </a:p>
      </dgm:t>
    </dgm:pt>
    <dgm:pt modelId="{01BBE6E8-88AE-4550-8E3C-57D065BEE4E9}" type="sibTrans" cxnId="{27275B9E-5B1F-454C-873B-6C074DF6B096}">
      <dgm:prSet/>
      <dgm:spPr/>
      <dgm:t>
        <a:bodyPr/>
        <a:lstStyle/>
        <a:p>
          <a:endParaRPr lang="en-US"/>
        </a:p>
      </dgm:t>
    </dgm:pt>
    <dgm:pt modelId="{43293D87-4BA9-4DED-9088-EED9C6B01E54}">
      <dgm:prSet/>
      <dgm:spPr/>
      <dgm:t>
        <a:bodyPr/>
        <a:lstStyle/>
        <a:p>
          <a:r>
            <a:rPr lang="en-US" dirty="0">
              <a:latin typeface="Arial" panose="020B0604020202020204" pitchFamily="34" charset="0"/>
              <a:cs typeface="Arial" panose="020B0604020202020204" pitchFamily="34" charset="0"/>
            </a:rPr>
            <a:t>Determine barriers and solutions to employment</a:t>
          </a:r>
        </a:p>
      </dgm:t>
    </dgm:pt>
    <dgm:pt modelId="{92688A15-45F7-4D07-9B3F-8AF420C6D3EE}" type="parTrans" cxnId="{BFFE6CDF-3713-4E08-A712-D171DDA18121}">
      <dgm:prSet/>
      <dgm:spPr/>
      <dgm:t>
        <a:bodyPr/>
        <a:lstStyle/>
        <a:p>
          <a:endParaRPr lang="en-US"/>
        </a:p>
      </dgm:t>
    </dgm:pt>
    <dgm:pt modelId="{BE8BF075-26DE-475B-9A2C-DF9E44E9E0E3}" type="sibTrans" cxnId="{BFFE6CDF-3713-4E08-A712-D171DDA18121}">
      <dgm:prSet/>
      <dgm:spPr/>
      <dgm:t>
        <a:bodyPr/>
        <a:lstStyle/>
        <a:p>
          <a:endParaRPr lang="en-US"/>
        </a:p>
      </dgm:t>
    </dgm:pt>
    <dgm:pt modelId="{EB465858-003F-4D77-BDB0-936CC267BFCE}">
      <dgm:prSet/>
      <dgm:spPr/>
      <dgm:t>
        <a:bodyPr/>
        <a:lstStyle/>
        <a:p>
          <a:r>
            <a:rPr lang="en-US" dirty="0">
              <a:latin typeface="Arial" panose="020B0604020202020204" pitchFamily="34" charset="0"/>
              <a:cs typeface="Arial" panose="020B0604020202020204" pitchFamily="34" charset="0"/>
            </a:rPr>
            <a:t>Complete a visual assessment based on the individual’s unique needs in their home, work, and/or school environment</a:t>
          </a:r>
        </a:p>
      </dgm:t>
    </dgm:pt>
    <dgm:pt modelId="{145FCCE1-0CD4-4850-9110-058A5272FE35}" type="parTrans" cxnId="{521F8427-0C44-4BEE-98CA-BFA88CFBF21F}">
      <dgm:prSet/>
      <dgm:spPr/>
      <dgm:t>
        <a:bodyPr/>
        <a:lstStyle/>
        <a:p>
          <a:endParaRPr lang="en-US"/>
        </a:p>
      </dgm:t>
    </dgm:pt>
    <dgm:pt modelId="{29EFB9D6-C8EF-4E0C-B970-C65AF45B3106}" type="sibTrans" cxnId="{521F8427-0C44-4BEE-98CA-BFA88CFBF21F}">
      <dgm:prSet/>
      <dgm:spPr/>
      <dgm:t>
        <a:bodyPr/>
        <a:lstStyle/>
        <a:p>
          <a:endParaRPr lang="en-US"/>
        </a:p>
      </dgm:t>
    </dgm:pt>
    <dgm:pt modelId="{8D7F8DB8-1191-4D0B-B2B8-B16E75F4612F}">
      <dgm:prSet/>
      <dgm:spPr/>
      <dgm:t>
        <a:bodyPr/>
        <a:lstStyle/>
        <a:p>
          <a:r>
            <a:rPr lang="en-US" dirty="0">
              <a:latin typeface="Arial" panose="020B0604020202020204" pitchFamily="34" charset="0"/>
              <a:cs typeface="Arial" panose="020B0604020202020204" pitchFamily="34" charset="0"/>
            </a:rPr>
            <a:t>Worksite assessment</a:t>
          </a:r>
        </a:p>
      </dgm:t>
    </dgm:pt>
    <dgm:pt modelId="{8CA2DE84-105A-4DDA-99B2-9832AF50A7CC}" type="parTrans" cxnId="{1D5ACD08-3FBF-4030-8CA5-0EBA214D5E1C}">
      <dgm:prSet/>
      <dgm:spPr/>
      <dgm:t>
        <a:bodyPr/>
        <a:lstStyle/>
        <a:p>
          <a:endParaRPr lang="en-US"/>
        </a:p>
      </dgm:t>
    </dgm:pt>
    <dgm:pt modelId="{5835E4D4-1391-4455-A303-7B20FAFF92B6}" type="sibTrans" cxnId="{1D5ACD08-3FBF-4030-8CA5-0EBA214D5E1C}">
      <dgm:prSet/>
      <dgm:spPr/>
      <dgm:t>
        <a:bodyPr/>
        <a:lstStyle/>
        <a:p>
          <a:endParaRPr lang="en-US"/>
        </a:p>
      </dgm:t>
    </dgm:pt>
    <dgm:pt modelId="{A625A5F8-8306-4033-B8B1-2730336FD6EC}">
      <dgm:prSet/>
      <dgm:spPr/>
      <dgm:t>
        <a:bodyPr/>
        <a:lstStyle/>
        <a:p>
          <a:r>
            <a:rPr lang="en-US" dirty="0">
              <a:latin typeface="Arial" panose="020B0604020202020204" pitchFamily="34" charset="0"/>
              <a:cs typeface="Arial" panose="020B0604020202020204" pitchFamily="34" charset="0"/>
            </a:rPr>
            <a:t>Vision related training or referral for specialized training</a:t>
          </a:r>
        </a:p>
      </dgm:t>
    </dgm:pt>
    <dgm:pt modelId="{9EB67274-2488-4B90-B677-3944B56D82B8}" type="parTrans" cxnId="{DF17AAFC-C418-40B2-BB23-EB85A80A1915}">
      <dgm:prSet/>
      <dgm:spPr/>
      <dgm:t>
        <a:bodyPr/>
        <a:lstStyle/>
        <a:p>
          <a:endParaRPr lang="en-US"/>
        </a:p>
      </dgm:t>
    </dgm:pt>
    <dgm:pt modelId="{01F0B452-822D-443D-82EC-17549560FEA9}" type="sibTrans" cxnId="{DF17AAFC-C418-40B2-BB23-EB85A80A1915}">
      <dgm:prSet/>
      <dgm:spPr/>
      <dgm:t>
        <a:bodyPr/>
        <a:lstStyle/>
        <a:p>
          <a:endParaRPr lang="en-US"/>
        </a:p>
      </dgm:t>
    </dgm:pt>
    <dgm:pt modelId="{4A93D3AC-607B-412C-ACDC-1E0093E092AA}">
      <dgm:prSet/>
      <dgm:spPr/>
      <dgm:t>
        <a:bodyPr/>
        <a:lstStyle/>
        <a:p>
          <a:r>
            <a:rPr lang="en-US" dirty="0">
              <a:latin typeface="Arial" panose="020B0604020202020204" pitchFamily="34" charset="0"/>
              <a:cs typeface="Arial" panose="020B0604020202020204" pitchFamily="34" charset="0"/>
            </a:rPr>
            <a:t>Educate the VRC and client on understanding vision prognosis</a:t>
          </a:r>
        </a:p>
      </dgm:t>
    </dgm:pt>
    <dgm:pt modelId="{0C76AF88-61AC-4771-A912-CDCDB0E8E9F3}" type="parTrans" cxnId="{3DA67E35-CB63-4342-B854-88D3A4B19360}">
      <dgm:prSet/>
      <dgm:spPr/>
      <dgm:t>
        <a:bodyPr/>
        <a:lstStyle/>
        <a:p>
          <a:endParaRPr lang="en-US"/>
        </a:p>
      </dgm:t>
    </dgm:pt>
    <dgm:pt modelId="{ADE78C8A-CAA8-4249-90FC-B9BA0C44A52F}" type="sibTrans" cxnId="{3DA67E35-CB63-4342-B854-88D3A4B19360}">
      <dgm:prSet/>
      <dgm:spPr/>
      <dgm:t>
        <a:bodyPr/>
        <a:lstStyle/>
        <a:p>
          <a:endParaRPr lang="en-US"/>
        </a:p>
      </dgm:t>
    </dgm:pt>
    <dgm:pt modelId="{9424851D-E5F2-4E16-9ADD-EA67871FE0A5}" type="pres">
      <dgm:prSet presAssocID="{80347072-5A92-477E-9D5D-C32187802E0D}" presName="vert0" presStyleCnt="0">
        <dgm:presLayoutVars>
          <dgm:dir/>
          <dgm:animOne val="branch"/>
          <dgm:animLvl val="lvl"/>
        </dgm:presLayoutVars>
      </dgm:prSet>
      <dgm:spPr/>
    </dgm:pt>
    <dgm:pt modelId="{C1A2291B-5B15-48E2-95D3-E6EFC5DE9781}" type="pres">
      <dgm:prSet presAssocID="{F1DCC3F5-0D25-4586-90C5-00A298681DBA}" presName="thickLine" presStyleLbl="alignNode1" presStyleIdx="0" presStyleCnt="8"/>
      <dgm:spPr/>
    </dgm:pt>
    <dgm:pt modelId="{45A9C530-613D-4476-87FE-C3A14EEE67CC}" type="pres">
      <dgm:prSet presAssocID="{F1DCC3F5-0D25-4586-90C5-00A298681DBA}" presName="horz1" presStyleCnt="0"/>
      <dgm:spPr/>
    </dgm:pt>
    <dgm:pt modelId="{BAFAD9E3-4A1A-4572-8A87-CE32F2328876}" type="pres">
      <dgm:prSet presAssocID="{F1DCC3F5-0D25-4586-90C5-00A298681DBA}" presName="tx1" presStyleLbl="revTx" presStyleIdx="0" presStyleCnt="8"/>
      <dgm:spPr/>
    </dgm:pt>
    <dgm:pt modelId="{D32D8384-8A21-4A14-B673-EFC89C8304E7}" type="pres">
      <dgm:prSet presAssocID="{F1DCC3F5-0D25-4586-90C5-00A298681DBA}" presName="vert1" presStyleCnt="0"/>
      <dgm:spPr/>
    </dgm:pt>
    <dgm:pt modelId="{CACD2286-A223-4A57-8E32-BF169212BA0D}" type="pres">
      <dgm:prSet presAssocID="{A9BC556B-5DC6-4DA2-BED8-0A036C111B76}" presName="thickLine" presStyleLbl="alignNode1" presStyleIdx="1" presStyleCnt="8"/>
      <dgm:spPr/>
    </dgm:pt>
    <dgm:pt modelId="{B00390A5-D6E1-4A88-A9E7-B1F7764C68F9}" type="pres">
      <dgm:prSet presAssocID="{A9BC556B-5DC6-4DA2-BED8-0A036C111B76}" presName="horz1" presStyleCnt="0"/>
      <dgm:spPr/>
    </dgm:pt>
    <dgm:pt modelId="{2F34B772-01EA-42BA-8A99-497798233D38}" type="pres">
      <dgm:prSet presAssocID="{A9BC556B-5DC6-4DA2-BED8-0A036C111B76}" presName="tx1" presStyleLbl="revTx" presStyleIdx="1" presStyleCnt="8"/>
      <dgm:spPr/>
    </dgm:pt>
    <dgm:pt modelId="{66E7DF02-077C-49FC-8B95-C7E2120824B7}" type="pres">
      <dgm:prSet presAssocID="{A9BC556B-5DC6-4DA2-BED8-0A036C111B76}" presName="vert1" presStyleCnt="0"/>
      <dgm:spPr/>
    </dgm:pt>
    <dgm:pt modelId="{05BB94A1-2716-4CBD-AB58-087BB3BA1C03}" type="pres">
      <dgm:prSet presAssocID="{6C05EF24-205F-4302-BC27-66F0F85D4A54}" presName="thickLine" presStyleLbl="alignNode1" presStyleIdx="2" presStyleCnt="8"/>
      <dgm:spPr/>
    </dgm:pt>
    <dgm:pt modelId="{9B4DDECE-07DE-4DD0-9D05-C99AE30CA3DC}" type="pres">
      <dgm:prSet presAssocID="{6C05EF24-205F-4302-BC27-66F0F85D4A54}" presName="horz1" presStyleCnt="0"/>
      <dgm:spPr/>
    </dgm:pt>
    <dgm:pt modelId="{9C867DAB-FF6D-4B58-92A0-C2B9189F6B1C}" type="pres">
      <dgm:prSet presAssocID="{6C05EF24-205F-4302-BC27-66F0F85D4A54}" presName="tx1" presStyleLbl="revTx" presStyleIdx="2" presStyleCnt="8"/>
      <dgm:spPr/>
    </dgm:pt>
    <dgm:pt modelId="{E5AF28D8-465D-4C68-975F-2B4F86BE6E01}" type="pres">
      <dgm:prSet presAssocID="{6C05EF24-205F-4302-BC27-66F0F85D4A54}" presName="vert1" presStyleCnt="0"/>
      <dgm:spPr/>
    </dgm:pt>
    <dgm:pt modelId="{400A3735-C7E4-4268-8C6E-E4AED285C699}" type="pres">
      <dgm:prSet presAssocID="{43293D87-4BA9-4DED-9088-EED9C6B01E54}" presName="thickLine" presStyleLbl="alignNode1" presStyleIdx="3" presStyleCnt="8"/>
      <dgm:spPr/>
    </dgm:pt>
    <dgm:pt modelId="{6E407BC0-47C5-44A3-8413-65BC36A744A7}" type="pres">
      <dgm:prSet presAssocID="{43293D87-4BA9-4DED-9088-EED9C6B01E54}" presName="horz1" presStyleCnt="0"/>
      <dgm:spPr/>
    </dgm:pt>
    <dgm:pt modelId="{39F9244F-F9BE-46D0-86F3-06BDFBD826E8}" type="pres">
      <dgm:prSet presAssocID="{43293D87-4BA9-4DED-9088-EED9C6B01E54}" presName="tx1" presStyleLbl="revTx" presStyleIdx="3" presStyleCnt="8"/>
      <dgm:spPr/>
    </dgm:pt>
    <dgm:pt modelId="{BC873F87-D6C7-4E3C-B243-06DB52802B0B}" type="pres">
      <dgm:prSet presAssocID="{43293D87-4BA9-4DED-9088-EED9C6B01E54}" presName="vert1" presStyleCnt="0"/>
      <dgm:spPr/>
    </dgm:pt>
    <dgm:pt modelId="{A1D321D4-1C2E-47BE-9FC5-938AF8E2A15D}" type="pres">
      <dgm:prSet presAssocID="{EB465858-003F-4D77-BDB0-936CC267BFCE}" presName="thickLine" presStyleLbl="alignNode1" presStyleIdx="4" presStyleCnt="8"/>
      <dgm:spPr/>
    </dgm:pt>
    <dgm:pt modelId="{8433D3CF-6F52-44DE-B182-9FD6E1776447}" type="pres">
      <dgm:prSet presAssocID="{EB465858-003F-4D77-BDB0-936CC267BFCE}" presName="horz1" presStyleCnt="0"/>
      <dgm:spPr/>
    </dgm:pt>
    <dgm:pt modelId="{5A353630-B7A8-42F0-B64D-68D7EB5954F0}" type="pres">
      <dgm:prSet presAssocID="{EB465858-003F-4D77-BDB0-936CC267BFCE}" presName="tx1" presStyleLbl="revTx" presStyleIdx="4" presStyleCnt="8"/>
      <dgm:spPr/>
    </dgm:pt>
    <dgm:pt modelId="{E263CC4A-0722-425C-9355-615AE3A0BB6A}" type="pres">
      <dgm:prSet presAssocID="{EB465858-003F-4D77-BDB0-936CC267BFCE}" presName="vert1" presStyleCnt="0"/>
      <dgm:spPr/>
    </dgm:pt>
    <dgm:pt modelId="{D2491E47-E7A1-4ED5-8E38-7C86AEA3C3B1}" type="pres">
      <dgm:prSet presAssocID="{8D7F8DB8-1191-4D0B-B2B8-B16E75F4612F}" presName="thickLine" presStyleLbl="alignNode1" presStyleIdx="5" presStyleCnt="8"/>
      <dgm:spPr/>
    </dgm:pt>
    <dgm:pt modelId="{6E0BC5A5-A8C4-4DA1-BE4C-6A3C3A0636A5}" type="pres">
      <dgm:prSet presAssocID="{8D7F8DB8-1191-4D0B-B2B8-B16E75F4612F}" presName="horz1" presStyleCnt="0"/>
      <dgm:spPr/>
    </dgm:pt>
    <dgm:pt modelId="{129C4D40-1058-4EF2-BD23-5074AA554D63}" type="pres">
      <dgm:prSet presAssocID="{8D7F8DB8-1191-4D0B-B2B8-B16E75F4612F}" presName="tx1" presStyleLbl="revTx" presStyleIdx="5" presStyleCnt="8"/>
      <dgm:spPr/>
    </dgm:pt>
    <dgm:pt modelId="{14446DE8-F709-49F1-BBE1-09A93E3E3781}" type="pres">
      <dgm:prSet presAssocID="{8D7F8DB8-1191-4D0B-B2B8-B16E75F4612F}" presName="vert1" presStyleCnt="0"/>
      <dgm:spPr/>
    </dgm:pt>
    <dgm:pt modelId="{A3EB392F-8DCB-4122-8E66-4DB16ABC7C70}" type="pres">
      <dgm:prSet presAssocID="{A625A5F8-8306-4033-B8B1-2730336FD6EC}" presName="thickLine" presStyleLbl="alignNode1" presStyleIdx="6" presStyleCnt="8"/>
      <dgm:spPr/>
    </dgm:pt>
    <dgm:pt modelId="{5028FF5B-3522-4EEC-B178-1D80944D35DB}" type="pres">
      <dgm:prSet presAssocID="{A625A5F8-8306-4033-B8B1-2730336FD6EC}" presName="horz1" presStyleCnt="0"/>
      <dgm:spPr/>
    </dgm:pt>
    <dgm:pt modelId="{326762F0-6018-4F8D-B168-2A633661B2FE}" type="pres">
      <dgm:prSet presAssocID="{A625A5F8-8306-4033-B8B1-2730336FD6EC}" presName="tx1" presStyleLbl="revTx" presStyleIdx="6" presStyleCnt="8"/>
      <dgm:spPr/>
    </dgm:pt>
    <dgm:pt modelId="{46B04276-77CB-44E5-9938-0054C07B8C9C}" type="pres">
      <dgm:prSet presAssocID="{A625A5F8-8306-4033-B8B1-2730336FD6EC}" presName="vert1" presStyleCnt="0"/>
      <dgm:spPr/>
    </dgm:pt>
    <dgm:pt modelId="{AED5349A-87FB-498A-822B-CFDE389BFCCE}" type="pres">
      <dgm:prSet presAssocID="{4A93D3AC-607B-412C-ACDC-1E0093E092AA}" presName="thickLine" presStyleLbl="alignNode1" presStyleIdx="7" presStyleCnt="8"/>
      <dgm:spPr/>
    </dgm:pt>
    <dgm:pt modelId="{E8258DCB-7732-4B78-8059-1A07E120ADD9}" type="pres">
      <dgm:prSet presAssocID="{4A93D3AC-607B-412C-ACDC-1E0093E092AA}" presName="horz1" presStyleCnt="0"/>
      <dgm:spPr/>
    </dgm:pt>
    <dgm:pt modelId="{AC7AF4F9-CB9D-4F3C-8036-A52C9DDC1EA0}" type="pres">
      <dgm:prSet presAssocID="{4A93D3AC-607B-412C-ACDC-1E0093E092AA}" presName="tx1" presStyleLbl="revTx" presStyleIdx="7" presStyleCnt="8"/>
      <dgm:spPr/>
    </dgm:pt>
    <dgm:pt modelId="{5C8829CC-1CCF-48F2-B13A-394CF903F97C}" type="pres">
      <dgm:prSet presAssocID="{4A93D3AC-607B-412C-ACDC-1E0093E092AA}" presName="vert1" presStyleCnt="0"/>
      <dgm:spPr/>
    </dgm:pt>
  </dgm:ptLst>
  <dgm:cxnLst>
    <dgm:cxn modelId="{1D5ACD08-3FBF-4030-8CA5-0EBA214D5E1C}" srcId="{80347072-5A92-477E-9D5D-C32187802E0D}" destId="{8D7F8DB8-1191-4D0B-B2B8-B16E75F4612F}" srcOrd="5" destOrd="0" parTransId="{8CA2DE84-105A-4DDA-99B2-9832AF50A7CC}" sibTransId="{5835E4D4-1391-4455-A303-7B20FAFF92B6}"/>
    <dgm:cxn modelId="{A8916613-46F4-4937-B91A-5E1BB9309399}" srcId="{80347072-5A92-477E-9D5D-C32187802E0D}" destId="{F1DCC3F5-0D25-4586-90C5-00A298681DBA}" srcOrd="0" destOrd="0" parTransId="{715D684D-074D-43D4-89D8-3B6F122E1853}" sibTransId="{E535E2D8-549F-4AB8-BDC1-F159FAB1016C}"/>
    <dgm:cxn modelId="{3863B219-1861-4BFE-BC26-0DCE3E6D85A1}" type="presOf" srcId="{4A93D3AC-607B-412C-ACDC-1E0093E092AA}" destId="{AC7AF4F9-CB9D-4F3C-8036-A52C9DDC1EA0}" srcOrd="0" destOrd="0" presId="urn:microsoft.com/office/officeart/2008/layout/LinedList"/>
    <dgm:cxn modelId="{F3B25E1B-48FB-49F0-9C4F-E2AAAE1E308A}" type="presOf" srcId="{6C05EF24-205F-4302-BC27-66F0F85D4A54}" destId="{9C867DAB-FF6D-4B58-92A0-C2B9189F6B1C}" srcOrd="0" destOrd="0" presId="urn:microsoft.com/office/officeart/2008/layout/LinedList"/>
    <dgm:cxn modelId="{521F8427-0C44-4BEE-98CA-BFA88CFBF21F}" srcId="{80347072-5A92-477E-9D5D-C32187802E0D}" destId="{EB465858-003F-4D77-BDB0-936CC267BFCE}" srcOrd="4" destOrd="0" parTransId="{145FCCE1-0CD4-4850-9110-058A5272FE35}" sibTransId="{29EFB9D6-C8EF-4E0C-B970-C65AF45B3106}"/>
    <dgm:cxn modelId="{3DA67E35-CB63-4342-B854-88D3A4B19360}" srcId="{80347072-5A92-477E-9D5D-C32187802E0D}" destId="{4A93D3AC-607B-412C-ACDC-1E0093E092AA}" srcOrd="7" destOrd="0" parTransId="{0C76AF88-61AC-4771-A912-CDCDB0E8E9F3}" sibTransId="{ADE78C8A-CAA8-4249-90FC-B9BA0C44A52F}"/>
    <dgm:cxn modelId="{396D4C3B-7EA7-4FF4-948D-D42FD5B5CA97}" srcId="{80347072-5A92-477E-9D5D-C32187802E0D}" destId="{A9BC556B-5DC6-4DA2-BED8-0A036C111B76}" srcOrd="1" destOrd="0" parTransId="{EB99D773-57CD-447C-9332-198D51FF55A2}" sibTransId="{186B33A2-2580-4A51-AF6B-FAA71C294673}"/>
    <dgm:cxn modelId="{9CE2F647-0574-435B-BE91-C44B82D27FCC}" type="presOf" srcId="{EB465858-003F-4D77-BDB0-936CC267BFCE}" destId="{5A353630-B7A8-42F0-B64D-68D7EB5954F0}" srcOrd="0" destOrd="0" presId="urn:microsoft.com/office/officeart/2008/layout/LinedList"/>
    <dgm:cxn modelId="{3738574D-1B02-4609-8BB9-9C0BAF583DA6}" type="presOf" srcId="{80347072-5A92-477E-9D5D-C32187802E0D}" destId="{9424851D-E5F2-4E16-9ADD-EA67871FE0A5}" srcOrd="0" destOrd="0" presId="urn:microsoft.com/office/officeart/2008/layout/LinedList"/>
    <dgm:cxn modelId="{B4ACCE59-5135-434A-9674-FCBB484BFEF6}" type="presOf" srcId="{43293D87-4BA9-4DED-9088-EED9C6B01E54}" destId="{39F9244F-F9BE-46D0-86F3-06BDFBD826E8}" srcOrd="0" destOrd="0" presId="urn:microsoft.com/office/officeart/2008/layout/LinedList"/>
    <dgm:cxn modelId="{27275B9E-5B1F-454C-873B-6C074DF6B096}" srcId="{80347072-5A92-477E-9D5D-C32187802E0D}" destId="{6C05EF24-205F-4302-BC27-66F0F85D4A54}" srcOrd="2" destOrd="0" parTransId="{3AB392FC-637B-4E1E-901F-FDDBAF0BCD94}" sibTransId="{01BBE6E8-88AE-4550-8E3C-57D065BEE4E9}"/>
    <dgm:cxn modelId="{801FB0AC-D9E5-4709-999D-213348BC5F7F}" type="presOf" srcId="{A9BC556B-5DC6-4DA2-BED8-0A036C111B76}" destId="{2F34B772-01EA-42BA-8A99-497798233D38}" srcOrd="0" destOrd="0" presId="urn:microsoft.com/office/officeart/2008/layout/LinedList"/>
    <dgm:cxn modelId="{9DA3AEAF-4538-4CC4-8BB6-8B8B01110DFD}" type="presOf" srcId="{A625A5F8-8306-4033-B8B1-2730336FD6EC}" destId="{326762F0-6018-4F8D-B168-2A633661B2FE}" srcOrd="0" destOrd="0" presId="urn:microsoft.com/office/officeart/2008/layout/LinedList"/>
    <dgm:cxn modelId="{1064DFB1-026F-4006-BB44-E47CAE7D05DB}" type="presOf" srcId="{8D7F8DB8-1191-4D0B-B2B8-B16E75F4612F}" destId="{129C4D40-1058-4EF2-BD23-5074AA554D63}" srcOrd="0" destOrd="0" presId="urn:microsoft.com/office/officeart/2008/layout/LinedList"/>
    <dgm:cxn modelId="{BFFE6CDF-3713-4E08-A712-D171DDA18121}" srcId="{80347072-5A92-477E-9D5D-C32187802E0D}" destId="{43293D87-4BA9-4DED-9088-EED9C6B01E54}" srcOrd="3" destOrd="0" parTransId="{92688A15-45F7-4D07-9B3F-8AF420C6D3EE}" sibTransId="{BE8BF075-26DE-475B-9A2C-DF9E44E9E0E3}"/>
    <dgm:cxn modelId="{213A21E3-208B-4866-A068-774D54E2B5E2}" type="presOf" srcId="{F1DCC3F5-0D25-4586-90C5-00A298681DBA}" destId="{BAFAD9E3-4A1A-4572-8A87-CE32F2328876}" srcOrd="0" destOrd="0" presId="urn:microsoft.com/office/officeart/2008/layout/LinedList"/>
    <dgm:cxn modelId="{DF17AAFC-C418-40B2-BB23-EB85A80A1915}" srcId="{80347072-5A92-477E-9D5D-C32187802E0D}" destId="{A625A5F8-8306-4033-B8B1-2730336FD6EC}" srcOrd="6" destOrd="0" parTransId="{9EB67274-2488-4B90-B677-3944B56D82B8}" sibTransId="{01F0B452-822D-443D-82EC-17549560FEA9}"/>
    <dgm:cxn modelId="{58CE1419-41B6-4A70-BF9C-9DBCB1E50BCA}" type="presParOf" srcId="{9424851D-E5F2-4E16-9ADD-EA67871FE0A5}" destId="{C1A2291B-5B15-48E2-95D3-E6EFC5DE9781}" srcOrd="0" destOrd="0" presId="urn:microsoft.com/office/officeart/2008/layout/LinedList"/>
    <dgm:cxn modelId="{DB0EFDA3-49F6-4476-8D50-FF86D75187B2}" type="presParOf" srcId="{9424851D-E5F2-4E16-9ADD-EA67871FE0A5}" destId="{45A9C530-613D-4476-87FE-C3A14EEE67CC}" srcOrd="1" destOrd="0" presId="urn:microsoft.com/office/officeart/2008/layout/LinedList"/>
    <dgm:cxn modelId="{DC4724EA-7591-4FB5-93BE-69646ED66495}" type="presParOf" srcId="{45A9C530-613D-4476-87FE-C3A14EEE67CC}" destId="{BAFAD9E3-4A1A-4572-8A87-CE32F2328876}" srcOrd="0" destOrd="0" presId="urn:microsoft.com/office/officeart/2008/layout/LinedList"/>
    <dgm:cxn modelId="{1558E39C-9E8F-4335-9784-E11D875DE8F2}" type="presParOf" srcId="{45A9C530-613D-4476-87FE-C3A14EEE67CC}" destId="{D32D8384-8A21-4A14-B673-EFC89C8304E7}" srcOrd="1" destOrd="0" presId="urn:microsoft.com/office/officeart/2008/layout/LinedList"/>
    <dgm:cxn modelId="{DD2570E7-D179-4C09-AE3A-C85745712C1F}" type="presParOf" srcId="{9424851D-E5F2-4E16-9ADD-EA67871FE0A5}" destId="{CACD2286-A223-4A57-8E32-BF169212BA0D}" srcOrd="2" destOrd="0" presId="urn:microsoft.com/office/officeart/2008/layout/LinedList"/>
    <dgm:cxn modelId="{D2BADD25-19A1-4625-B36D-24B7E0441C4E}" type="presParOf" srcId="{9424851D-E5F2-4E16-9ADD-EA67871FE0A5}" destId="{B00390A5-D6E1-4A88-A9E7-B1F7764C68F9}" srcOrd="3" destOrd="0" presId="urn:microsoft.com/office/officeart/2008/layout/LinedList"/>
    <dgm:cxn modelId="{812664D7-F4E4-49F5-8455-C9F096AA7B7C}" type="presParOf" srcId="{B00390A5-D6E1-4A88-A9E7-B1F7764C68F9}" destId="{2F34B772-01EA-42BA-8A99-497798233D38}" srcOrd="0" destOrd="0" presId="urn:microsoft.com/office/officeart/2008/layout/LinedList"/>
    <dgm:cxn modelId="{7504E81D-AF1F-48DB-B91F-433726C4729B}" type="presParOf" srcId="{B00390A5-D6E1-4A88-A9E7-B1F7764C68F9}" destId="{66E7DF02-077C-49FC-8B95-C7E2120824B7}" srcOrd="1" destOrd="0" presId="urn:microsoft.com/office/officeart/2008/layout/LinedList"/>
    <dgm:cxn modelId="{F7BDB721-D706-4ADB-AFA6-279225F2E24B}" type="presParOf" srcId="{9424851D-E5F2-4E16-9ADD-EA67871FE0A5}" destId="{05BB94A1-2716-4CBD-AB58-087BB3BA1C03}" srcOrd="4" destOrd="0" presId="urn:microsoft.com/office/officeart/2008/layout/LinedList"/>
    <dgm:cxn modelId="{1207C155-955F-4126-A30E-4759D06E8235}" type="presParOf" srcId="{9424851D-E5F2-4E16-9ADD-EA67871FE0A5}" destId="{9B4DDECE-07DE-4DD0-9D05-C99AE30CA3DC}" srcOrd="5" destOrd="0" presId="urn:microsoft.com/office/officeart/2008/layout/LinedList"/>
    <dgm:cxn modelId="{18737243-C2B3-4F6A-8915-44EFE1D6AB1A}" type="presParOf" srcId="{9B4DDECE-07DE-4DD0-9D05-C99AE30CA3DC}" destId="{9C867DAB-FF6D-4B58-92A0-C2B9189F6B1C}" srcOrd="0" destOrd="0" presId="urn:microsoft.com/office/officeart/2008/layout/LinedList"/>
    <dgm:cxn modelId="{4D83B0B9-9765-46CF-9F3D-8FB1349705BB}" type="presParOf" srcId="{9B4DDECE-07DE-4DD0-9D05-C99AE30CA3DC}" destId="{E5AF28D8-465D-4C68-975F-2B4F86BE6E01}" srcOrd="1" destOrd="0" presId="urn:microsoft.com/office/officeart/2008/layout/LinedList"/>
    <dgm:cxn modelId="{BBA69AE2-061A-4C7B-A178-20594295BBB2}" type="presParOf" srcId="{9424851D-E5F2-4E16-9ADD-EA67871FE0A5}" destId="{400A3735-C7E4-4268-8C6E-E4AED285C699}" srcOrd="6" destOrd="0" presId="urn:microsoft.com/office/officeart/2008/layout/LinedList"/>
    <dgm:cxn modelId="{00B4517D-2FD9-4248-B4E2-2E1E505F5DDD}" type="presParOf" srcId="{9424851D-E5F2-4E16-9ADD-EA67871FE0A5}" destId="{6E407BC0-47C5-44A3-8413-65BC36A744A7}" srcOrd="7" destOrd="0" presId="urn:microsoft.com/office/officeart/2008/layout/LinedList"/>
    <dgm:cxn modelId="{9AAAC560-34B9-423E-833C-965980F54B3D}" type="presParOf" srcId="{6E407BC0-47C5-44A3-8413-65BC36A744A7}" destId="{39F9244F-F9BE-46D0-86F3-06BDFBD826E8}" srcOrd="0" destOrd="0" presId="urn:microsoft.com/office/officeart/2008/layout/LinedList"/>
    <dgm:cxn modelId="{09C1C8FC-84B9-4180-BAC0-13DF729AB9F2}" type="presParOf" srcId="{6E407BC0-47C5-44A3-8413-65BC36A744A7}" destId="{BC873F87-D6C7-4E3C-B243-06DB52802B0B}" srcOrd="1" destOrd="0" presId="urn:microsoft.com/office/officeart/2008/layout/LinedList"/>
    <dgm:cxn modelId="{BFF97872-7F0E-466D-ABE4-8515415F3437}" type="presParOf" srcId="{9424851D-E5F2-4E16-9ADD-EA67871FE0A5}" destId="{A1D321D4-1C2E-47BE-9FC5-938AF8E2A15D}" srcOrd="8" destOrd="0" presId="urn:microsoft.com/office/officeart/2008/layout/LinedList"/>
    <dgm:cxn modelId="{BD419857-94AF-41B9-9F42-E0FFBFFDE0F8}" type="presParOf" srcId="{9424851D-E5F2-4E16-9ADD-EA67871FE0A5}" destId="{8433D3CF-6F52-44DE-B182-9FD6E1776447}" srcOrd="9" destOrd="0" presId="urn:microsoft.com/office/officeart/2008/layout/LinedList"/>
    <dgm:cxn modelId="{C84130B2-424E-4E3D-9006-A37DCC07612F}" type="presParOf" srcId="{8433D3CF-6F52-44DE-B182-9FD6E1776447}" destId="{5A353630-B7A8-42F0-B64D-68D7EB5954F0}" srcOrd="0" destOrd="0" presId="urn:microsoft.com/office/officeart/2008/layout/LinedList"/>
    <dgm:cxn modelId="{8B438F24-AA3E-4A2E-B8F3-4F8C58F3A1B8}" type="presParOf" srcId="{8433D3CF-6F52-44DE-B182-9FD6E1776447}" destId="{E263CC4A-0722-425C-9355-615AE3A0BB6A}" srcOrd="1" destOrd="0" presId="urn:microsoft.com/office/officeart/2008/layout/LinedList"/>
    <dgm:cxn modelId="{C2DAAC73-B61E-4036-9E11-29124906B64B}" type="presParOf" srcId="{9424851D-E5F2-4E16-9ADD-EA67871FE0A5}" destId="{D2491E47-E7A1-4ED5-8E38-7C86AEA3C3B1}" srcOrd="10" destOrd="0" presId="urn:microsoft.com/office/officeart/2008/layout/LinedList"/>
    <dgm:cxn modelId="{C4EE0B53-7E17-495C-B458-750C70AEA6D3}" type="presParOf" srcId="{9424851D-E5F2-4E16-9ADD-EA67871FE0A5}" destId="{6E0BC5A5-A8C4-4DA1-BE4C-6A3C3A0636A5}" srcOrd="11" destOrd="0" presId="urn:microsoft.com/office/officeart/2008/layout/LinedList"/>
    <dgm:cxn modelId="{FCDE9807-B7B5-4975-A382-AD30E6424EA3}" type="presParOf" srcId="{6E0BC5A5-A8C4-4DA1-BE4C-6A3C3A0636A5}" destId="{129C4D40-1058-4EF2-BD23-5074AA554D63}" srcOrd="0" destOrd="0" presId="urn:microsoft.com/office/officeart/2008/layout/LinedList"/>
    <dgm:cxn modelId="{1B40A217-B514-4A05-8695-D4FAC16DA359}" type="presParOf" srcId="{6E0BC5A5-A8C4-4DA1-BE4C-6A3C3A0636A5}" destId="{14446DE8-F709-49F1-BBE1-09A93E3E3781}" srcOrd="1" destOrd="0" presId="urn:microsoft.com/office/officeart/2008/layout/LinedList"/>
    <dgm:cxn modelId="{92DFD0B7-F5DF-4916-A006-828AE8F3FEB8}" type="presParOf" srcId="{9424851D-E5F2-4E16-9ADD-EA67871FE0A5}" destId="{A3EB392F-8DCB-4122-8E66-4DB16ABC7C70}" srcOrd="12" destOrd="0" presId="urn:microsoft.com/office/officeart/2008/layout/LinedList"/>
    <dgm:cxn modelId="{9F1410A8-CA88-4225-8C46-2A92EED66DB1}" type="presParOf" srcId="{9424851D-E5F2-4E16-9ADD-EA67871FE0A5}" destId="{5028FF5B-3522-4EEC-B178-1D80944D35DB}" srcOrd="13" destOrd="0" presId="urn:microsoft.com/office/officeart/2008/layout/LinedList"/>
    <dgm:cxn modelId="{C672B104-74AD-4C22-BDA9-D74F57994725}" type="presParOf" srcId="{5028FF5B-3522-4EEC-B178-1D80944D35DB}" destId="{326762F0-6018-4F8D-B168-2A633661B2FE}" srcOrd="0" destOrd="0" presId="urn:microsoft.com/office/officeart/2008/layout/LinedList"/>
    <dgm:cxn modelId="{EDC62F16-79DA-4322-A306-7653577A9218}" type="presParOf" srcId="{5028FF5B-3522-4EEC-B178-1D80944D35DB}" destId="{46B04276-77CB-44E5-9938-0054C07B8C9C}" srcOrd="1" destOrd="0" presId="urn:microsoft.com/office/officeart/2008/layout/LinedList"/>
    <dgm:cxn modelId="{83748B6B-2860-43DB-8AFD-26D122C97A90}" type="presParOf" srcId="{9424851D-E5F2-4E16-9ADD-EA67871FE0A5}" destId="{AED5349A-87FB-498A-822B-CFDE389BFCCE}" srcOrd="14" destOrd="0" presId="urn:microsoft.com/office/officeart/2008/layout/LinedList"/>
    <dgm:cxn modelId="{EC7B26A9-C18D-418A-98FD-47EF37701D2F}" type="presParOf" srcId="{9424851D-E5F2-4E16-9ADD-EA67871FE0A5}" destId="{E8258DCB-7732-4B78-8059-1A07E120ADD9}" srcOrd="15" destOrd="0" presId="urn:microsoft.com/office/officeart/2008/layout/LinedList"/>
    <dgm:cxn modelId="{4076BBAC-A8FF-4C23-837F-254D570A4872}" type="presParOf" srcId="{E8258DCB-7732-4B78-8059-1A07E120ADD9}" destId="{AC7AF4F9-CB9D-4F3C-8036-A52C9DDC1EA0}" srcOrd="0" destOrd="0" presId="urn:microsoft.com/office/officeart/2008/layout/LinedList"/>
    <dgm:cxn modelId="{124A9DEC-D107-4BE0-95D8-3970B3709DB6}" type="presParOf" srcId="{E8258DCB-7732-4B78-8059-1A07E120ADD9}" destId="{5C8829CC-1CCF-48F2-B13A-394CF903F97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C3E76-B33D-477F-A826-4231CFFE70B2}">
      <dsp:nvSpPr>
        <dsp:cNvPr id="0" name=""/>
        <dsp:cNvSpPr/>
      </dsp:nvSpPr>
      <dsp:spPr>
        <a:xfrm>
          <a:off x="0" y="0"/>
          <a:ext cx="600183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2C2C20D-B51D-4E11-9729-D7B5C78DB101}">
      <dsp:nvSpPr>
        <dsp:cNvPr id="0" name=""/>
        <dsp:cNvSpPr/>
      </dsp:nvSpPr>
      <dsp:spPr>
        <a:xfrm>
          <a:off x="0" y="0"/>
          <a:ext cx="6001836" cy="90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History of Vocational Rehabilitation (VR)</a:t>
          </a:r>
        </a:p>
      </dsp:txBody>
      <dsp:txXfrm>
        <a:off x="0" y="0"/>
        <a:ext cx="6001836" cy="908205"/>
      </dsp:txXfrm>
    </dsp:sp>
    <dsp:sp modelId="{9F635C70-A94A-4F58-B4E7-4C55E7F685F0}">
      <dsp:nvSpPr>
        <dsp:cNvPr id="0" name=""/>
        <dsp:cNvSpPr/>
      </dsp:nvSpPr>
      <dsp:spPr>
        <a:xfrm>
          <a:off x="0" y="908205"/>
          <a:ext cx="600183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E1FC19F-A0B0-485D-9B75-39C070063456}">
      <dsp:nvSpPr>
        <dsp:cNvPr id="0" name=""/>
        <dsp:cNvSpPr/>
      </dsp:nvSpPr>
      <dsp:spPr>
        <a:xfrm>
          <a:off x="0" y="908205"/>
          <a:ext cx="6001836" cy="90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Who is Eligible</a:t>
          </a:r>
        </a:p>
      </dsp:txBody>
      <dsp:txXfrm>
        <a:off x="0" y="908205"/>
        <a:ext cx="6001836" cy="908205"/>
      </dsp:txXfrm>
    </dsp:sp>
    <dsp:sp modelId="{24346AFB-23D5-40DA-BD4A-2E125E73A3A9}">
      <dsp:nvSpPr>
        <dsp:cNvPr id="0" name=""/>
        <dsp:cNvSpPr/>
      </dsp:nvSpPr>
      <dsp:spPr>
        <a:xfrm>
          <a:off x="0" y="1816411"/>
          <a:ext cx="600183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E60AA45-B6BD-4CD0-8B0C-15CD1C93EEC0}">
      <dsp:nvSpPr>
        <dsp:cNvPr id="0" name=""/>
        <dsp:cNvSpPr/>
      </dsp:nvSpPr>
      <dsp:spPr>
        <a:xfrm>
          <a:off x="0" y="1816411"/>
          <a:ext cx="6001836" cy="90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How ND VR is doing</a:t>
          </a:r>
        </a:p>
      </dsp:txBody>
      <dsp:txXfrm>
        <a:off x="0" y="1816411"/>
        <a:ext cx="6001836" cy="908205"/>
      </dsp:txXfrm>
    </dsp:sp>
    <dsp:sp modelId="{D1DD9331-580A-4764-ACB8-F9FF1ED7FA77}">
      <dsp:nvSpPr>
        <dsp:cNvPr id="0" name=""/>
        <dsp:cNvSpPr/>
      </dsp:nvSpPr>
      <dsp:spPr>
        <a:xfrm>
          <a:off x="0" y="2724617"/>
          <a:ext cx="600183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65DB361-4AAA-4F32-A7C2-DCA0BC575C3C}">
      <dsp:nvSpPr>
        <dsp:cNvPr id="0" name=""/>
        <dsp:cNvSpPr/>
      </dsp:nvSpPr>
      <dsp:spPr>
        <a:xfrm>
          <a:off x="0" y="2724617"/>
          <a:ext cx="6001836" cy="90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VR Programming</a:t>
          </a:r>
        </a:p>
      </dsp:txBody>
      <dsp:txXfrm>
        <a:off x="0" y="2724617"/>
        <a:ext cx="6001836" cy="908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B9E07-58C2-4EE9-9CA1-87281FCBF4D1}">
      <dsp:nvSpPr>
        <dsp:cNvPr id="0" name=""/>
        <dsp:cNvSpPr/>
      </dsp:nvSpPr>
      <dsp:spPr>
        <a:xfrm>
          <a:off x="317481" y="0"/>
          <a:ext cx="4706880" cy="47068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People w/Vision Impairments in ND</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15,401</a:t>
          </a:r>
        </a:p>
      </dsp:txBody>
      <dsp:txXfrm>
        <a:off x="1435365" y="353016"/>
        <a:ext cx="2471112" cy="800169"/>
      </dsp:txXfrm>
    </dsp:sp>
    <dsp:sp modelId="{069EB518-3408-4F82-9271-C5AA61E9F276}">
      <dsp:nvSpPr>
        <dsp:cNvPr id="0" name=""/>
        <dsp:cNvSpPr/>
      </dsp:nvSpPr>
      <dsp:spPr>
        <a:xfrm>
          <a:off x="1175710" y="1664341"/>
          <a:ext cx="3105975" cy="3042538"/>
        </a:xfrm>
        <a:prstGeom prst="ellipse">
          <a:avLst/>
        </a:prstGeom>
        <a:solidFill>
          <a:srgbClr val="B6B0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latin typeface="Arial" panose="020B0604020202020204" pitchFamily="34" charset="0"/>
              <a:cs typeface="Arial" panose="020B0604020202020204" pitchFamily="34" charset="0"/>
            </a:rPr>
            <a:t>People w/Vision Impairments Served by VR FFY 2023   </a:t>
          </a:r>
        </a:p>
        <a:p>
          <a:pPr marL="0" lvl="0" indent="0" algn="ctr" defTabSz="800100">
            <a:lnSpc>
              <a:spcPct val="90000"/>
            </a:lnSpc>
            <a:spcBef>
              <a:spcPct val="0"/>
            </a:spcBef>
            <a:spcAft>
              <a:spcPct val="35000"/>
            </a:spcAft>
            <a:buNone/>
          </a:pPr>
          <a:r>
            <a:rPr lang="en-US" sz="1800" kern="1200" dirty="0">
              <a:solidFill>
                <a:schemeClr val="tx2"/>
              </a:solidFill>
              <a:latin typeface="Arial" panose="020B0604020202020204" pitchFamily="34" charset="0"/>
              <a:cs typeface="Arial" panose="020B0604020202020204" pitchFamily="34" charset="0"/>
            </a:rPr>
            <a:t>180</a:t>
          </a:r>
        </a:p>
      </dsp:txBody>
      <dsp:txXfrm>
        <a:off x="1630570" y="2424975"/>
        <a:ext cx="2196256" cy="1521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2291B-5B15-48E2-95D3-E6EFC5DE9781}">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FAD9E3-4A1A-4572-8A87-CE32F2328876}">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Participate in the intake</a:t>
          </a:r>
        </a:p>
      </dsp:txBody>
      <dsp:txXfrm>
        <a:off x="0" y="0"/>
        <a:ext cx="6900512" cy="692017"/>
      </dsp:txXfrm>
    </dsp:sp>
    <dsp:sp modelId="{CACD2286-A223-4A57-8E32-BF169212BA0D}">
      <dsp:nvSpPr>
        <dsp:cNvPr id="0" name=""/>
        <dsp:cNvSpPr/>
      </dsp:nvSpPr>
      <dsp:spPr>
        <a:xfrm>
          <a:off x="0" y="692017"/>
          <a:ext cx="6900512" cy="0"/>
        </a:xfrm>
        <a:prstGeom prst="line">
          <a:avLst/>
        </a:prstGeom>
        <a:solidFill>
          <a:schemeClr val="accent2">
            <a:hueOff val="-1582547"/>
            <a:satOff val="-3973"/>
            <a:lumOff val="2045"/>
            <a:alphaOff val="0"/>
          </a:schemeClr>
        </a:solidFill>
        <a:ln w="12700" cap="flat" cmpd="sng" algn="ctr">
          <a:solidFill>
            <a:schemeClr val="accent2">
              <a:hueOff val="-1582547"/>
              <a:satOff val="-3973"/>
              <a:lumOff val="20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4B772-01EA-42BA-8A99-497798233D38}">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Consult in interpretation of medical/vision records</a:t>
          </a:r>
        </a:p>
      </dsp:txBody>
      <dsp:txXfrm>
        <a:off x="0" y="692017"/>
        <a:ext cx="6900512" cy="692017"/>
      </dsp:txXfrm>
    </dsp:sp>
    <dsp:sp modelId="{05BB94A1-2716-4CBD-AB58-087BB3BA1C03}">
      <dsp:nvSpPr>
        <dsp:cNvPr id="0" name=""/>
        <dsp:cNvSpPr/>
      </dsp:nvSpPr>
      <dsp:spPr>
        <a:xfrm>
          <a:off x="0" y="1384035"/>
          <a:ext cx="6900512" cy="0"/>
        </a:xfrm>
        <a:prstGeom prst="line">
          <a:avLst/>
        </a:prstGeom>
        <a:solidFill>
          <a:schemeClr val="accent2">
            <a:hueOff val="-3165094"/>
            <a:satOff val="-7947"/>
            <a:lumOff val="4090"/>
            <a:alphaOff val="0"/>
          </a:schemeClr>
        </a:solidFill>
        <a:ln w="12700" cap="flat" cmpd="sng" algn="ctr">
          <a:solidFill>
            <a:schemeClr val="accent2">
              <a:hueOff val="-3165094"/>
              <a:satOff val="-7947"/>
              <a:lumOff val="40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867DAB-FF6D-4B58-92A0-C2B9189F6B1C}">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Identify functional limitations </a:t>
          </a:r>
        </a:p>
      </dsp:txBody>
      <dsp:txXfrm>
        <a:off x="0" y="1384035"/>
        <a:ext cx="6900512" cy="692017"/>
      </dsp:txXfrm>
    </dsp:sp>
    <dsp:sp modelId="{400A3735-C7E4-4268-8C6E-E4AED285C699}">
      <dsp:nvSpPr>
        <dsp:cNvPr id="0" name=""/>
        <dsp:cNvSpPr/>
      </dsp:nvSpPr>
      <dsp:spPr>
        <a:xfrm>
          <a:off x="0" y="2076052"/>
          <a:ext cx="6900512" cy="0"/>
        </a:xfrm>
        <a:prstGeom prst="line">
          <a:avLst/>
        </a:prstGeom>
        <a:solidFill>
          <a:schemeClr val="accent2">
            <a:hueOff val="-4747641"/>
            <a:satOff val="-11920"/>
            <a:lumOff val="6135"/>
            <a:alphaOff val="0"/>
          </a:schemeClr>
        </a:solidFill>
        <a:ln w="12700" cap="flat" cmpd="sng" algn="ctr">
          <a:solidFill>
            <a:schemeClr val="accent2">
              <a:hueOff val="-4747641"/>
              <a:satOff val="-11920"/>
              <a:lumOff val="61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F9244F-F9BE-46D0-86F3-06BDFBD826E8}">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Determine barriers and solutions to employment</a:t>
          </a:r>
        </a:p>
      </dsp:txBody>
      <dsp:txXfrm>
        <a:off x="0" y="2076052"/>
        <a:ext cx="6900512" cy="692017"/>
      </dsp:txXfrm>
    </dsp:sp>
    <dsp:sp modelId="{A1D321D4-1C2E-47BE-9FC5-938AF8E2A15D}">
      <dsp:nvSpPr>
        <dsp:cNvPr id="0" name=""/>
        <dsp:cNvSpPr/>
      </dsp:nvSpPr>
      <dsp:spPr>
        <a:xfrm>
          <a:off x="0" y="2768070"/>
          <a:ext cx="6900512" cy="0"/>
        </a:xfrm>
        <a:prstGeom prst="line">
          <a:avLst/>
        </a:prstGeom>
        <a:solidFill>
          <a:schemeClr val="accent2">
            <a:hueOff val="-6330188"/>
            <a:satOff val="-15893"/>
            <a:lumOff val="8179"/>
            <a:alphaOff val="0"/>
          </a:schemeClr>
        </a:solidFill>
        <a:ln w="12700" cap="flat" cmpd="sng" algn="ctr">
          <a:solidFill>
            <a:schemeClr val="accent2">
              <a:hueOff val="-6330188"/>
              <a:satOff val="-15893"/>
              <a:lumOff val="81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353630-B7A8-42F0-B64D-68D7EB5954F0}">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Complete a visual assessment based on the individual’s unique needs in their home, work, and/or school environment</a:t>
          </a:r>
        </a:p>
      </dsp:txBody>
      <dsp:txXfrm>
        <a:off x="0" y="2768070"/>
        <a:ext cx="6900512" cy="692017"/>
      </dsp:txXfrm>
    </dsp:sp>
    <dsp:sp modelId="{D2491E47-E7A1-4ED5-8E38-7C86AEA3C3B1}">
      <dsp:nvSpPr>
        <dsp:cNvPr id="0" name=""/>
        <dsp:cNvSpPr/>
      </dsp:nvSpPr>
      <dsp:spPr>
        <a:xfrm>
          <a:off x="0" y="3460088"/>
          <a:ext cx="6900512" cy="0"/>
        </a:xfrm>
        <a:prstGeom prst="line">
          <a:avLst/>
        </a:prstGeom>
        <a:solidFill>
          <a:schemeClr val="accent2">
            <a:hueOff val="-7912735"/>
            <a:satOff val="-19866"/>
            <a:lumOff val="10224"/>
            <a:alphaOff val="0"/>
          </a:schemeClr>
        </a:solidFill>
        <a:ln w="12700" cap="flat" cmpd="sng" algn="ctr">
          <a:solidFill>
            <a:schemeClr val="accent2">
              <a:hueOff val="-7912735"/>
              <a:satOff val="-19866"/>
              <a:lumOff val="102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C4D40-1058-4EF2-BD23-5074AA554D63}">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Worksite assessment</a:t>
          </a:r>
        </a:p>
      </dsp:txBody>
      <dsp:txXfrm>
        <a:off x="0" y="3460088"/>
        <a:ext cx="6900512" cy="692017"/>
      </dsp:txXfrm>
    </dsp:sp>
    <dsp:sp modelId="{A3EB392F-8DCB-4122-8E66-4DB16ABC7C70}">
      <dsp:nvSpPr>
        <dsp:cNvPr id="0" name=""/>
        <dsp:cNvSpPr/>
      </dsp:nvSpPr>
      <dsp:spPr>
        <a:xfrm>
          <a:off x="0" y="4152105"/>
          <a:ext cx="6900512" cy="0"/>
        </a:xfrm>
        <a:prstGeom prst="line">
          <a:avLst/>
        </a:prstGeom>
        <a:solidFill>
          <a:schemeClr val="accent2">
            <a:hueOff val="-9495282"/>
            <a:satOff val="-23840"/>
            <a:lumOff val="12269"/>
            <a:alphaOff val="0"/>
          </a:schemeClr>
        </a:solidFill>
        <a:ln w="12700" cap="flat" cmpd="sng" algn="ctr">
          <a:solidFill>
            <a:schemeClr val="accent2">
              <a:hueOff val="-9495282"/>
              <a:satOff val="-23840"/>
              <a:lumOff val="122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762F0-6018-4F8D-B168-2A633661B2FE}">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Vision related training or referral for specialized training</a:t>
          </a:r>
        </a:p>
      </dsp:txBody>
      <dsp:txXfrm>
        <a:off x="0" y="4152105"/>
        <a:ext cx="6900512" cy="692017"/>
      </dsp:txXfrm>
    </dsp:sp>
    <dsp:sp modelId="{AED5349A-87FB-498A-822B-CFDE389BFCCE}">
      <dsp:nvSpPr>
        <dsp:cNvPr id="0" name=""/>
        <dsp:cNvSpPr/>
      </dsp:nvSpPr>
      <dsp:spPr>
        <a:xfrm>
          <a:off x="0" y="4844123"/>
          <a:ext cx="6900512" cy="0"/>
        </a:xfrm>
        <a:prstGeom prst="line">
          <a:avLst/>
        </a:prstGeom>
        <a:solidFill>
          <a:schemeClr val="accent2">
            <a:hueOff val="-11077829"/>
            <a:satOff val="-27813"/>
            <a:lumOff val="14314"/>
            <a:alphaOff val="0"/>
          </a:schemeClr>
        </a:solidFill>
        <a:ln w="12700" cap="flat" cmpd="sng" algn="ctr">
          <a:solidFill>
            <a:schemeClr val="accent2">
              <a:hueOff val="-11077829"/>
              <a:satOff val="-27813"/>
              <a:lumOff val="1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7AF4F9-CB9D-4F3C-8036-A52C9DDC1EA0}">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Educate the VRC and client on understanding vision prognosis</a:t>
          </a:r>
        </a:p>
      </dsp:txBody>
      <dsp:txXfrm>
        <a:off x="0" y="4844123"/>
        <a:ext cx="6900512" cy="6920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0.44555</cdr:x>
      <cdr:y>0.0808</cdr:y>
    </cdr:from>
    <cdr:to>
      <cdr:x>0.46792</cdr:x>
      <cdr:y>0.13449</cdr:y>
    </cdr:to>
    <cdr:cxnSp macro="">
      <cdr:nvCxnSpPr>
        <cdr:cNvPr id="3" name="Straight Connector 2">
          <a:extLst xmlns:a="http://schemas.openxmlformats.org/drawingml/2006/main">
            <a:ext uri="{FF2B5EF4-FFF2-40B4-BE49-F238E27FC236}">
              <a16:creationId xmlns:a16="http://schemas.microsoft.com/office/drawing/2014/main" id="{2F75E6C2-078D-4F2D-9ADB-26EBB446592A}"/>
            </a:ext>
          </a:extLst>
        </cdr:cNvPr>
        <cdr:cNvCxnSpPr/>
      </cdr:nvCxnSpPr>
      <cdr:spPr>
        <a:xfrm xmlns:a="http://schemas.openxmlformats.org/drawingml/2006/main">
          <a:off x="3273695" y="450768"/>
          <a:ext cx="164401" cy="299528"/>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0.73332</cdr:x>
      <cdr:y>0.213</cdr:y>
    </cdr:from>
    <cdr:to>
      <cdr:x>0.75559</cdr:x>
      <cdr:y>0.23863</cdr:y>
    </cdr:to>
    <cdr:cxnSp macro="">
      <cdr:nvCxnSpPr>
        <cdr:cNvPr id="5" name="Straight Connector 4">
          <a:extLst xmlns:a="http://schemas.openxmlformats.org/drawingml/2006/main">
            <a:ext uri="{FF2B5EF4-FFF2-40B4-BE49-F238E27FC236}">
              <a16:creationId xmlns:a16="http://schemas.microsoft.com/office/drawing/2014/main" id="{A9B2EFFD-1EBE-4B92-8E7D-6A2185CEE62B}"/>
            </a:ext>
          </a:extLst>
        </cdr:cNvPr>
        <cdr:cNvCxnSpPr/>
      </cdr:nvCxnSpPr>
      <cdr:spPr>
        <a:xfrm xmlns:a="http://schemas.openxmlformats.org/drawingml/2006/main" flipH="1">
          <a:off x="6271953" y="1203207"/>
          <a:ext cx="190500" cy="144780"/>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0.77519</cdr:x>
      <cdr:y>0.64602</cdr:y>
    </cdr:from>
    <cdr:to>
      <cdr:x>0.80192</cdr:x>
      <cdr:y>0.66625</cdr:y>
    </cdr:to>
    <cdr:cxnSp macro="">
      <cdr:nvCxnSpPr>
        <cdr:cNvPr id="7" name="Straight Connector 6">
          <a:extLst xmlns:a="http://schemas.openxmlformats.org/drawingml/2006/main">
            <a:ext uri="{FF2B5EF4-FFF2-40B4-BE49-F238E27FC236}">
              <a16:creationId xmlns:a16="http://schemas.microsoft.com/office/drawing/2014/main" id="{55F45BD6-841E-4C22-965C-13843FC490C1}"/>
            </a:ext>
          </a:extLst>
        </cdr:cNvPr>
        <cdr:cNvCxnSpPr/>
      </cdr:nvCxnSpPr>
      <cdr:spPr>
        <a:xfrm xmlns:a="http://schemas.openxmlformats.org/drawingml/2006/main" flipH="1" flipV="1">
          <a:off x="6630093" y="3649227"/>
          <a:ext cx="228600" cy="114300"/>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0.6763</cdr:x>
      <cdr:y>0.84027</cdr:y>
    </cdr:from>
    <cdr:to>
      <cdr:x>0.70302</cdr:x>
      <cdr:y>0.8605</cdr:y>
    </cdr:to>
    <cdr:cxnSp macro="">
      <cdr:nvCxnSpPr>
        <cdr:cNvPr id="8" name="Straight Connector 7">
          <a:extLst xmlns:a="http://schemas.openxmlformats.org/drawingml/2006/main">
            <a:ext uri="{FF2B5EF4-FFF2-40B4-BE49-F238E27FC236}">
              <a16:creationId xmlns:a16="http://schemas.microsoft.com/office/drawing/2014/main" id="{5198FA9E-47D7-47D3-9816-60D6ED0C7F4E}"/>
            </a:ext>
          </a:extLst>
        </cdr:cNvPr>
        <cdr:cNvCxnSpPr/>
      </cdr:nvCxnSpPr>
      <cdr:spPr>
        <a:xfrm xmlns:a="http://schemas.openxmlformats.org/drawingml/2006/main" flipH="1" flipV="1">
          <a:off x="5784273" y="4746507"/>
          <a:ext cx="228600" cy="114300"/>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0.26884</cdr:x>
      <cdr:y>0.73505</cdr:y>
    </cdr:from>
    <cdr:to>
      <cdr:x>0.29765</cdr:x>
      <cdr:y>0.76158</cdr:y>
    </cdr:to>
    <cdr:cxnSp macro="">
      <cdr:nvCxnSpPr>
        <cdr:cNvPr id="9" name="Straight Connector 8">
          <a:extLst xmlns:a="http://schemas.openxmlformats.org/drawingml/2006/main">
            <a:ext uri="{FF2B5EF4-FFF2-40B4-BE49-F238E27FC236}">
              <a16:creationId xmlns:a16="http://schemas.microsoft.com/office/drawing/2014/main" id="{3836CA1A-1857-4A88-8D9F-E1494F0B3B69}"/>
            </a:ext>
          </a:extLst>
        </cdr:cNvPr>
        <cdr:cNvCxnSpPr/>
      </cdr:nvCxnSpPr>
      <cdr:spPr>
        <a:xfrm xmlns:a="http://schemas.openxmlformats.org/drawingml/2006/main" flipH="1">
          <a:off x="2299393" y="4152147"/>
          <a:ext cx="246380" cy="149860"/>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0.21984</cdr:x>
      <cdr:y>0.47977</cdr:y>
    </cdr:from>
    <cdr:to>
      <cdr:x>0.25221</cdr:x>
      <cdr:y>0.5</cdr:y>
    </cdr:to>
    <cdr:cxnSp macro="">
      <cdr:nvCxnSpPr>
        <cdr:cNvPr id="10" name="Straight Connector 9">
          <a:extLst xmlns:a="http://schemas.openxmlformats.org/drawingml/2006/main">
            <a:ext uri="{FF2B5EF4-FFF2-40B4-BE49-F238E27FC236}">
              <a16:creationId xmlns:a16="http://schemas.microsoft.com/office/drawing/2014/main" id="{3836CA1A-1857-4A88-8D9F-E1494F0B3B69}"/>
            </a:ext>
          </a:extLst>
        </cdr:cNvPr>
        <cdr:cNvCxnSpPr/>
      </cdr:nvCxnSpPr>
      <cdr:spPr>
        <a:xfrm xmlns:a="http://schemas.openxmlformats.org/drawingml/2006/main" flipH="1" flipV="1">
          <a:off x="1880293" y="2710108"/>
          <a:ext cx="276860" cy="114300"/>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0.29112</cdr:x>
      <cdr:y>0.1783</cdr:y>
    </cdr:from>
    <cdr:to>
      <cdr:x>0.32171</cdr:x>
      <cdr:y>0.2157</cdr:y>
    </cdr:to>
    <cdr:cxnSp macro="">
      <cdr:nvCxnSpPr>
        <cdr:cNvPr id="11" name="Straight Connector 10">
          <a:extLst xmlns:a="http://schemas.openxmlformats.org/drawingml/2006/main">
            <a:ext uri="{FF2B5EF4-FFF2-40B4-BE49-F238E27FC236}">
              <a16:creationId xmlns:a16="http://schemas.microsoft.com/office/drawing/2014/main" id="{3836CA1A-1857-4A88-8D9F-E1494F0B3B69}"/>
            </a:ext>
          </a:extLst>
        </cdr:cNvPr>
        <cdr:cNvCxnSpPr/>
      </cdr:nvCxnSpPr>
      <cdr:spPr>
        <a:xfrm xmlns:a="http://schemas.openxmlformats.org/drawingml/2006/main" flipH="1" flipV="1">
          <a:off x="2489893" y="1007203"/>
          <a:ext cx="261620" cy="211244"/>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0.27286</cdr:x>
      <cdr:y>0.83082</cdr:y>
    </cdr:from>
    <cdr:to>
      <cdr:x>0.35734</cdr:x>
      <cdr:y>0.87781</cdr:y>
    </cdr:to>
    <cdr:cxnSp macro="">
      <cdr:nvCxnSpPr>
        <cdr:cNvPr id="16" name="Straight Connector 15">
          <a:extLst xmlns:a="http://schemas.openxmlformats.org/drawingml/2006/main">
            <a:ext uri="{FF2B5EF4-FFF2-40B4-BE49-F238E27FC236}">
              <a16:creationId xmlns:a16="http://schemas.microsoft.com/office/drawing/2014/main" id="{41203A9A-A72F-4C54-8FD8-C95D9E11F843}"/>
            </a:ext>
          </a:extLst>
        </cdr:cNvPr>
        <cdr:cNvCxnSpPr/>
      </cdr:nvCxnSpPr>
      <cdr:spPr>
        <a:xfrm xmlns:a="http://schemas.openxmlformats.org/drawingml/2006/main" flipH="1">
          <a:off x="2122245" y="4214111"/>
          <a:ext cx="657067" cy="238360"/>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0.39606</cdr:x>
      <cdr:y>0.87804</cdr:y>
    </cdr:from>
    <cdr:to>
      <cdr:x>0.41614</cdr:x>
      <cdr:y>0.91468</cdr:y>
    </cdr:to>
    <cdr:cxnSp macro="">
      <cdr:nvCxnSpPr>
        <cdr:cNvPr id="17" name="Straight Connector 16">
          <a:extLst xmlns:a="http://schemas.openxmlformats.org/drawingml/2006/main">
            <a:ext uri="{FF2B5EF4-FFF2-40B4-BE49-F238E27FC236}">
              <a16:creationId xmlns:a16="http://schemas.microsoft.com/office/drawing/2014/main" id="{41203A9A-A72F-4C54-8FD8-C95D9E11F843}"/>
            </a:ext>
          </a:extLst>
        </cdr:cNvPr>
        <cdr:cNvCxnSpPr/>
      </cdr:nvCxnSpPr>
      <cdr:spPr>
        <a:xfrm xmlns:a="http://schemas.openxmlformats.org/drawingml/2006/main" flipV="1">
          <a:off x="3387437" y="4959867"/>
          <a:ext cx="171796" cy="207012"/>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B1369-E080-411B-855A-5639C1515FB7}"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75FB8-ADF6-4E64-8A2D-952A6817ADBD}" type="slidenum">
              <a:rPr lang="en-US" smtClean="0"/>
              <a:t>‹#›</a:t>
            </a:fld>
            <a:endParaRPr lang="en-US"/>
          </a:p>
        </p:txBody>
      </p:sp>
    </p:spTree>
    <p:extLst>
      <p:ext uri="{BB962C8B-B14F-4D97-AF65-F5344CB8AC3E}">
        <p14:creationId xmlns:p14="http://schemas.microsoft.com/office/powerpoint/2010/main" val="341154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endParaRPr lang="en-US" dirty="0"/>
          </a:p>
        </p:txBody>
      </p:sp>
      <p:sp>
        <p:nvSpPr>
          <p:cNvPr id="4" name="Slide Number Placeholder 3"/>
          <p:cNvSpPr>
            <a:spLocks noGrp="1"/>
          </p:cNvSpPr>
          <p:nvPr>
            <p:ph type="sldNum" sz="quarter" idx="5"/>
          </p:nvPr>
        </p:nvSpPr>
        <p:spPr/>
        <p:txBody>
          <a:bodyPr/>
          <a:lstStyle/>
          <a:p>
            <a:fld id="{95481E30-C639-4BA8-B795-01779C393D70}" type="slidenum">
              <a:rPr lang="en-US" smtClean="0"/>
              <a:t>3</a:t>
            </a:fld>
            <a:endParaRPr lang="en-US"/>
          </a:p>
        </p:txBody>
      </p:sp>
    </p:spTree>
    <p:extLst>
      <p:ext uri="{BB962C8B-B14F-4D97-AF65-F5344CB8AC3E}">
        <p14:creationId xmlns:p14="http://schemas.microsoft.com/office/powerpoint/2010/main" val="354035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575FB8-ADF6-4E64-8A2D-952A6817ADBD}" type="slidenum">
              <a:rPr lang="en-US" smtClean="0"/>
              <a:t>13</a:t>
            </a:fld>
            <a:endParaRPr lang="en-US"/>
          </a:p>
        </p:txBody>
      </p:sp>
    </p:spTree>
    <p:extLst>
      <p:ext uri="{BB962C8B-B14F-4D97-AF65-F5344CB8AC3E}">
        <p14:creationId xmlns:p14="http://schemas.microsoft.com/office/powerpoint/2010/main" val="358199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575FB8-ADF6-4E64-8A2D-952A6817ADBD}" type="slidenum">
              <a:rPr lang="en-US" smtClean="0"/>
              <a:t>14</a:t>
            </a:fld>
            <a:endParaRPr lang="en-US"/>
          </a:p>
        </p:txBody>
      </p:sp>
    </p:spTree>
    <p:extLst>
      <p:ext uri="{BB962C8B-B14F-4D97-AF65-F5344CB8AC3E}">
        <p14:creationId xmlns:p14="http://schemas.microsoft.com/office/powerpoint/2010/main" val="4198203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575FB8-ADF6-4E64-8A2D-952A6817ADBD}" type="slidenum">
              <a:rPr lang="en-US" smtClean="0"/>
              <a:t>17</a:t>
            </a:fld>
            <a:endParaRPr lang="en-US"/>
          </a:p>
        </p:txBody>
      </p:sp>
    </p:spTree>
    <p:extLst>
      <p:ext uri="{BB962C8B-B14F-4D97-AF65-F5344CB8AC3E}">
        <p14:creationId xmlns:p14="http://schemas.microsoft.com/office/powerpoint/2010/main" val="311516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575FB8-ADF6-4E64-8A2D-952A6817ADBD}" type="slidenum">
              <a:rPr lang="en-US" smtClean="0"/>
              <a:t>19</a:t>
            </a:fld>
            <a:endParaRPr lang="en-US"/>
          </a:p>
        </p:txBody>
      </p:sp>
    </p:spTree>
    <p:extLst>
      <p:ext uri="{BB962C8B-B14F-4D97-AF65-F5344CB8AC3E}">
        <p14:creationId xmlns:p14="http://schemas.microsoft.com/office/powerpoint/2010/main" val="308656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481E30-C639-4BA8-B795-01779C393D70}" type="slidenum">
              <a:rPr lang="en-US" smtClean="0"/>
              <a:t>4</a:t>
            </a:fld>
            <a:endParaRPr lang="en-US"/>
          </a:p>
        </p:txBody>
      </p:sp>
    </p:spTree>
    <p:extLst>
      <p:ext uri="{BB962C8B-B14F-4D97-AF65-F5344CB8AC3E}">
        <p14:creationId xmlns:p14="http://schemas.microsoft.com/office/powerpoint/2010/main" val="96513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Font typeface="+mj-lt"/>
              <a:buAutoNum type="arabicPeriod"/>
            </a:pPr>
            <a:endParaRPr lang="en-US" dirty="0"/>
          </a:p>
        </p:txBody>
      </p:sp>
      <p:sp>
        <p:nvSpPr>
          <p:cNvPr id="4" name="Slide Number Placeholder 3"/>
          <p:cNvSpPr>
            <a:spLocks noGrp="1"/>
          </p:cNvSpPr>
          <p:nvPr>
            <p:ph type="sldNum" sz="quarter" idx="5"/>
          </p:nvPr>
        </p:nvSpPr>
        <p:spPr/>
        <p:txBody>
          <a:bodyPr/>
          <a:lstStyle/>
          <a:p>
            <a:fld id="{E5F3C673-EDDC-4804-864D-9829BFB93EF3}" type="slidenum">
              <a:rPr lang="en-US" smtClean="0"/>
              <a:t>5</a:t>
            </a:fld>
            <a:endParaRPr lang="en-US"/>
          </a:p>
        </p:txBody>
      </p:sp>
    </p:spTree>
    <p:extLst>
      <p:ext uri="{BB962C8B-B14F-4D97-AF65-F5344CB8AC3E}">
        <p14:creationId xmlns:p14="http://schemas.microsoft.com/office/powerpoint/2010/main" val="61880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6</a:t>
            </a:fld>
            <a:endParaRPr lang="en-US"/>
          </a:p>
        </p:txBody>
      </p:sp>
    </p:spTree>
    <p:extLst>
      <p:ext uri="{BB962C8B-B14F-4D97-AF65-F5344CB8AC3E}">
        <p14:creationId xmlns:p14="http://schemas.microsoft.com/office/powerpoint/2010/main" val="3158042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481E30-C639-4BA8-B795-01779C393D70}" type="slidenum">
              <a:rPr lang="en-US" smtClean="0"/>
              <a:t>7</a:t>
            </a:fld>
            <a:endParaRPr lang="en-US"/>
          </a:p>
        </p:txBody>
      </p:sp>
    </p:spTree>
    <p:extLst>
      <p:ext uri="{BB962C8B-B14F-4D97-AF65-F5344CB8AC3E}">
        <p14:creationId xmlns:p14="http://schemas.microsoft.com/office/powerpoint/2010/main" val="221939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1A31D5-59AE-914B-B6B8-D3FB1071DEDB}" type="slidenum">
              <a:rPr lang="en-US" smtClean="0"/>
              <a:pPr/>
              <a:t>8</a:t>
            </a:fld>
            <a:endParaRPr lang="en-US"/>
          </a:p>
        </p:txBody>
      </p:sp>
    </p:spTree>
    <p:extLst>
      <p:ext uri="{BB962C8B-B14F-4D97-AF65-F5344CB8AC3E}">
        <p14:creationId xmlns:p14="http://schemas.microsoft.com/office/powerpoint/2010/main" val="81385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lnSpc>
                <a:spcPct val="107000"/>
              </a:lnSpc>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1A31D5-59AE-914B-B6B8-D3FB1071DEDB}" type="slidenum">
              <a:rPr lang="en-US" smtClean="0"/>
              <a:pPr/>
              <a:t>9</a:t>
            </a:fld>
            <a:endParaRPr lang="en-US"/>
          </a:p>
        </p:txBody>
      </p:sp>
    </p:spTree>
    <p:extLst>
      <p:ext uri="{BB962C8B-B14F-4D97-AF65-F5344CB8AC3E}">
        <p14:creationId xmlns:p14="http://schemas.microsoft.com/office/powerpoint/2010/main" val="163405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579">
              <a:buFont typeface="+mj-lt"/>
              <a:buNone/>
            </a:pPr>
            <a:endParaRPr lang="en-US" dirty="0"/>
          </a:p>
          <a:p>
            <a:pPr marL="232395" indent="-232395">
              <a:buFont typeface="+mj-lt"/>
              <a:buAutoNum type="arabicPeriod"/>
            </a:pPr>
            <a:endParaRPr lang="en-US" dirty="0"/>
          </a:p>
        </p:txBody>
      </p:sp>
      <p:sp>
        <p:nvSpPr>
          <p:cNvPr id="4" name="Slide Number Placeholder 3"/>
          <p:cNvSpPr>
            <a:spLocks noGrp="1"/>
          </p:cNvSpPr>
          <p:nvPr>
            <p:ph type="sldNum" sz="quarter" idx="5"/>
          </p:nvPr>
        </p:nvSpPr>
        <p:spPr/>
        <p:txBody>
          <a:bodyPr/>
          <a:lstStyle/>
          <a:p>
            <a:fld id="{BBBEC629-F896-4665-B85C-E73A786F98B5}" type="slidenum">
              <a:rPr lang="en-US" smtClean="0"/>
              <a:t>10</a:t>
            </a:fld>
            <a:endParaRPr lang="en-US"/>
          </a:p>
        </p:txBody>
      </p:sp>
    </p:spTree>
    <p:extLst>
      <p:ext uri="{BB962C8B-B14F-4D97-AF65-F5344CB8AC3E}">
        <p14:creationId xmlns:p14="http://schemas.microsoft.com/office/powerpoint/2010/main" val="4255757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5FC84-81F8-4BF5-BFE5-69B3FA9AC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954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C619-1761-4150-BD95-1ADF852FB0A9}"/>
              </a:ext>
            </a:extLst>
          </p:cNvPr>
          <p:cNvSpPr>
            <a:spLocks noGrp="1"/>
          </p:cNvSpPr>
          <p:nvPr>
            <p:ph type="ctrTitle"/>
          </p:nvPr>
        </p:nvSpPr>
        <p:spPr>
          <a:xfrm>
            <a:off x="470936" y="5367033"/>
            <a:ext cx="6954235" cy="709249"/>
          </a:xfrm>
        </p:spPr>
        <p:txBody>
          <a:bodyPr anchor="b">
            <a:normAutofit/>
          </a:bodyPr>
          <a:lstStyle>
            <a:lvl1pPr algn="l">
              <a:defRPr sz="4000" b="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E3AB7441-AD4E-4F13-9FAD-E4A37B7D9197}"/>
              </a:ext>
            </a:extLst>
          </p:cNvPr>
          <p:cNvSpPr>
            <a:spLocks noGrp="1"/>
          </p:cNvSpPr>
          <p:nvPr>
            <p:ph type="subTitle" idx="1"/>
          </p:nvPr>
        </p:nvSpPr>
        <p:spPr>
          <a:xfrm>
            <a:off x="470936" y="6047335"/>
            <a:ext cx="6954235" cy="4638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Shape&#10;&#10;Description automatically generated with medium confidence">
            <a:extLst>
              <a:ext uri="{FF2B5EF4-FFF2-40B4-BE49-F238E27FC236}">
                <a16:creationId xmlns:a16="http://schemas.microsoft.com/office/drawing/2014/main" id="{B541FAD7-E9E4-4081-8DB3-BE66FE945D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145" y="5483498"/>
            <a:ext cx="3956312" cy="902210"/>
          </a:xfrm>
          <a:prstGeom prst="rect">
            <a:avLst/>
          </a:prstGeom>
        </p:spPr>
      </p:pic>
      <p:sp>
        <p:nvSpPr>
          <p:cNvPr id="13" name="Picture Placeholder 11">
            <a:extLst>
              <a:ext uri="{FF2B5EF4-FFF2-40B4-BE49-F238E27FC236}">
                <a16:creationId xmlns:a16="http://schemas.microsoft.com/office/drawing/2014/main" id="{CA9E8D5E-6CB0-42A4-9C78-60FF626EF3BC}"/>
              </a:ext>
            </a:extLst>
          </p:cNvPr>
          <p:cNvSpPr>
            <a:spLocks noGrp="1"/>
          </p:cNvSpPr>
          <p:nvPr>
            <p:ph type="pic" sz="quarter" idx="10"/>
          </p:nvPr>
        </p:nvSpPr>
        <p:spPr>
          <a:xfrm>
            <a:off x="0" y="0"/>
            <a:ext cx="12192000" cy="5006017"/>
          </a:xfrm>
        </p:spPr>
        <p:txBody>
          <a:bodyPr/>
          <a:lstStyle/>
          <a:p>
            <a:endParaRPr lang="en-US"/>
          </a:p>
        </p:txBody>
      </p:sp>
    </p:spTree>
    <p:extLst>
      <p:ext uri="{BB962C8B-B14F-4D97-AF65-F5344CB8AC3E}">
        <p14:creationId xmlns:p14="http://schemas.microsoft.com/office/powerpoint/2010/main" val="269117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5907217-0406-4A3C-ACAB-9030E07EDFCA}"/>
              </a:ext>
            </a:extLst>
          </p:cNvPr>
          <p:cNvSpPr>
            <a:spLocks noGrp="1"/>
          </p:cNvSpPr>
          <p:nvPr>
            <p:ph idx="1"/>
          </p:nvPr>
        </p:nvSpPr>
        <p:spPr>
          <a:xfrm>
            <a:off x="451719" y="2012949"/>
            <a:ext cx="6729009" cy="3816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4C3AFE71-1B77-471D-8E0E-F16A14C62C3D}"/>
              </a:ext>
            </a:extLst>
          </p:cNvPr>
          <p:cNvSpPr>
            <a:spLocks noGrp="1"/>
          </p:cNvSpPr>
          <p:nvPr>
            <p:ph type="pic" sz="quarter" idx="10"/>
          </p:nvPr>
        </p:nvSpPr>
        <p:spPr>
          <a:xfrm>
            <a:off x="7670104" y="1586751"/>
            <a:ext cx="4521896" cy="5271249"/>
          </a:xfrm>
        </p:spPr>
        <p:txBody>
          <a:bodyPr/>
          <a:lstStyle/>
          <a:p>
            <a:endParaRPr lang="en-US"/>
          </a:p>
        </p:txBody>
      </p:sp>
      <p:sp>
        <p:nvSpPr>
          <p:cNvPr id="13" name="Rectangle 12">
            <a:extLst>
              <a:ext uri="{FF2B5EF4-FFF2-40B4-BE49-F238E27FC236}">
                <a16:creationId xmlns:a16="http://schemas.microsoft.com/office/drawing/2014/main" id="{7E751AEC-ADAA-4EFA-A172-4F1EF51C6620}"/>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4DA51C9-D9F8-498A-81A8-DE033E6451AE}"/>
              </a:ext>
            </a:extLst>
          </p:cNvPr>
          <p:cNvSpPr>
            <a:spLocks noGrp="1"/>
          </p:cNvSpPr>
          <p:nvPr>
            <p:ph type="title"/>
          </p:nvPr>
        </p:nvSpPr>
        <p:spPr>
          <a:xfrm>
            <a:off x="451720" y="518738"/>
            <a:ext cx="11288560" cy="549275"/>
          </a:xfrm>
        </p:spPr>
        <p:txBody>
          <a:bodyPr/>
          <a:lstStyle>
            <a:lvl1pPr>
              <a:defRPr>
                <a:solidFill>
                  <a:schemeClr val="tx2"/>
                </a:solidFill>
              </a:defRPr>
            </a:lvl1p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CF557B9-E6EE-4C85-AE8A-10579683D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Tree>
    <p:extLst>
      <p:ext uri="{BB962C8B-B14F-4D97-AF65-F5344CB8AC3E}">
        <p14:creationId xmlns:p14="http://schemas.microsoft.com/office/powerpoint/2010/main" val="239264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BA8A6A1-D7FD-4814-9AA6-C556BAE530E8}"/>
              </a:ext>
            </a:extLst>
          </p:cNvPr>
          <p:cNvSpPr>
            <a:spLocks noGrp="1"/>
          </p:cNvSpPr>
          <p:nvPr>
            <p:ph idx="1"/>
          </p:nvPr>
        </p:nvSpPr>
        <p:spPr>
          <a:xfrm>
            <a:off x="451720" y="2051049"/>
            <a:ext cx="11288560" cy="3765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DDC1CAE3-942F-49ED-ABF3-2044D1150318}"/>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A9E416AF-11A8-4B5A-9861-FB8C987A0F0B}"/>
              </a:ext>
            </a:extLst>
          </p:cNvPr>
          <p:cNvSpPr>
            <a:spLocks noGrp="1"/>
          </p:cNvSpPr>
          <p:nvPr>
            <p:ph type="title"/>
          </p:nvPr>
        </p:nvSpPr>
        <p:spPr>
          <a:xfrm>
            <a:off x="451720" y="518738"/>
            <a:ext cx="11288560" cy="549275"/>
          </a:xfrm>
        </p:spPr>
        <p:txBody>
          <a:bodyPr/>
          <a:lstStyle>
            <a:lvl1pPr>
              <a:defRPr>
                <a:solidFill>
                  <a:schemeClr val="tx2"/>
                </a:solidFill>
              </a:defRPr>
            </a:lvl1p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1E090750-F76B-479F-89DA-10DD48B286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2958129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4F11D3B-A2BB-4361-8692-0A418C1FE965}"/>
              </a:ext>
            </a:extLst>
          </p:cNvPr>
          <p:cNvSpPr>
            <a:spLocks noGrp="1"/>
          </p:cNvSpPr>
          <p:nvPr>
            <p:ph idx="1"/>
          </p:nvPr>
        </p:nvSpPr>
        <p:spPr>
          <a:xfrm>
            <a:off x="6092868" y="2063749"/>
            <a:ext cx="5647412" cy="3740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8D0D43D2-C00D-4EDC-A0A6-4A796350AACC}"/>
              </a:ext>
            </a:extLst>
          </p:cNvPr>
          <p:cNvSpPr/>
          <p:nvPr userDrawn="1"/>
        </p:nvSpPr>
        <p:spPr>
          <a:xfrm>
            <a:off x="0" y="1068013"/>
            <a:ext cx="5260932" cy="5789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a:extLst>
              <a:ext uri="{FF2B5EF4-FFF2-40B4-BE49-F238E27FC236}">
                <a16:creationId xmlns:a16="http://schemas.microsoft.com/office/drawing/2014/main" id="{B1D1DD48-2F80-4FF9-9E59-2B79258FCED4}"/>
              </a:ext>
            </a:extLst>
          </p:cNvPr>
          <p:cNvSpPr>
            <a:spLocks noGrp="1"/>
          </p:cNvSpPr>
          <p:nvPr>
            <p:ph type="pic" sz="quarter" idx="10"/>
          </p:nvPr>
        </p:nvSpPr>
        <p:spPr>
          <a:xfrm>
            <a:off x="419100" y="2063750"/>
            <a:ext cx="5257800" cy="4302125"/>
          </a:xfrm>
        </p:spPr>
        <p:txBody>
          <a:bodyPr/>
          <a:lstStyle/>
          <a:p>
            <a:endParaRPr lang="en-US"/>
          </a:p>
        </p:txBody>
      </p:sp>
      <p:sp>
        <p:nvSpPr>
          <p:cNvPr id="17" name="Rectangle 16">
            <a:extLst>
              <a:ext uri="{FF2B5EF4-FFF2-40B4-BE49-F238E27FC236}">
                <a16:creationId xmlns:a16="http://schemas.microsoft.com/office/drawing/2014/main" id="{A330D34A-5F71-4C10-8DD9-B7CF309928C4}"/>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7CF62A01-2BCD-4541-9C4D-F91D56403DF3}"/>
              </a:ext>
            </a:extLst>
          </p:cNvPr>
          <p:cNvSpPr>
            <a:spLocks noGrp="1"/>
          </p:cNvSpPr>
          <p:nvPr>
            <p:ph type="title"/>
          </p:nvPr>
        </p:nvSpPr>
        <p:spPr>
          <a:xfrm>
            <a:off x="451720" y="518738"/>
            <a:ext cx="11288560" cy="549275"/>
          </a:xfrm>
        </p:spPr>
        <p:txBody>
          <a:bodyPr/>
          <a:lstStyle>
            <a:lvl1pPr>
              <a:defRPr>
                <a:solidFill>
                  <a:schemeClr val="tx2"/>
                </a:solidFill>
              </a:defRPr>
            </a:lvl1pPr>
          </a:lstStyle>
          <a:p>
            <a:r>
              <a:rPr lang="en-US"/>
              <a:t>Click to edit Master title style</a:t>
            </a:r>
          </a:p>
        </p:txBody>
      </p:sp>
      <p:pic>
        <p:nvPicPr>
          <p:cNvPr id="19" name="Picture 18" descr="Shape&#10;&#10;Description automatically generated with medium confidence">
            <a:extLst>
              <a:ext uri="{FF2B5EF4-FFF2-40B4-BE49-F238E27FC236}">
                <a16:creationId xmlns:a16="http://schemas.microsoft.com/office/drawing/2014/main" id="{87FF6005-92EA-461D-B885-091E595583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38860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4F11D3B-A2BB-4361-8692-0A418C1FE965}"/>
              </a:ext>
            </a:extLst>
          </p:cNvPr>
          <p:cNvSpPr>
            <a:spLocks noGrp="1"/>
          </p:cNvSpPr>
          <p:nvPr>
            <p:ph idx="1"/>
          </p:nvPr>
        </p:nvSpPr>
        <p:spPr>
          <a:xfrm>
            <a:off x="5889668" y="518739"/>
            <a:ext cx="5647412" cy="536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8D0D43D2-C00D-4EDC-A0A6-4A796350AACC}"/>
              </a:ext>
            </a:extLst>
          </p:cNvPr>
          <p:cNvSpPr/>
          <p:nvPr userDrawn="1"/>
        </p:nvSpPr>
        <p:spPr>
          <a:xfrm>
            <a:off x="0" y="1"/>
            <a:ext cx="526093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7CF62A01-2BCD-4541-9C4D-F91D56403DF3}"/>
              </a:ext>
            </a:extLst>
          </p:cNvPr>
          <p:cNvSpPr>
            <a:spLocks noGrp="1"/>
          </p:cNvSpPr>
          <p:nvPr>
            <p:ph type="title"/>
          </p:nvPr>
        </p:nvSpPr>
        <p:spPr>
          <a:xfrm>
            <a:off x="451720" y="518738"/>
            <a:ext cx="4386980" cy="1678362"/>
          </a:xfrm>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6126B692-BD24-46FF-A1BE-42D04AE21661}"/>
              </a:ext>
            </a:extLst>
          </p:cNvPr>
          <p:cNvSpPr>
            <a:spLocks noGrp="1"/>
          </p:cNvSpPr>
          <p:nvPr>
            <p:ph idx="10"/>
          </p:nvPr>
        </p:nvSpPr>
        <p:spPr>
          <a:xfrm>
            <a:off x="451720" y="2487238"/>
            <a:ext cx="4386980" cy="3878637"/>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Shape&#10;&#10;Description automatically generated with medium confidence">
            <a:extLst>
              <a:ext uri="{FF2B5EF4-FFF2-40B4-BE49-F238E27FC236}">
                <a16:creationId xmlns:a16="http://schemas.microsoft.com/office/drawing/2014/main" id="{B2272B91-62B0-464E-9AF3-BB012A18F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2618846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0D43D2-C00D-4EDC-A0A6-4A796350AACC}"/>
              </a:ext>
            </a:extLst>
          </p:cNvPr>
          <p:cNvSpPr/>
          <p:nvPr userDrawn="1"/>
        </p:nvSpPr>
        <p:spPr>
          <a:xfrm>
            <a:off x="6931068" y="0"/>
            <a:ext cx="526093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hape&#10;&#10;Description automatically generated with medium confidence">
            <a:extLst>
              <a:ext uri="{FF2B5EF4-FFF2-40B4-BE49-F238E27FC236}">
                <a16:creationId xmlns:a16="http://schemas.microsoft.com/office/drawing/2014/main" id="{1B4EF4CA-1D8B-4F70-86FF-73DDDA203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
        <p:nvSpPr>
          <p:cNvPr id="7" name="Content Placeholder 2">
            <a:extLst>
              <a:ext uri="{FF2B5EF4-FFF2-40B4-BE49-F238E27FC236}">
                <a16:creationId xmlns:a16="http://schemas.microsoft.com/office/drawing/2014/main" id="{43BFA67B-8CFB-4D94-BC54-A4341AEED9F8}"/>
              </a:ext>
            </a:extLst>
          </p:cNvPr>
          <p:cNvSpPr>
            <a:spLocks noGrp="1"/>
          </p:cNvSpPr>
          <p:nvPr>
            <p:ph idx="1"/>
          </p:nvPr>
        </p:nvSpPr>
        <p:spPr>
          <a:xfrm>
            <a:off x="669968" y="2197099"/>
            <a:ext cx="5647412" cy="3644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7543392-653F-4795-9D86-D939E45B3A9E}"/>
              </a:ext>
            </a:extLst>
          </p:cNvPr>
          <p:cNvSpPr>
            <a:spLocks noGrp="1"/>
          </p:cNvSpPr>
          <p:nvPr>
            <p:ph type="title"/>
          </p:nvPr>
        </p:nvSpPr>
        <p:spPr>
          <a:xfrm>
            <a:off x="669968" y="479394"/>
            <a:ext cx="5647412" cy="1678362"/>
          </a:xfrm>
        </p:spPr>
        <p:txBody>
          <a:bodyPr/>
          <a:lstStyle>
            <a:lvl1pPr>
              <a:defRPr>
                <a:solidFill>
                  <a:schemeClr val="accent2"/>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61D72D69-FC2E-4E29-A05B-A52F8B2C8F53}"/>
              </a:ext>
            </a:extLst>
          </p:cNvPr>
          <p:cNvSpPr>
            <a:spLocks noGrp="1"/>
          </p:cNvSpPr>
          <p:nvPr>
            <p:ph idx="10"/>
          </p:nvPr>
        </p:nvSpPr>
        <p:spPr>
          <a:xfrm>
            <a:off x="7398620" y="479394"/>
            <a:ext cx="4386980" cy="5886481"/>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3177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CA6CAE-543D-4647-9668-B46807E3E7C0}"/>
              </a:ext>
            </a:extLst>
          </p:cNvPr>
          <p:cNvSpPr/>
          <p:nvPr userDrawn="1"/>
        </p:nvSpPr>
        <p:spPr>
          <a:xfrm>
            <a:off x="6976213" y="-1"/>
            <a:ext cx="5215787"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BF5C8DD1-3312-485F-992D-F2EBB0F1D981}"/>
              </a:ext>
            </a:extLst>
          </p:cNvPr>
          <p:cNvSpPr>
            <a:spLocks noGrp="1"/>
          </p:cNvSpPr>
          <p:nvPr>
            <p:ph idx="1"/>
          </p:nvPr>
        </p:nvSpPr>
        <p:spPr>
          <a:xfrm>
            <a:off x="835068" y="2076448"/>
            <a:ext cx="5260932" cy="3740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13377052-EB51-47D3-992F-93DB4DAA4129}"/>
              </a:ext>
            </a:extLst>
          </p:cNvPr>
          <p:cNvSpPr>
            <a:spLocks noGrp="1"/>
          </p:cNvSpPr>
          <p:nvPr>
            <p:ph type="pic" sz="quarter" idx="10"/>
          </p:nvPr>
        </p:nvSpPr>
        <p:spPr>
          <a:xfrm>
            <a:off x="6456645" y="2076449"/>
            <a:ext cx="5257800" cy="4302125"/>
          </a:xfrm>
        </p:spPr>
        <p:txBody>
          <a:bodyPr/>
          <a:lstStyle/>
          <a:p>
            <a:endParaRPr lang="en-US"/>
          </a:p>
        </p:txBody>
      </p:sp>
      <p:sp>
        <p:nvSpPr>
          <p:cNvPr id="12" name="Rectangle 11">
            <a:extLst>
              <a:ext uri="{FF2B5EF4-FFF2-40B4-BE49-F238E27FC236}">
                <a16:creationId xmlns:a16="http://schemas.microsoft.com/office/drawing/2014/main" id="{18177EDA-D594-41BB-A8ED-27AF29F53C72}"/>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D42B59E-68A4-42DC-9F80-CC3B9F41A91E}"/>
              </a:ext>
            </a:extLst>
          </p:cNvPr>
          <p:cNvSpPr>
            <a:spLocks noGrp="1"/>
          </p:cNvSpPr>
          <p:nvPr>
            <p:ph type="title"/>
          </p:nvPr>
        </p:nvSpPr>
        <p:spPr>
          <a:xfrm>
            <a:off x="451720" y="518738"/>
            <a:ext cx="11288560" cy="549275"/>
          </a:xfrm>
        </p:spPr>
        <p:txBody>
          <a:bodyPr/>
          <a:lstStyle>
            <a:lvl1pPr>
              <a:defRPr>
                <a:solidFill>
                  <a:schemeClr val="accent1"/>
                </a:solidFill>
              </a:defRPr>
            </a:lvl1pPr>
          </a:lstStyle>
          <a:p>
            <a:r>
              <a:rPr lang="en-US"/>
              <a:t>Click to edit Master title style</a:t>
            </a:r>
          </a:p>
        </p:txBody>
      </p:sp>
      <p:pic>
        <p:nvPicPr>
          <p:cNvPr id="15" name="Picture 14" descr="Shape&#10;&#10;Description automatically generated with medium confidence">
            <a:extLst>
              <a:ext uri="{FF2B5EF4-FFF2-40B4-BE49-F238E27FC236}">
                <a16:creationId xmlns:a16="http://schemas.microsoft.com/office/drawing/2014/main" id="{E968ED59-E778-4927-8257-3314BA822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Tree>
    <p:extLst>
      <p:ext uri="{BB962C8B-B14F-4D97-AF65-F5344CB8AC3E}">
        <p14:creationId xmlns:p14="http://schemas.microsoft.com/office/powerpoint/2010/main" val="1706746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63635B-C757-4AFE-B15F-FDBDD9EEB50E}"/>
              </a:ext>
            </a:extLst>
          </p:cNvPr>
          <p:cNvSpPr>
            <a:spLocks noGrp="1"/>
          </p:cNvSpPr>
          <p:nvPr>
            <p:ph idx="1"/>
          </p:nvPr>
        </p:nvSpPr>
        <p:spPr>
          <a:xfrm>
            <a:off x="6092868" y="2038349"/>
            <a:ext cx="5647412" cy="43021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EBFAD42-E612-4529-9227-D98E92042424}"/>
              </a:ext>
            </a:extLst>
          </p:cNvPr>
          <p:cNvSpPr/>
          <p:nvPr userDrawn="1"/>
        </p:nvSpPr>
        <p:spPr>
          <a:xfrm>
            <a:off x="0" y="1586751"/>
            <a:ext cx="5260932" cy="52712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8">
            <a:extLst>
              <a:ext uri="{FF2B5EF4-FFF2-40B4-BE49-F238E27FC236}">
                <a16:creationId xmlns:a16="http://schemas.microsoft.com/office/drawing/2014/main" id="{5DFC965B-2003-45AD-8220-2964CA8EFE33}"/>
              </a:ext>
            </a:extLst>
          </p:cNvPr>
          <p:cNvSpPr>
            <a:spLocks noGrp="1"/>
          </p:cNvSpPr>
          <p:nvPr>
            <p:ph type="pic" sz="quarter" idx="10"/>
          </p:nvPr>
        </p:nvSpPr>
        <p:spPr>
          <a:xfrm>
            <a:off x="419100" y="2038350"/>
            <a:ext cx="5257800" cy="4302125"/>
          </a:xfrm>
        </p:spPr>
        <p:txBody>
          <a:bodyPr/>
          <a:lstStyle/>
          <a:p>
            <a:endParaRPr lang="en-US"/>
          </a:p>
        </p:txBody>
      </p:sp>
      <p:sp>
        <p:nvSpPr>
          <p:cNvPr id="11" name="Rectangle 10">
            <a:extLst>
              <a:ext uri="{FF2B5EF4-FFF2-40B4-BE49-F238E27FC236}">
                <a16:creationId xmlns:a16="http://schemas.microsoft.com/office/drawing/2014/main" id="{ABFAA68B-0ADA-416D-A2AF-2503975773E4}"/>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8911CE4-579D-4A1B-B313-CF6F8E1A3085}"/>
              </a:ext>
            </a:extLst>
          </p:cNvPr>
          <p:cNvSpPr>
            <a:spLocks noGrp="1"/>
          </p:cNvSpPr>
          <p:nvPr>
            <p:ph type="title"/>
          </p:nvPr>
        </p:nvSpPr>
        <p:spPr>
          <a:xfrm>
            <a:off x="451720" y="518738"/>
            <a:ext cx="11288560" cy="549275"/>
          </a:xfrm>
        </p:spPr>
        <p:txBody>
          <a:bodyPr/>
          <a:lstStyle>
            <a:lvl1pPr>
              <a:defRPr>
                <a:solidFill>
                  <a:schemeClr val="accent1"/>
                </a:solidFill>
              </a:defRPr>
            </a:lvl1pPr>
          </a:lstStyle>
          <a:p>
            <a:r>
              <a:rPr lang="en-US"/>
              <a:t>Click to edit Master title style</a:t>
            </a:r>
          </a:p>
        </p:txBody>
      </p:sp>
      <p:pic>
        <p:nvPicPr>
          <p:cNvPr id="13" name="Picture 12" descr="Shape&#10;&#10;Description automatically generated with medium confidence">
            <a:extLst>
              <a:ext uri="{FF2B5EF4-FFF2-40B4-BE49-F238E27FC236}">
                <a16:creationId xmlns:a16="http://schemas.microsoft.com/office/drawing/2014/main" id="{F0F185E6-4C85-474B-97B7-9FED06CB6D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4225813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4F11D3B-A2BB-4361-8692-0A418C1FE965}"/>
              </a:ext>
            </a:extLst>
          </p:cNvPr>
          <p:cNvSpPr>
            <a:spLocks noGrp="1"/>
          </p:cNvSpPr>
          <p:nvPr>
            <p:ph idx="1"/>
          </p:nvPr>
        </p:nvSpPr>
        <p:spPr>
          <a:xfrm>
            <a:off x="669968" y="2197099"/>
            <a:ext cx="5647412" cy="3644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8D0D43D2-C00D-4EDC-A0A6-4A796350AACC}"/>
              </a:ext>
            </a:extLst>
          </p:cNvPr>
          <p:cNvSpPr/>
          <p:nvPr userDrawn="1"/>
        </p:nvSpPr>
        <p:spPr>
          <a:xfrm>
            <a:off x="6931068" y="0"/>
            <a:ext cx="5260932" cy="68713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7CF62A01-2BCD-4541-9C4D-F91D56403DF3}"/>
              </a:ext>
            </a:extLst>
          </p:cNvPr>
          <p:cNvSpPr>
            <a:spLocks noGrp="1"/>
          </p:cNvSpPr>
          <p:nvPr>
            <p:ph type="title"/>
          </p:nvPr>
        </p:nvSpPr>
        <p:spPr>
          <a:xfrm>
            <a:off x="669968" y="479394"/>
            <a:ext cx="5647412" cy="1678362"/>
          </a:xfrm>
        </p:spPr>
        <p:txBody>
          <a:bodyPr/>
          <a:lstStyle>
            <a:lvl1pPr>
              <a:defRPr>
                <a:solidFill>
                  <a:schemeClr val="accent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6126B692-BD24-46FF-A1BE-42D04AE21661}"/>
              </a:ext>
            </a:extLst>
          </p:cNvPr>
          <p:cNvSpPr>
            <a:spLocks noGrp="1"/>
          </p:cNvSpPr>
          <p:nvPr>
            <p:ph idx="10"/>
          </p:nvPr>
        </p:nvSpPr>
        <p:spPr>
          <a:xfrm>
            <a:off x="7398620" y="479394"/>
            <a:ext cx="4386980" cy="5886481"/>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Shape&#10;&#10;Description automatically generated with medium confidence">
            <a:extLst>
              <a:ext uri="{FF2B5EF4-FFF2-40B4-BE49-F238E27FC236}">
                <a16:creationId xmlns:a16="http://schemas.microsoft.com/office/drawing/2014/main" id="{903E37F5-B382-4997-9F71-C09CBBEBAB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Tree>
    <p:extLst>
      <p:ext uri="{BB962C8B-B14F-4D97-AF65-F5344CB8AC3E}">
        <p14:creationId xmlns:p14="http://schemas.microsoft.com/office/powerpoint/2010/main" val="2672936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4F11D3B-A2BB-4361-8692-0A418C1FE965}"/>
              </a:ext>
            </a:extLst>
          </p:cNvPr>
          <p:cNvSpPr>
            <a:spLocks noGrp="1"/>
          </p:cNvSpPr>
          <p:nvPr>
            <p:ph idx="1"/>
          </p:nvPr>
        </p:nvSpPr>
        <p:spPr>
          <a:xfrm>
            <a:off x="5889668" y="518738"/>
            <a:ext cx="5647412" cy="584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8D0D43D2-C00D-4EDC-A0A6-4A796350AACC}"/>
              </a:ext>
            </a:extLst>
          </p:cNvPr>
          <p:cNvSpPr/>
          <p:nvPr userDrawn="1"/>
        </p:nvSpPr>
        <p:spPr>
          <a:xfrm>
            <a:off x="0" y="1"/>
            <a:ext cx="52609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7CF62A01-2BCD-4541-9C4D-F91D56403DF3}"/>
              </a:ext>
            </a:extLst>
          </p:cNvPr>
          <p:cNvSpPr>
            <a:spLocks noGrp="1"/>
          </p:cNvSpPr>
          <p:nvPr>
            <p:ph type="title"/>
          </p:nvPr>
        </p:nvSpPr>
        <p:spPr>
          <a:xfrm>
            <a:off x="451720" y="518738"/>
            <a:ext cx="4386980" cy="1678362"/>
          </a:xfrm>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6126B692-BD24-46FF-A1BE-42D04AE21661}"/>
              </a:ext>
            </a:extLst>
          </p:cNvPr>
          <p:cNvSpPr>
            <a:spLocks noGrp="1"/>
          </p:cNvSpPr>
          <p:nvPr>
            <p:ph idx="10"/>
          </p:nvPr>
        </p:nvSpPr>
        <p:spPr>
          <a:xfrm>
            <a:off x="451720" y="2487238"/>
            <a:ext cx="4386980" cy="3878637"/>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Shape&#10;&#10;Description automatically generated with medium confidence">
            <a:extLst>
              <a:ext uri="{FF2B5EF4-FFF2-40B4-BE49-F238E27FC236}">
                <a16:creationId xmlns:a16="http://schemas.microsoft.com/office/drawing/2014/main" id="{79C7E2C0-DA2C-4ECF-BA5F-68CCF07FC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1320526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CBC076-E11F-4E07-BF3C-B3967BD290B2}"/>
              </a:ext>
            </a:extLst>
          </p:cNvPr>
          <p:cNvSpPr/>
          <p:nvPr userDrawn="1"/>
        </p:nvSpPr>
        <p:spPr>
          <a:xfrm>
            <a:off x="6976213" y="-1"/>
            <a:ext cx="5215787"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EC2D93-7B36-4B5C-8C7A-77EB164B6A9B}"/>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9C721C8-B1A0-44C2-A2C6-952CC548B4E2}"/>
              </a:ext>
            </a:extLst>
          </p:cNvPr>
          <p:cNvSpPr>
            <a:spLocks noGrp="1"/>
          </p:cNvSpPr>
          <p:nvPr>
            <p:ph type="title"/>
          </p:nvPr>
        </p:nvSpPr>
        <p:spPr>
          <a:xfrm>
            <a:off x="451720" y="518738"/>
            <a:ext cx="11288560" cy="549275"/>
          </a:xfrm>
        </p:spPr>
        <p:txBody>
          <a:bodyPr/>
          <a:lstStyle>
            <a:lvl1pPr>
              <a:defRPr>
                <a:solidFill>
                  <a:schemeClr val="tx2"/>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E43B15EA-EEEF-4CEE-BB15-6BFE327F1C4C}"/>
              </a:ext>
            </a:extLst>
          </p:cNvPr>
          <p:cNvSpPr>
            <a:spLocks noGrp="1"/>
          </p:cNvSpPr>
          <p:nvPr>
            <p:ph idx="1"/>
          </p:nvPr>
        </p:nvSpPr>
        <p:spPr>
          <a:xfrm>
            <a:off x="835068" y="2190748"/>
            <a:ext cx="5260932" cy="36766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8">
            <a:extLst>
              <a:ext uri="{FF2B5EF4-FFF2-40B4-BE49-F238E27FC236}">
                <a16:creationId xmlns:a16="http://schemas.microsoft.com/office/drawing/2014/main" id="{EF919294-0D3E-45C4-90C8-E17E3861AE10}"/>
              </a:ext>
            </a:extLst>
          </p:cNvPr>
          <p:cNvSpPr>
            <a:spLocks noGrp="1"/>
          </p:cNvSpPr>
          <p:nvPr>
            <p:ph type="pic" sz="quarter" idx="10"/>
          </p:nvPr>
        </p:nvSpPr>
        <p:spPr>
          <a:xfrm>
            <a:off x="6456645" y="2190749"/>
            <a:ext cx="5257800" cy="4302125"/>
          </a:xfrm>
        </p:spPr>
        <p:txBody>
          <a:bodyPr/>
          <a:lstStyle/>
          <a:p>
            <a:endParaRPr lang="en-US"/>
          </a:p>
        </p:txBody>
      </p:sp>
      <p:pic>
        <p:nvPicPr>
          <p:cNvPr id="14" name="Picture 13" descr="Shape&#10;&#10;Description automatically generated with medium confidence">
            <a:extLst>
              <a:ext uri="{FF2B5EF4-FFF2-40B4-BE49-F238E27FC236}">
                <a16:creationId xmlns:a16="http://schemas.microsoft.com/office/drawing/2014/main" id="{89ADF0EE-7135-44ED-8FFF-78CD2444D6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Tree>
    <p:extLst>
      <p:ext uri="{BB962C8B-B14F-4D97-AF65-F5344CB8AC3E}">
        <p14:creationId xmlns:p14="http://schemas.microsoft.com/office/powerpoint/2010/main" val="144368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Fade Righ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612584F5-0E68-47EC-9914-4F57CE2EE087}"/>
              </a:ext>
            </a:extLst>
          </p:cNvPr>
          <p:cNvSpPr>
            <a:spLocks noGrp="1"/>
          </p:cNvSpPr>
          <p:nvPr>
            <p:ph type="pic" sz="quarter" idx="11"/>
          </p:nvPr>
        </p:nvSpPr>
        <p:spPr>
          <a:xfrm>
            <a:off x="6096000" y="0"/>
            <a:ext cx="6096000" cy="6858000"/>
          </a:xfrm>
        </p:spPr>
        <p:txBody>
          <a:bodyPr/>
          <a:lstStyle/>
          <a:p>
            <a:endParaRPr lang="en-US"/>
          </a:p>
        </p:txBody>
      </p:sp>
      <p:sp>
        <p:nvSpPr>
          <p:cNvPr id="50" name="Picture Placeholder 23">
            <a:extLst>
              <a:ext uri="{FF2B5EF4-FFF2-40B4-BE49-F238E27FC236}">
                <a16:creationId xmlns:a16="http://schemas.microsoft.com/office/drawing/2014/main" id="{20928731-D17A-41D7-A61E-B5DCBD2CF173}"/>
              </a:ext>
            </a:extLst>
          </p:cNvPr>
          <p:cNvSpPr>
            <a:spLocks noGrp="1" noChangeAspect="1"/>
          </p:cNvSpPr>
          <p:nvPr>
            <p:ph type="pic" sz="quarter" idx="12"/>
          </p:nvPr>
        </p:nvSpPr>
        <p:spPr>
          <a:xfrm>
            <a:off x="5308599" y="0"/>
            <a:ext cx="3505201" cy="6858000"/>
          </a:xfrm>
          <a:blipFill>
            <a:blip r:embed="rId2"/>
            <a:stretch>
              <a:fillRect/>
            </a:stretch>
          </a:blipFill>
          <a:ln>
            <a:noFill/>
          </a:ln>
        </p:spPr>
        <p:txBody>
          <a:bodyPr>
            <a:noAutofit/>
          </a:bodyPr>
          <a:lstStyle>
            <a:lvl1pPr>
              <a:defRPr>
                <a:noFill/>
              </a:defRPr>
            </a:lvl1pPr>
          </a:lstStyle>
          <a:p>
            <a:endParaRPr lang="en-US"/>
          </a:p>
        </p:txBody>
      </p:sp>
      <p:sp>
        <p:nvSpPr>
          <p:cNvPr id="2" name="Title 1">
            <a:extLst>
              <a:ext uri="{FF2B5EF4-FFF2-40B4-BE49-F238E27FC236}">
                <a16:creationId xmlns:a16="http://schemas.microsoft.com/office/drawing/2014/main" id="{5BB77432-49F8-4AE4-96D7-62C939EF0D4B}"/>
              </a:ext>
            </a:extLst>
          </p:cNvPr>
          <p:cNvSpPr>
            <a:spLocks noGrp="1"/>
          </p:cNvSpPr>
          <p:nvPr>
            <p:ph type="title"/>
          </p:nvPr>
        </p:nvSpPr>
        <p:spPr>
          <a:xfrm>
            <a:off x="824753" y="651280"/>
            <a:ext cx="4921420" cy="1477122"/>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17D207D3-2FDA-4237-941E-6FC5E52C6CA0}"/>
              </a:ext>
            </a:extLst>
          </p:cNvPr>
          <p:cNvSpPr>
            <a:spLocks noGrp="1"/>
          </p:cNvSpPr>
          <p:nvPr>
            <p:ph idx="10"/>
          </p:nvPr>
        </p:nvSpPr>
        <p:spPr>
          <a:xfrm>
            <a:off x="824753" y="2315969"/>
            <a:ext cx="4921420" cy="3516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3" name="Picture 52" descr="Shape&#10;&#10;Description automatically generated with medium confidence">
            <a:extLst>
              <a:ext uri="{FF2B5EF4-FFF2-40B4-BE49-F238E27FC236}">
                <a16:creationId xmlns:a16="http://schemas.microsoft.com/office/drawing/2014/main" id="{BE23184D-6A0D-4806-9189-D2C4DB34B0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Tree>
    <p:extLst>
      <p:ext uri="{BB962C8B-B14F-4D97-AF65-F5344CB8AC3E}">
        <p14:creationId xmlns:p14="http://schemas.microsoft.com/office/powerpoint/2010/main" val="2172975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One Image Slide 4">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00068" y="6296402"/>
            <a:ext cx="2743200" cy="365125"/>
          </a:xfrm>
          <a:prstGeom prst="rect">
            <a:avLst/>
          </a:prstGeom>
        </p:spPr>
        <p:txBody>
          <a:bodyPr vert="horz" lIns="91440" tIns="45720" rIns="0" bIns="45720" rtlCol="0" anchor="ctr"/>
          <a:lstStyle>
            <a:lvl1pPr algn="r">
              <a:defRPr sz="675" b="1" i="0" cap="all" spc="0" baseline="0">
                <a:solidFill>
                  <a:schemeClr val="tx1"/>
                </a:solidFill>
                <a:latin typeface="Muli Black" charset="0"/>
                <a:ea typeface="Muli Black" charset="0"/>
                <a:cs typeface="Muli Black" charset="0"/>
              </a:defRPr>
            </a:lvl1pPr>
          </a:lstStyle>
          <a:p>
            <a:fld id="{584AFF75-BD5D-E342-A9F1-12EC02DB40E0}" type="slidenum">
              <a:rPr lang="en-US" smtClean="0"/>
              <a:pPr/>
              <a:t>‹#›</a:t>
            </a:fld>
            <a:endParaRPr lang="en-US"/>
          </a:p>
        </p:txBody>
      </p:sp>
      <p:sp>
        <p:nvSpPr>
          <p:cNvPr id="4" name="Text Placeholder 3">
            <a:extLst>
              <a:ext uri="{FF2B5EF4-FFF2-40B4-BE49-F238E27FC236}">
                <a16:creationId xmlns:a16="http://schemas.microsoft.com/office/drawing/2014/main" id="{2C28BB24-2251-42C5-8852-A603FD44907A}"/>
              </a:ext>
            </a:extLst>
          </p:cNvPr>
          <p:cNvSpPr>
            <a:spLocks noGrp="1"/>
          </p:cNvSpPr>
          <p:nvPr>
            <p:ph type="body" sz="quarter" idx="15"/>
          </p:nvPr>
        </p:nvSpPr>
        <p:spPr>
          <a:xfrm>
            <a:off x="494140" y="1887511"/>
            <a:ext cx="11149129" cy="4310821"/>
          </a:xfrm>
        </p:spPr>
        <p:txBody>
          <a:bodyPr/>
          <a:lstStyle>
            <a:lvl1pPr>
              <a:spcBef>
                <a:spcPts val="0"/>
              </a:spcBef>
              <a:spcAft>
                <a:spcPts val="450"/>
              </a:spcAft>
              <a:defRPr sz="2400">
                <a:solidFill>
                  <a:schemeClr val="tx1"/>
                </a:solidFill>
              </a:defRPr>
            </a:lvl1pPr>
            <a:lvl2pPr>
              <a:spcBef>
                <a:spcPts val="0"/>
              </a:spcBef>
              <a:spcAft>
                <a:spcPts val="450"/>
              </a:spcAft>
              <a:defRPr>
                <a:solidFill>
                  <a:schemeClr val="tx1"/>
                </a:solidFill>
              </a:defRPr>
            </a:lvl2pPr>
            <a:lvl3pPr>
              <a:spcBef>
                <a:spcPts val="0"/>
              </a:spcBef>
              <a:spcAft>
                <a:spcPts val="450"/>
              </a:spcAft>
              <a:defRPr>
                <a:solidFill>
                  <a:schemeClr val="tx1"/>
                </a:solidFill>
              </a:defRPr>
            </a:lvl3pPr>
            <a:lvl4pPr>
              <a:spcBef>
                <a:spcPts val="0"/>
              </a:spcBef>
              <a:spcAft>
                <a:spcPts val="450"/>
              </a:spcAft>
              <a:defRPr>
                <a:solidFill>
                  <a:schemeClr val="tx1"/>
                </a:solidFill>
              </a:defRPr>
            </a:lvl4pPr>
            <a:lvl5pPr>
              <a:spcBef>
                <a:spcPts val="0"/>
              </a:spcBef>
              <a:spcAft>
                <a:spcPts val="45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988AAC3E-7211-464C-BD28-3BD85A35AD0F}"/>
              </a:ext>
            </a:extLst>
          </p:cNvPr>
          <p:cNvSpPr>
            <a:spLocks noGrp="1"/>
          </p:cNvSpPr>
          <p:nvPr>
            <p:ph type="title"/>
          </p:nvPr>
        </p:nvSpPr>
        <p:spPr>
          <a:xfrm>
            <a:off x="521435" y="473179"/>
            <a:ext cx="10901741" cy="941157"/>
          </a:xfrm>
        </p:spPr>
        <p:txBody>
          <a:bodyPr>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64550633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_Title &amp; body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A4FEDC-BAF8-4DAC-A1FC-D71419223E8E}"/>
              </a:ext>
            </a:extLst>
          </p:cNvPr>
          <p:cNvSpPr>
            <a:spLocks noGrp="1"/>
          </p:cNvSpPr>
          <p:nvPr>
            <p:ph type="sldNum" sz="quarter" idx="12"/>
          </p:nvPr>
        </p:nvSpPr>
        <p:spPr/>
        <p:txBody>
          <a:bodyPr/>
          <a:lstStyle/>
          <a:p>
            <a:fld id="{7FF58515-C1FE-4FC6-A571-48A5D2061125}" type="slidenum">
              <a:rPr lang="en-US" smtClean="0"/>
              <a:t>‹#›</a:t>
            </a:fld>
            <a:endParaRPr lang="en-US"/>
          </a:p>
        </p:txBody>
      </p:sp>
      <p:sp>
        <p:nvSpPr>
          <p:cNvPr id="11" name="Title 10">
            <a:extLst>
              <a:ext uri="{FF2B5EF4-FFF2-40B4-BE49-F238E27FC236}">
                <a16:creationId xmlns:a16="http://schemas.microsoft.com/office/drawing/2014/main" id="{8BFE4E51-FA15-4EC0-8129-B3A2B8BD90A3}"/>
              </a:ext>
            </a:extLst>
          </p:cNvPr>
          <p:cNvSpPr>
            <a:spLocks noGrp="1"/>
          </p:cNvSpPr>
          <p:nvPr>
            <p:ph type="title"/>
          </p:nvPr>
        </p:nvSpPr>
        <p:spPr>
          <a:xfrm>
            <a:off x="343941" y="365131"/>
            <a:ext cx="11384595" cy="941157"/>
          </a:xfrm>
        </p:spPr>
        <p:txBody>
          <a:bodyPr/>
          <a:lstStyle/>
          <a:p>
            <a:r>
              <a:rPr lang="en-US"/>
              <a:t>Click to edit Master title style</a:t>
            </a:r>
          </a:p>
        </p:txBody>
      </p:sp>
      <p:sp>
        <p:nvSpPr>
          <p:cNvPr id="15" name="Text Placeholder 11">
            <a:extLst>
              <a:ext uri="{FF2B5EF4-FFF2-40B4-BE49-F238E27FC236}">
                <a16:creationId xmlns:a16="http://schemas.microsoft.com/office/drawing/2014/main" id="{110C5D3E-7090-4C5E-8088-D040B0F91FE3}"/>
              </a:ext>
            </a:extLst>
          </p:cNvPr>
          <p:cNvSpPr>
            <a:spLocks noGrp="1"/>
          </p:cNvSpPr>
          <p:nvPr>
            <p:ph type="body" sz="quarter" idx="16"/>
          </p:nvPr>
        </p:nvSpPr>
        <p:spPr>
          <a:xfrm>
            <a:off x="343943" y="1409228"/>
            <a:ext cx="5470004" cy="4844180"/>
          </a:xfrm>
        </p:spPr>
        <p:txBody>
          <a:bodyPr/>
          <a:lstStyle>
            <a:lvl2pPr>
              <a:spcAft>
                <a:spcPts val="719"/>
              </a:spcAft>
              <a:defRPr/>
            </a:lvl2pPr>
            <a:lvl3pPr>
              <a:tabLst>
                <a:tab pos="127222" algn="l"/>
                <a:tab pos="254443"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1">
            <a:extLst>
              <a:ext uri="{FF2B5EF4-FFF2-40B4-BE49-F238E27FC236}">
                <a16:creationId xmlns:a16="http://schemas.microsoft.com/office/drawing/2014/main" id="{CE0AE3F5-6982-4A38-8591-8A0B200CFBE4}"/>
              </a:ext>
            </a:extLst>
          </p:cNvPr>
          <p:cNvSpPr>
            <a:spLocks noGrp="1"/>
          </p:cNvSpPr>
          <p:nvPr>
            <p:ph type="body" sz="quarter" idx="17"/>
          </p:nvPr>
        </p:nvSpPr>
        <p:spPr>
          <a:xfrm>
            <a:off x="6096001" y="1409228"/>
            <a:ext cx="5621163" cy="4844180"/>
          </a:xfrm>
        </p:spPr>
        <p:txBody>
          <a:bodyPr/>
          <a:lstStyle>
            <a:lvl2pPr>
              <a:spcAft>
                <a:spcPts val="719"/>
              </a:spcAft>
              <a:defRPr/>
            </a:lvl2pPr>
            <a:lvl3pPr>
              <a:tabLst>
                <a:tab pos="127222" algn="l"/>
                <a:tab pos="254443"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41370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Title &amp; body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A4FEDC-BAF8-4DAC-A1FC-D71419223E8E}"/>
              </a:ext>
            </a:extLst>
          </p:cNvPr>
          <p:cNvSpPr>
            <a:spLocks noGrp="1"/>
          </p:cNvSpPr>
          <p:nvPr>
            <p:ph type="sldNum" sz="quarter" idx="12"/>
          </p:nvPr>
        </p:nvSpPr>
        <p:spPr/>
        <p:txBody>
          <a:bodyPr/>
          <a:lstStyle/>
          <a:p>
            <a:fld id="{7FF58515-C1FE-4FC6-A571-48A5D2061125}" type="slidenum">
              <a:rPr lang="en-US" smtClean="0"/>
              <a:t>‹#›</a:t>
            </a:fld>
            <a:endParaRPr lang="en-US"/>
          </a:p>
        </p:txBody>
      </p:sp>
      <p:sp>
        <p:nvSpPr>
          <p:cNvPr id="11" name="Title 10">
            <a:extLst>
              <a:ext uri="{FF2B5EF4-FFF2-40B4-BE49-F238E27FC236}">
                <a16:creationId xmlns:a16="http://schemas.microsoft.com/office/drawing/2014/main" id="{8BFE4E51-FA15-4EC0-8129-B3A2B8BD90A3}"/>
              </a:ext>
            </a:extLst>
          </p:cNvPr>
          <p:cNvSpPr>
            <a:spLocks noGrp="1"/>
          </p:cNvSpPr>
          <p:nvPr>
            <p:ph type="title"/>
          </p:nvPr>
        </p:nvSpPr>
        <p:spPr>
          <a:xfrm>
            <a:off x="343940" y="365129"/>
            <a:ext cx="11384595" cy="941157"/>
          </a:xfrm>
        </p:spPr>
        <p:txBody>
          <a:bodyPr/>
          <a:lstStyle/>
          <a:p>
            <a:r>
              <a:rPr lang="en-US"/>
              <a:t>Click to edit Master title style</a:t>
            </a:r>
          </a:p>
        </p:txBody>
      </p:sp>
      <p:sp>
        <p:nvSpPr>
          <p:cNvPr id="15" name="Text Placeholder 11">
            <a:extLst>
              <a:ext uri="{FF2B5EF4-FFF2-40B4-BE49-F238E27FC236}">
                <a16:creationId xmlns:a16="http://schemas.microsoft.com/office/drawing/2014/main" id="{110C5D3E-7090-4C5E-8088-D040B0F91FE3}"/>
              </a:ext>
            </a:extLst>
          </p:cNvPr>
          <p:cNvSpPr>
            <a:spLocks noGrp="1"/>
          </p:cNvSpPr>
          <p:nvPr>
            <p:ph type="body" sz="quarter" idx="16"/>
          </p:nvPr>
        </p:nvSpPr>
        <p:spPr>
          <a:xfrm>
            <a:off x="343941" y="1409228"/>
            <a:ext cx="11384595" cy="4844180"/>
          </a:xfrm>
        </p:spPr>
        <p:txBody>
          <a:bodyPr/>
          <a:lstStyle>
            <a:lvl2pPr>
              <a:spcAft>
                <a:spcPts val="959"/>
              </a:spcAft>
              <a:defRPr/>
            </a:lvl2pPr>
            <a:lvl3pPr>
              <a:tabLst>
                <a:tab pos="169629" algn="l"/>
                <a:tab pos="339257"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43269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Fade Lef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612584F5-0E68-47EC-9914-4F57CE2EE087}"/>
              </a:ext>
            </a:extLst>
          </p:cNvPr>
          <p:cNvSpPr>
            <a:spLocks noGrp="1"/>
          </p:cNvSpPr>
          <p:nvPr>
            <p:ph type="pic" sz="quarter" idx="11"/>
          </p:nvPr>
        </p:nvSpPr>
        <p:spPr>
          <a:xfrm>
            <a:off x="0" y="-2"/>
            <a:ext cx="6096000" cy="6858002"/>
          </a:xfrm>
        </p:spPr>
        <p:txBody>
          <a:bodyPr/>
          <a:lstStyle/>
          <a:p>
            <a:endParaRPr lang="en-US"/>
          </a:p>
        </p:txBody>
      </p:sp>
      <p:sp>
        <p:nvSpPr>
          <p:cNvPr id="50" name="Picture Placeholder 23">
            <a:extLst>
              <a:ext uri="{FF2B5EF4-FFF2-40B4-BE49-F238E27FC236}">
                <a16:creationId xmlns:a16="http://schemas.microsoft.com/office/drawing/2014/main" id="{20928731-D17A-41D7-A61E-B5DCBD2CF173}"/>
              </a:ext>
            </a:extLst>
          </p:cNvPr>
          <p:cNvSpPr>
            <a:spLocks noGrp="1" noChangeAspect="1"/>
          </p:cNvSpPr>
          <p:nvPr>
            <p:ph type="pic" sz="quarter" idx="12"/>
          </p:nvPr>
        </p:nvSpPr>
        <p:spPr>
          <a:xfrm rot="10800000">
            <a:off x="3048000" y="0"/>
            <a:ext cx="3505201" cy="6858000"/>
          </a:xfrm>
          <a:blipFill>
            <a:blip r:embed="rId2"/>
            <a:stretch>
              <a:fillRect/>
            </a:stretch>
          </a:blipFill>
          <a:ln>
            <a:noFill/>
          </a:ln>
        </p:spPr>
        <p:txBody>
          <a:bodyPr>
            <a:noAutofit/>
          </a:bodyPr>
          <a:lstStyle>
            <a:lvl1pPr>
              <a:defRPr>
                <a:noFill/>
              </a:defRPr>
            </a:lvl1pPr>
          </a:lstStyle>
          <a:p>
            <a:endParaRPr lang="en-US"/>
          </a:p>
        </p:txBody>
      </p:sp>
      <p:sp>
        <p:nvSpPr>
          <p:cNvPr id="2" name="Title 1">
            <a:extLst>
              <a:ext uri="{FF2B5EF4-FFF2-40B4-BE49-F238E27FC236}">
                <a16:creationId xmlns:a16="http://schemas.microsoft.com/office/drawing/2014/main" id="{5BB77432-49F8-4AE4-96D7-62C939EF0D4B}"/>
              </a:ext>
            </a:extLst>
          </p:cNvPr>
          <p:cNvSpPr>
            <a:spLocks noGrp="1"/>
          </p:cNvSpPr>
          <p:nvPr>
            <p:ph type="title"/>
          </p:nvPr>
        </p:nvSpPr>
        <p:spPr>
          <a:xfrm>
            <a:off x="6374653" y="651280"/>
            <a:ext cx="4921420" cy="1477122"/>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17D207D3-2FDA-4237-941E-6FC5E52C6CA0}"/>
              </a:ext>
            </a:extLst>
          </p:cNvPr>
          <p:cNvSpPr>
            <a:spLocks noGrp="1"/>
          </p:cNvSpPr>
          <p:nvPr>
            <p:ph idx="10"/>
          </p:nvPr>
        </p:nvSpPr>
        <p:spPr>
          <a:xfrm>
            <a:off x="6374653" y="2315969"/>
            <a:ext cx="4921420" cy="3516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Shape&#10;&#10;Description automatically generated with medium confidence">
            <a:extLst>
              <a:ext uri="{FF2B5EF4-FFF2-40B4-BE49-F238E27FC236}">
                <a16:creationId xmlns:a16="http://schemas.microsoft.com/office/drawing/2014/main" id="{BAE5C05A-5975-4552-BDCC-65D8B4EB9F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140676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0B11C-8C59-4B28-BFE9-9758585D391E}"/>
              </a:ext>
            </a:extLst>
          </p:cNvPr>
          <p:cNvSpPr>
            <a:spLocks noGrp="1"/>
          </p:cNvSpPr>
          <p:nvPr>
            <p:ph idx="1"/>
          </p:nvPr>
        </p:nvSpPr>
        <p:spPr>
          <a:xfrm>
            <a:off x="451720" y="1485901"/>
            <a:ext cx="11288560" cy="4394200"/>
          </a:xfrm>
        </p:spPr>
        <p:txBody>
          <a:bodyPr/>
          <a:lstStyle>
            <a:lvl1pPr>
              <a:lnSpc>
                <a:spcPct val="150000"/>
              </a:lnSpc>
              <a:spcBef>
                <a:spcPts val="300"/>
              </a:spcBef>
              <a:spcAft>
                <a:spcPts val="300"/>
              </a:spcAft>
              <a:defRPr/>
            </a:lvl1pPr>
            <a:lvl2pPr>
              <a:lnSpc>
                <a:spcPct val="150000"/>
              </a:lnSpc>
              <a:spcBef>
                <a:spcPts val="300"/>
              </a:spcBef>
              <a:spcAft>
                <a:spcPts val="300"/>
              </a:spcAft>
              <a:defRPr/>
            </a:lvl2pPr>
            <a:lvl3pPr>
              <a:lnSpc>
                <a:spcPct val="150000"/>
              </a:lnSpc>
              <a:spcBef>
                <a:spcPts val="300"/>
              </a:spcBef>
              <a:spcAft>
                <a:spcPts val="300"/>
              </a:spcAft>
              <a:defRPr/>
            </a:lvl3pPr>
            <a:lvl4pPr>
              <a:lnSpc>
                <a:spcPct val="150000"/>
              </a:lnSpc>
              <a:spcBef>
                <a:spcPts val="300"/>
              </a:spcBef>
              <a:spcAft>
                <a:spcPts val="300"/>
              </a:spcAft>
              <a:defRPr/>
            </a:lvl4pPr>
            <a:lvl5pPr>
              <a:lnSpc>
                <a:spcPct val="150000"/>
              </a:lnSpc>
              <a:spcBef>
                <a:spcPts val="300"/>
              </a:spcBef>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5F30A8B-CB02-43D2-8775-5F6D9A757A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328284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0B11C-8C59-4B28-BFE9-9758585D391E}"/>
              </a:ext>
            </a:extLst>
          </p:cNvPr>
          <p:cNvSpPr>
            <a:spLocks noGrp="1"/>
          </p:cNvSpPr>
          <p:nvPr>
            <p:ph idx="1"/>
          </p:nvPr>
        </p:nvSpPr>
        <p:spPr>
          <a:xfrm>
            <a:off x="753559" y="3132438"/>
            <a:ext cx="2417874" cy="2666384"/>
          </a:xfrm>
        </p:spPr>
        <p:txBody>
          <a:bodyPr/>
          <a:lstStyle/>
          <a:p>
            <a:pPr lvl="0"/>
            <a:r>
              <a:rPr lang="en-US"/>
              <a:t>Click to edit Master text styles</a:t>
            </a:r>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5F30A8B-CB02-43D2-8775-5F6D9A757A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5" name="Content Placeholder 2">
            <a:extLst>
              <a:ext uri="{FF2B5EF4-FFF2-40B4-BE49-F238E27FC236}">
                <a16:creationId xmlns:a16="http://schemas.microsoft.com/office/drawing/2014/main" id="{86AE088F-BB96-45C3-8B37-5DF29D56942E}"/>
              </a:ext>
            </a:extLst>
          </p:cNvPr>
          <p:cNvSpPr>
            <a:spLocks noGrp="1"/>
          </p:cNvSpPr>
          <p:nvPr>
            <p:ph idx="10"/>
          </p:nvPr>
        </p:nvSpPr>
        <p:spPr>
          <a:xfrm>
            <a:off x="753559" y="1464816"/>
            <a:ext cx="2417874" cy="1445681"/>
          </a:xfrm>
        </p:spPr>
        <p:txBody>
          <a:bodyPr/>
          <a:lstStyle/>
          <a:p>
            <a:pPr lvl="0"/>
            <a:endParaRPr lang="en-US"/>
          </a:p>
        </p:txBody>
      </p:sp>
      <p:sp>
        <p:nvSpPr>
          <p:cNvPr id="6" name="Content Placeholder 2">
            <a:extLst>
              <a:ext uri="{FF2B5EF4-FFF2-40B4-BE49-F238E27FC236}">
                <a16:creationId xmlns:a16="http://schemas.microsoft.com/office/drawing/2014/main" id="{4DFBD8F0-3AEA-42F5-8635-AE54E67A67D1}"/>
              </a:ext>
            </a:extLst>
          </p:cNvPr>
          <p:cNvSpPr>
            <a:spLocks noGrp="1"/>
          </p:cNvSpPr>
          <p:nvPr>
            <p:ph idx="11"/>
          </p:nvPr>
        </p:nvSpPr>
        <p:spPr>
          <a:xfrm>
            <a:off x="3471605" y="3132438"/>
            <a:ext cx="2417874" cy="2666384"/>
          </a:xfrm>
        </p:spPr>
        <p:txBody>
          <a:bodyPr/>
          <a:lstStyle/>
          <a:p>
            <a:pPr lvl="0"/>
            <a:r>
              <a:rPr lang="en-US"/>
              <a:t>Click to edit Master text styles</a:t>
            </a:r>
          </a:p>
        </p:txBody>
      </p:sp>
      <p:sp>
        <p:nvSpPr>
          <p:cNvPr id="7" name="Content Placeholder 2">
            <a:extLst>
              <a:ext uri="{FF2B5EF4-FFF2-40B4-BE49-F238E27FC236}">
                <a16:creationId xmlns:a16="http://schemas.microsoft.com/office/drawing/2014/main" id="{8D5FA39E-D822-41AE-A3D9-233E5BCA3944}"/>
              </a:ext>
            </a:extLst>
          </p:cNvPr>
          <p:cNvSpPr>
            <a:spLocks noGrp="1"/>
          </p:cNvSpPr>
          <p:nvPr>
            <p:ph idx="12"/>
          </p:nvPr>
        </p:nvSpPr>
        <p:spPr>
          <a:xfrm>
            <a:off x="3471605" y="1464816"/>
            <a:ext cx="2417874" cy="1445681"/>
          </a:xfrm>
        </p:spPr>
        <p:txBody>
          <a:bodyPr/>
          <a:lstStyle/>
          <a:p>
            <a:pPr lvl="0"/>
            <a:endParaRPr lang="en-US"/>
          </a:p>
        </p:txBody>
      </p:sp>
      <p:sp>
        <p:nvSpPr>
          <p:cNvPr id="8" name="Content Placeholder 2">
            <a:extLst>
              <a:ext uri="{FF2B5EF4-FFF2-40B4-BE49-F238E27FC236}">
                <a16:creationId xmlns:a16="http://schemas.microsoft.com/office/drawing/2014/main" id="{7F6A9824-761D-413C-A4C3-580499895FAC}"/>
              </a:ext>
            </a:extLst>
          </p:cNvPr>
          <p:cNvSpPr>
            <a:spLocks noGrp="1"/>
          </p:cNvSpPr>
          <p:nvPr>
            <p:ph idx="13"/>
          </p:nvPr>
        </p:nvSpPr>
        <p:spPr>
          <a:xfrm>
            <a:off x="6178235" y="3132438"/>
            <a:ext cx="2417874" cy="2666384"/>
          </a:xfrm>
        </p:spPr>
        <p:txBody>
          <a:bodyPr/>
          <a:lstStyle/>
          <a:p>
            <a:pPr lvl="0"/>
            <a:r>
              <a:rPr lang="en-US"/>
              <a:t>Click to edit Master text styles</a:t>
            </a:r>
          </a:p>
        </p:txBody>
      </p:sp>
      <p:sp>
        <p:nvSpPr>
          <p:cNvPr id="9" name="Content Placeholder 2">
            <a:extLst>
              <a:ext uri="{FF2B5EF4-FFF2-40B4-BE49-F238E27FC236}">
                <a16:creationId xmlns:a16="http://schemas.microsoft.com/office/drawing/2014/main" id="{DDF72C8C-83B0-4A3D-A864-E12A4BDEA9D7}"/>
              </a:ext>
            </a:extLst>
          </p:cNvPr>
          <p:cNvSpPr>
            <a:spLocks noGrp="1"/>
          </p:cNvSpPr>
          <p:nvPr>
            <p:ph idx="14"/>
          </p:nvPr>
        </p:nvSpPr>
        <p:spPr>
          <a:xfrm>
            <a:off x="6178235" y="1464816"/>
            <a:ext cx="2417874" cy="1445681"/>
          </a:xfrm>
        </p:spPr>
        <p:txBody>
          <a:bodyPr/>
          <a:lstStyle/>
          <a:p>
            <a:pPr lvl="0"/>
            <a:endParaRPr lang="en-US"/>
          </a:p>
        </p:txBody>
      </p:sp>
      <p:sp>
        <p:nvSpPr>
          <p:cNvPr id="10" name="Content Placeholder 2">
            <a:extLst>
              <a:ext uri="{FF2B5EF4-FFF2-40B4-BE49-F238E27FC236}">
                <a16:creationId xmlns:a16="http://schemas.microsoft.com/office/drawing/2014/main" id="{8BCFE490-330C-4888-9475-CFBCDBD4FF3F}"/>
              </a:ext>
            </a:extLst>
          </p:cNvPr>
          <p:cNvSpPr>
            <a:spLocks noGrp="1"/>
          </p:cNvSpPr>
          <p:nvPr>
            <p:ph idx="15"/>
          </p:nvPr>
        </p:nvSpPr>
        <p:spPr>
          <a:xfrm>
            <a:off x="8884865" y="3132438"/>
            <a:ext cx="2417874" cy="2666384"/>
          </a:xfrm>
        </p:spPr>
        <p:txBody>
          <a:bodyPr/>
          <a:lstStyle/>
          <a:p>
            <a:pPr lvl="0"/>
            <a:r>
              <a:rPr lang="en-US"/>
              <a:t>Click to edit Master text styles</a:t>
            </a:r>
          </a:p>
        </p:txBody>
      </p:sp>
      <p:sp>
        <p:nvSpPr>
          <p:cNvPr id="11" name="Content Placeholder 2">
            <a:extLst>
              <a:ext uri="{FF2B5EF4-FFF2-40B4-BE49-F238E27FC236}">
                <a16:creationId xmlns:a16="http://schemas.microsoft.com/office/drawing/2014/main" id="{8F678121-D29C-4B95-86BD-17C020A8C5B5}"/>
              </a:ext>
            </a:extLst>
          </p:cNvPr>
          <p:cNvSpPr>
            <a:spLocks noGrp="1"/>
          </p:cNvSpPr>
          <p:nvPr>
            <p:ph idx="16"/>
          </p:nvPr>
        </p:nvSpPr>
        <p:spPr>
          <a:xfrm>
            <a:off x="8884865" y="1464816"/>
            <a:ext cx="2417874" cy="1445681"/>
          </a:xfrm>
        </p:spPr>
        <p:txBody>
          <a:bodyPr/>
          <a:lstStyle/>
          <a:p>
            <a:pPr lvl="0"/>
            <a:endParaRPr lang="en-US"/>
          </a:p>
        </p:txBody>
      </p:sp>
    </p:spTree>
    <p:extLst>
      <p:ext uri="{BB962C8B-B14F-4D97-AF65-F5344CB8AC3E}">
        <p14:creationId xmlns:p14="http://schemas.microsoft.com/office/powerpoint/2010/main" val="86432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5F30A8B-CB02-43D2-8775-5F6D9A757A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8" name="Content Placeholder 2">
            <a:extLst>
              <a:ext uri="{FF2B5EF4-FFF2-40B4-BE49-F238E27FC236}">
                <a16:creationId xmlns:a16="http://schemas.microsoft.com/office/drawing/2014/main" id="{7F6A9824-761D-413C-A4C3-580499895FAC}"/>
              </a:ext>
            </a:extLst>
          </p:cNvPr>
          <p:cNvSpPr>
            <a:spLocks noGrp="1"/>
          </p:cNvSpPr>
          <p:nvPr>
            <p:ph idx="13"/>
          </p:nvPr>
        </p:nvSpPr>
        <p:spPr>
          <a:xfrm>
            <a:off x="889262" y="3132438"/>
            <a:ext cx="5062796" cy="2666384"/>
          </a:xfrm>
        </p:spPr>
        <p:txBody>
          <a:bodyPr/>
          <a:lstStyle/>
          <a:p>
            <a:pPr lvl="0"/>
            <a:r>
              <a:rPr lang="en-US"/>
              <a:t>Click to edit Master text styles</a:t>
            </a:r>
          </a:p>
        </p:txBody>
      </p:sp>
      <p:sp>
        <p:nvSpPr>
          <p:cNvPr id="9" name="Content Placeholder 2">
            <a:extLst>
              <a:ext uri="{FF2B5EF4-FFF2-40B4-BE49-F238E27FC236}">
                <a16:creationId xmlns:a16="http://schemas.microsoft.com/office/drawing/2014/main" id="{DDF72C8C-83B0-4A3D-A864-E12A4BDEA9D7}"/>
              </a:ext>
            </a:extLst>
          </p:cNvPr>
          <p:cNvSpPr>
            <a:spLocks noGrp="1"/>
          </p:cNvSpPr>
          <p:nvPr>
            <p:ph idx="14"/>
          </p:nvPr>
        </p:nvSpPr>
        <p:spPr>
          <a:xfrm>
            <a:off x="889262" y="1464816"/>
            <a:ext cx="5062796" cy="1445681"/>
          </a:xfrm>
        </p:spPr>
        <p:txBody>
          <a:bodyPr/>
          <a:lstStyle/>
          <a:p>
            <a:pPr lvl="0"/>
            <a:endParaRPr lang="en-US"/>
          </a:p>
        </p:txBody>
      </p:sp>
      <p:sp>
        <p:nvSpPr>
          <p:cNvPr id="10" name="Content Placeholder 2">
            <a:extLst>
              <a:ext uri="{FF2B5EF4-FFF2-40B4-BE49-F238E27FC236}">
                <a16:creationId xmlns:a16="http://schemas.microsoft.com/office/drawing/2014/main" id="{8BCFE490-330C-4888-9475-CFBCDBD4FF3F}"/>
              </a:ext>
            </a:extLst>
          </p:cNvPr>
          <p:cNvSpPr>
            <a:spLocks noGrp="1"/>
          </p:cNvSpPr>
          <p:nvPr>
            <p:ph idx="15"/>
          </p:nvPr>
        </p:nvSpPr>
        <p:spPr>
          <a:xfrm>
            <a:off x="6239943" y="3132438"/>
            <a:ext cx="5062796" cy="2666384"/>
          </a:xfrm>
        </p:spPr>
        <p:txBody>
          <a:bodyPr/>
          <a:lstStyle/>
          <a:p>
            <a:pPr lvl="0"/>
            <a:r>
              <a:rPr lang="en-US"/>
              <a:t>Click to edit Master text styles</a:t>
            </a:r>
          </a:p>
        </p:txBody>
      </p:sp>
      <p:sp>
        <p:nvSpPr>
          <p:cNvPr id="11" name="Content Placeholder 2">
            <a:extLst>
              <a:ext uri="{FF2B5EF4-FFF2-40B4-BE49-F238E27FC236}">
                <a16:creationId xmlns:a16="http://schemas.microsoft.com/office/drawing/2014/main" id="{8F678121-D29C-4B95-86BD-17C020A8C5B5}"/>
              </a:ext>
            </a:extLst>
          </p:cNvPr>
          <p:cNvSpPr>
            <a:spLocks noGrp="1"/>
          </p:cNvSpPr>
          <p:nvPr>
            <p:ph idx="16"/>
          </p:nvPr>
        </p:nvSpPr>
        <p:spPr>
          <a:xfrm>
            <a:off x="6239943" y="1464816"/>
            <a:ext cx="5062796" cy="1445681"/>
          </a:xfrm>
        </p:spPr>
        <p:txBody>
          <a:bodyPr/>
          <a:lstStyle/>
          <a:p>
            <a:pPr lvl="0"/>
            <a:endParaRPr lang="en-US"/>
          </a:p>
        </p:txBody>
      </p:sp>
    </p:spTree>
    <p:extLst>
      <p:ext uri="{BB962C8B-B14F-4D97-AF65-F5344CB8AC3E}">
        <p14:creationId xmlns:p14="http://schemas.microsoft.com/office/powerpoint/2010/main" val="8364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0B11C-8C59-4B28-BFE9-9758585D391E}"/>
              </a:ext>
            </a:extLst>
          </p:cNvPr>
          <p:cNvSpPr>
            <a:spLocks noGrp="1"/>
          </p:cNvSpPr>
          <p:nvPr>
            <p:ph idx="1"/>
          </p:nvPr>
        </p:nvSpPr>
        <p:spPr>
          <a:xfrm>
            <a:off x="5002306" y="2025649"/>
            <a:ext cx="6737974" cy="3790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84173416-48A0-4091-950F-E113686D8159}"/>
              </a:ext>
            </a:extLst>
          </p:cNvPr>
          <p:cNvSpPr>
            <a:spLocks noGrp="1"/>
          </p:cNvSpPr>
          <p:nvPr>
            <p:ph type="pic" sz="quarter" idx="10"/>
          </p:nvPr>
        </p:nvSpPr>
        <p:spPr>
          <a:xfrm>
            <a:off x="0" y="1586751"/>
            <a:ext cx="4521896" cy="5271249"/>
          </a:xfrm>
        </p:spPr>
        <p:txBody>
          <a:bodyPr/>
          <a:lstStyle/>
          <a:p>
            <a:endParaRPr lang="en-US"/>
          </a:p>
        </p:txBody>
      </p:sp>
      <p:sp>
        <p:nvSpPr>
          <p:cNvPr id="12" name="Rectangle 11">
            <a:extLst>
              <a:ext uri="{FF2B5EF4-FFF2-40B4-BE49-F238E27FC236}">
                <a16:creationId xmlns:a16="http://schemas.microsoft.com/office/drawing/2014/main" id="{74046A04-F158-41CA-A275-4EC2100E5B63}"/>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lvl1pPr>
              <a:defRPr>
                <a:solidFill>
                  <a:schemeClr val="tx2"/>
                </a:solidFill>
              </a:defRPr>
            </a:lvl1pPr>
          </a:lstStyle>
          <a:p>
            <a:r>
              <a:rPr lang="en-US"/>
              <a:t>Click to edit Master title style</a:t>
            </a:r>
          </a:p>
        </p:txBody>
      </p:sp>
      <p:pic>
        <p:nvPicPr>
          <p:cNvPr id="6" name="Picture 5" descr="Shape&#10;&#10;Description automatically generated with medium confidence">
            <a:extLst>
              <a:ext uri="{FF2B5EF4-FFF2-40B4-BE49-F238E27FC236}">
                <a16:creationId xmlns:a16="http://schemas.microsoft.com/office/drawing/2014/main" id="{FECA951B-3D64-46F4-A1B3-ADD6B7558F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211537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046A04-F158-41CA-A275-4EC2100E5B63}"/>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lvl1pPr>
              <a:defRPr>
                <a:solidFill>
                  <a:schemeClr val="tx2"/>
                </a:solidFill>
              </a:defRPr>
            </a:lvl1pPr>
          </a:lstStyle>
          <a:p>
            <a:r>
              <a:rPr lang="en-US"/>
              <a:t>Click to edit Master title style</a:t>
            </a:r>
          </a:p>
        </p:txBody>
      </p:sp>
      <p:pic>
        <p:nvPicPr>
          <p:cNvPr id="6" name="Picture 5" descr="Shape&#10;&#10;Description automatically generated with medium confidence">
            <a:extLst>
              <a:ext uri="{FF2B5EF4-FFF2-40B4-BE49-F238E27FC236}">
                <a16:creationId xmlns:a16="http://schemas.microsoft.com/office/drawing/2014/main" id="{FECA951B-3D64-46F4-A1B3-ADD6B7558F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7" name="Content Placeholder 2">
            <a:extLst>
              <a:ext uri="{FF2B5EF4-FFF2-40B4-BE49-F238E27FC236}">
                <a16:creationId xmlns:a16="http://schemas.microsoft.com/office/drawing/2014/main" id="{84C1FE60-42BB-4439-A98E-82D8182F5F9F}"/>
              </a:ext>
            </a:extLst>
          </p:cNvPr>
          <p:cNvSpPr>
            <a:spLocks noGrp="1"/>
          </p:cNvSpPr>
          <p:nvPr>
            <p:ph idx="1"/>
          </p:nvPr>
        </p:nvSpPr>
        <p:spPr>
          <a:xfrm>
            <a:off x="753559" y="3357332"/>
            <a:ext cx="2417874" cy="2441489"/>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089C7B9D-8BCD-4472-A24E-A99C3A3F11FF}"/>
              </a:ext>
            </a:extLst>
          </p:cNvPr>
          <p:cNvSpPr>
            <a:spLocks noGrp="1"/>
          </p:cNvSpPr>
          <p:nvPr>
            <p:ph idx="10"/>
          </p:nvPr>
        </p:nvSpPr>
        <p:spPr>
          <a:xfrm>
            <a:off x="753559" y="1957642"/>
            <a:ext cx="2417874" cy="1203405"/>
          </a:xfrm>
        </p:spPr>
        <p:txBody>
          <a:bodyPr/>
          <a:lstStyle/>
          <a:p>
            <a:pPr lvl="0"/>
            <a:endParaRPr lang="en-US"/>
          </a:p>
        </p:txBody>
      </p:sp>
      <p:sp>
        <p:nvSpPr>
          <p:cNvPr id="10" name="Content Placeholder 2">
            <a:extLst>
              <a:ext uri="{FF2B5EF4-FFF2-40B4-BE49-F238E27FC236}">
                <a16:creationId xmlns:a16="http://schemas.microsoft.com/office/drawing/2014/main" id="{F705587F-6EA2-4010-B83C-6A7755956420}"/>
              </a:ext>
            </a:extLst>
          </p:cNvPr>
          <p:cNvSpPr>
            <a:spLocks noGrp="1"/>
          </p:cNvSpPr>
          <p:nvPr>
            <p:ph idx="11"/>
          </p:nvPr>
        </p:nvSpPr>
        <p:spPr>
          <a:xfrm>
            <a:off x="3471605" y="3357332"/>
            <a:ext cx="2417874" cy="2441489"/>
          </a:xfrm>
        </p:spPr>
        <p:txBody>
          <a:bodyPr/>
          <a:lstStyle/>
          <a:p>
            <a:pPr lvl="0"/>
            <a:r>
              <a:rPr lang="en-US"/>
              <a:t>Click to edit Master text styles</a:t>
            </a:r>
          </a:p>
        </p:txBody>
      </p:sp>
      <p:sp>
        <p:nvSpPr>
          <p:cNvPr id="11" name="Content Placeholder 2">
            <a:extLst>
              <a:ext uri="{FF2B5EF4-FFF2-40B4-BE49-F238E27FC236}">
                <a16:creationId xmlns:a16="http://schemas.microsoft.com/office/drawing/2014/main" id="{737C0078-11EB-43AA-BE3A-82CB48099178}"/>
              </a:ext>
            </a:extLst>
          </p:cNvPr>
          <p:cNvSpPr>
            <a:spLocks noGrp="1"/>
          </p:cNvSpPr>
          <p:nvPr>
            <p:ph idx="12"/>
          </p:nvPr>
        </p:nvSpPr>
        <p:spPr>
          <a:xfrm>
            <a:off x="3471605" y="1957642"/>
            <a:ext cx="2417874" cy="1203405"/>
          </a:xfrm>
        </p:spPr>
        <p:txBody>
          <a:bodyPr/>
          <a:lstStyle/>
          <a:p>
            <a:pPr lvl="0"/>
            <a:endParaRPr lang="en-US"/>
          </a:p>
        </p:txBody>
      </p:sp>
      <p:sp>
        <p:nvSpPr>
          <p:cNvPr id="14" name="Content Placeholder 2">
            <a:extLst>
              <a:ext uri="{FF2B5EF4-FFF2-40B4-BE49-F238E27FC236}">
                <a16:creationId xmlns:a16="http://schemas.microsoft.com/office/drawing/2014/main" id="{2865F872-EE06-4EC7-B162-425F3E1A99ED}"/>
              </a:ext>
            </a:extLst>
          </p:cNvPr>
          <p:cNvSpPr>
            <a:spLocks noGrp="1"/>
          </p:cNvSpPr>
          <p:nvPr>
            <p:ph idx="13"/>
          </p:nvPr>
        </p:nvSpPr>
        <p:spPr>
          <a:xfrm>
            <a:off x="6178235" y="3357332"/>
            <a:ext cx="2417874" cy="2441489"/>
          </a:xfrm>
        </p:spPr>
        <p:txBody>
          <a:bodyPr/>
          <a:lstStyle/>
          <a:p>
            <a:pPr lvl="0"/>
            <a:r>
              <a:rPr lang="en-US"/>
              <a:t>Click to edit Master text styles</a:t>
            </a:r>
          </a:p>
        </p:txBody>
      </p:sp>
      <p:sp>
        <p:nvSpPr>
          <p:cNvPr id="15" name="Content Placeholder 2">
            <a:extLst>
              <a:ext uri="{FF2B5EF4-FFF2-40B4-BE49-F238E27FC236}">
                <a16:creationId xmlns:a16="http://schemas.microsoft.com/office/drawing/2014/main" id="{8AAD29C4-DE8D-43DC-B2A9-46C13DA16424}"/>
              </a:ext>
            </a:extLst>
          </p:cNvPr>
          <p:cNvSpPr>
            <a:spLocks noGrp="1"/>
          </p:cNvSpPr>
          <p:nvPr>
            <p:ph idx="14"/>
          </p:nvPr>
        </p:nvSpPr>
        <p:spPr>
          <a:xfrm>
            <a:off x="6178235" y="1957642"/>
            <a:ext cx="2417874" cy="1203405"/>
          </a:xfrm>
        </p:spPr>
        <p:txBody>
          <a:bodyPr/>
          <a:lstStyle/>
          <a:p>
            <a:pPr lvl="0"/>
            <a:endParaRPr lang="en-US"/>
          </a:p>
        </p:txBody>
      </p:sp>
      <p:sp>
        <p:nvSpPr>
          <p:cNvPr id="16" name="Content Placeholder 2">
            <a:extLst>
              <a:ext uri="{FF2B5EF4-FFF2-40B4-BE49-F238E27FC236}">
                <a16:creationId xmlns:a16="http://schemas.microsoft.com/office/drawing/2014/main" id="{BDADE35B-FEC6-48C7-B1AB-76E4C262068D}"/>
              </a:ext>
            </a:extLst>
          </p:cNvPr>
          <p:cNvSpPr>
            <a:spLocks noGrp="1"/>
          </p:cNvSpPr>
          <p:nvPr>
            <p:ph idx="15"/>
          </p:nvPr>
        </p:nvSpPr>
        <p:spPr>
          <a:xfrm>
            <a:off x="8884865" y="3357332"/>
            <a:ext cx="2417874" cy="2441489"/>
          </a:xfrm>
        </p:spPr>
        <p:txBody>
          <a:bodyPr/>
          <a:lstStyle/>
          <a:p>
            <a:pPr lvl="0"/>
            <a:r>
              <a:rPr lang="en-US"/>
              <a:t>Click to edit Master text styles</a:t>
            </a:r>
          </a:p>
        </p:txBody>
      </p:sp>
      <p:sp>
        <p:nvSpPr>
          <p:cNvPr id="17" name="Content Placeholder 2">
            <a:extLst>
              <a:ext uri="{FF2B5EF4-FFF2-40B4-BE49-F238E27FC236}">
                <a16:creationId xmlns:a16="http://schemas.microsoft.com/office/drawing/2014/main" id="{127DD6C8-0CE2-494D-929B-7CAC021464B1}"/>
              </a:ext>
            </a:extLst>
          </p:cNvPr>
          <p:cNvSpPr>
            <a:spLocks noGrp="1"/>
          </p:cNvSpPr>
          <p:nvPr>
            <p:ph idx="16"/>
          </p:nvPr>
        </p:nvSpPr>
        <p:spPr>
          <a:xfrm>
            <a:off x="8884865" y="1957642"/>
            <a:ext cx="2417874" cy="1203405"/>
          </a:xfrm>
        </p:spPr>
        <p:txBody>
          <a:bodyPr/>
          <a:lstStyle/>
          <a:p>
            <a:pPr lvl="0"/>
            <a:endParaRPr lang="en-US"/>
          </a:p>
        </p:txBody>
      </p:sp>
    </p:spTree>
    <p:extLst>
      <p:ext uri="{BB962C8B-B14F-4D97-AF65-F5344CB8AC3E}">
        <p14:creationId xmlns:p14="http://schemas.microsoft.com/office/powerpoint/2010/main" val="401448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046A04-F158-41CA-A275-4EC2100E5B63}"/>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lvl1pPr>
              <a:defRPr>
                <a:solidFill>
                  <a:schemeClr val="tx2"/>
                </a:solidFill>
              </a:defRPr>
            </a:lvl1pPr>
          </a:lstStyle>
          <a:p>
            <a:r>
              <a:rPr lang="en-US"/>
              <a:t>Click to edit Master title style</a:t>
            </a:r>
          </a:p>
        </p:txBody>
      </p:sp>
      <p:pic>
        <p:nvPicPr>
          <p:cNvPr id="6" name="Picture 5" descr="Shape&#10;&#10;Description automatically generated with medium confidence">
            <a:extLst>
              <a:ext uri="{FF2B5EF4-FFF2-40B4-BE49-F238E27FC236}">
                <a16:creationId xmlns:a16="http://schemas.microsoft.com/office/drawing/2014/main" id="{FECA951B-3D64-46F4-A1B3-ADD6B7558F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18" name="Content Placeholder 2">
            <a:extLst>
              <a:ext uri="{FF2B5EF4-FFF2-40B4-BE49-F238E27FC236}">
                <a16:creationId xmlns:a16="http://schemas.microsoft.com/office/drawing/2014/main" id="{E061A2E9-5E80-45D9-83C5-13C7AEE6C918}"/>
              </a:ext>
            </a:extLst>
          </p:cNvPr>
          <p:cNvSpPr>
            <a:spLocks noGrp="1"/>
          </p:cNvSpPr>
          <p:nvPr>
            <p:ph idx="13"/>
          </p:nvPr>
        </p:nvSpPr>
        <p:spPr>
          <a:xfrm>
            <a:off x="889262" y="3523056"/>
            <a:ext cx="5062796" cy="2327329"/>
          </a:xfrm>
        </p:spPr>
        <p:txBody>
          <a:bodyPr/>
          <a:lstStyle/>
          <a:p>
            <a:pPr lvl="0"/>
            <a:r>
              <a:rPr lang="en-US"/>
              <a:t>Click to edit Master text styles</a:t>
            </a:r>
          </a:p>
        </p:txBody>
      </p:sp>
      <p:sp>
        <p:nvSpPr>
          <p:cNvPr id="19" name="Content Placeholder 2">
            <a:extLst>
              <a:ext uri="{FF2B5EF4-FFF2-40B4-BE49-F238E27FC236}">
                <a16:creationId xmlns:a16="http://schemas.microsoft.com/office/drawing/2014/main" id="{D8AD6C93-CD7A-43E1-8567-92435A76FAFB}"/>
              </a:ext>
            </a:extLst>
          </p:cNvPr>
          <p:cNvSpPr>
            <a:spLocks noGrp="1"/>
          </p:cNvSpPr>
          <p:nvPr>
            <p:ph idx="14"/>
          </p:nvPr>
        </p:nvSpPr>
        <p:spPr>
          <a:xfrm>
            <a:off x="889262" y="2032988"/>
            <a:ext cx="5062796" cy="1261849"/>
          </a:xfrm>
        </p:spPr>
        <p:txBody>
          <a:bodyPr/>
          <a:lstStyle/>
          <a:p>
            <a:pPr lvl="0"/>
            <a:endParaRPr lang="en-US"/>
          </a:p>
        </p:txBody>
      </p:sp>
      <p:sp>
        <p:nvSpPr>
          <p:cNvPr id="20" name="Content Placeholder 2">
            <a:extLst>
              <a:ext uri="{FF2B5EF4-FFF2-40B4-BE49-F238E27FC236}">
                <a16:creationId xmlns:a16="http://schemas.microsoft.com/office/drawing/2014/main" id="{CDF6B368-E220-4EE7-A45C-5C653CD71E5F}"/>
              </a:ext>
            </a:extLst>
          </p:cNvPr>
          <p:cNvSpPr>
            <a:spLocks noGrp="1"/>
          </p:cNvSpPr>
          <p:nvPr>
            <p:ph idx="15"/>
          </p:nvPr>
        </p:nvSpPr>
        <p:spPr>
          <a:xfrm>
            <a:off x="6239943" y="3523056"/>
            <a:ext cx="5062796" cy="2327329"/>
          </a:xfrm>
        </p:spPr>
        <p:txBody>
          <a:bodyPr/>
          <a:lstStyle/>
          <a:p>
            <a:pPr lvl="0"/>
            <a:r>
              <a:rPr lang="en-US"/>
              <a:t>Click to edit Master text styles</a:t>
            </a:r>
          </a:p>
        </p:txBody>
      </p:sp>
      <p:sp>
        <p:nvSpPr>
          <p:cNvPr id="21" name="Content Placeholder 2">
            <a:extLst>
              <a:ext uri="{FF2B5EF4-FFF2-40B4-BE49-F238E27FC236}">
                <a16:creationId xmlns:a16="http://schemas.microsoft.com/office/drawing/2014/main" id="{2EB9ABAD-3FDE-4067-B800-A5BDAFF01E08}"/>
              </a:ext>
            </a:extLst>
          </p:cNvPr>
          <p:cNvSpPr>
            <a:spLocks noGrp="1"/>
          </p:cNvSpPr>
          <p:nvPr>
            <p:ph idx="16"/>
          </p:nvPr>
        </p:nvSpPr>
        <p:spPr>
          <a:xfrm>
            <a:off x="6239943" y="2032988"/>
            <a:ext cx="5062796" cy="1261849"/>
          </a:xfrm>
        </p:spPr>
        <p:txBody>
          <a:bodyPr/>
          <a:lstStyle/>
          <a:p>
            <a:pPr lvl="0"/>
            <a:endParaRPr lang="en-US"/>
          </a:p>
        </p:txBody>
      </p:sp>
    </p:spTree>
    <p:extLst>
      <p:ext uri="{BB962C8B-B14F-4D97-AF65-F5344CB8AC3E}">
        <p14:creationId xmlns:p14="http://schemas.microsoft.com/office/powerpoint/2010/main" val="61748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6C0C3-0A64-4F14-B8A4-428F97A485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54C522-F092-4437-BCC4-32ABDB3242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509EC-364D-4642-B034-58E3CE1997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CE666D59-A160-4ACD-85EF-6EB00342DD7F}" type="datetimeFigureOut">
              <a:rPr lang="en-US" smtClean="0"/>
              <a:pPr/>
              <a:t>10/10/2023</a:t>
            </a:fld>
            <a:endParaRPr lang="en-US"/>
          </a:p>
        </p:txBody>
      </p:sp>
      <p:sp>
        <p:nvSpPr>
          <p:cNvPr id="5" name="Footer Placeholder 4">
            <a:extLst>
              <a:ext uri="{FF2B5EF4-FFF2-40B4-BE49-F238E27FC236}">
                <a16:creationId xmlns:a16="http://schemas.microsoft.com/office/drawing/2014/main" id="{6118E9B8-DE65-41CA-9372-E712C0B13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8F1C2A1E-AAC3-4DA9-B584-76FF1E91A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F4917-67D7-4DC9-8917-1E256F052A16}" type="slidenum">
              <a:rPr lang="en-US" smtClean="0"/>
              <a:t>‹#›</a:t>
            </a:fld>
            <a:endParaRPr lang="en-US"/>
          </a:p>
        </p:txBody>
      </p:sp>
    </p:spTree>
    <p:extLst>
      <p:ext uri="{BB962C8B-B14F-4D97-AF65-F5344CB8AC3E}">
        <p14:creationId xmlns:p14="http://schemas.microsoft.com/office/powerpoint/2010/main" val="344621558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0" r:id="rId4"/>
    <p:sldLayoutId id="2147483664" r:id="rId5"/>
    <p:sldLayoutId id="2147483665" r:id="rId6"/>
    <p:sldLayoutId id="2147483663" r:id="rId7"/>
    <p:sldLayoutId id="2147483666" r:id="rId8"/>
    <p:sldLayoutId id="2147483667" r:id="rId9"/>
    <p:sldLayoutId id="2147483651" r:id="rId10"/>
    <p:sldLayoutId id="2147483652" r:id="rId11"/>
    <p:sldLayoutId id="2147483653" r:id="rId12"/>
    <p:sldLayoutId id="2147483659" r:id="rId13"/>
    <p:sldLayoutId id="2147483660" r:id="rId14"/>
    <p:sldLayoutId id="2147483654" r:id="rId15"/>
    <p:sldLayoutId id="2147483655" r:id="rId16"/>
    <p:sldLayoutId id="2147483662" r:id="rId17"/>
    <p:sldLayoutId id="2147483661" r:id="rId18"/>
    <p:sldLayoutId id="2147483656"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b="1" kern="1200">
          <a:solidFill>
            <a:schemeClr val="accent2"/>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accent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40" name="Freeform: Shape 513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42" name="Freeform: Shape 514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DEFE14-328E-41BF-9896-14FFBF5DFF38}"/>
              </a:ext>
            </a:extLst>
          </p:cNvPr>
          <p:cNvSpPr>
            <a:spLocks noGrp="1"/>
          </p:cNvSpPr>
          <p:nvPr>
            <p:ph type="ctrTitle"/>
          </p:nvPr>
        </p:nvSpPr>
        <p:spPr>
          <a:xfrm>
            <a:off x="195943" y="1635417"/>
            <a:ext cx="5038530" cy="2929791"/>
          </a:xfrm>
        </p:spPr>
        <p:txBody>
          <a:bodyPr vert="horz" lIns="91440" tIns="45720" rIns="91440" bIns="45720" rtlCol="0" anchor="b">
            <a:normAutofit/>
          </a:bodyPr>
          <a:lstStyle/>
          <a:p>
            <a:r>
              <a:rPr lang="en-US" sz="4800" kern="1200" dirty="0">
                <a:solidFill>
                  <a:schemeClr val="tx1"/>
                </a:solidFill>
                <a:latin typeface="Arial" panose="020B0604020202020204" pitchFamily="34" charset="0"/>
                <a:cs typeface="Arial" panose="020B0604020202020204" pitchFamily="34" charset="0"/>
              </a:rPr>
              <a:t>How to Succeed when Working with Vocational Rehabilitation</a:t>
            </a:r>
          </a:p>
        </p:txBody>
      </p:sp>
      <p:sp>
        <p:nvSpPr>
          <p:cNvPr id="3" name="Subtitle 2">
            <a:extLst>
              <a:ext uri="{FF2B5EF4-FFF2-40B4-BE49-F238E27FC236}">
                <a16:creationId xmlns:a16="http://schemas.microsoft.com/office/drawing/2014/main" id="{C03F45C4-8F27-4B2E-8F5D-071EF54A187D}"/>
              </a:ext>
            </a:extLst>
          </p:cNvPr>
          <p:cNvSpPr>
            <a:spLocks noGrp="1"/>
          </p:cNvSpPr>
          <p:nvPr>
            <p:ph type="subTitle" idx="1"/>
          </p:nvPr>
        </p:nvSpPr>
        <p:spPr>
          <a:xfrm>
            <a:off x="195943" y="4872922"/>
            <a:ext cx="4215344" cy="1208141"/>
          </a:xfrm>
        </p:spPr>
        <p:txBody>
          <a:bodyPr vert="horz" lIns="91440" tIns="45720" rIns="91440" bIns="45720" rtlCol="0">
            <a:normAutofit/>
          </a:bodyPr>
          <a:lstStyle/>
          <a:p>
            <a:r>
              <a:rPr lang="en-US" sz="2000" kern="1200" dirty="0">
                <a:solidFill>
                  <a:schemeClr val="tx1"/>
                </a:solidFill>
                <a:latin typeface="Arial" panose="020B0604020202020204" pitchFamily="34" charset="0"/>
                <a:cs typeface="Arial" panose="020B0604020202020204" pitchFamily="34" charset="0"/>
              </a:rPr>
              <a:t>Damian Schlinger, Director  </a:t>
            </a:r>
          </a:p>
          <a:p>
            <a:r>
              <a:rPr lang="en-US" sz="2000" kern="1200" dirty="0">
                <a:solidFill>
                  <a:schemeClr val="tx1"/>
                </a:solidFill>
                <a:latin typeface="Arial" panose="020B0604020202020204" pitchFamily="34" charset="0"/>
                <a:cs typeface="Arial" panose="020B0604020202020204" pitchFamily="34" charset="0"/>
              </a:rPr>
              <a:t>Aimee Volk, Vision &amp; IL Services Administrator</a:t>
            </a:r>
          </a:p>
        </p:txBody>
      </p:sp>
      <p:sp>
        <p:nvSpPr>
          <p:cNvPr id="5144" name="Rectangle 51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46" name="Rectangle 514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wo males working in a bakery rolling out dough.">
            <a:extLst>
              <a:ext uri="{FF2B5EF4-FFF2-40B4-BE49-F238E27FC236}">
                <a16:creationId xmlns:a16="http://schemas.microsoft.com/office/drawing/2014/main" id="{A26A69DC-C314-02B4-EAE4-557E34FADD74}"/>
              </a:ext>
            </a:extLst>
          </p:cNvPr>
          <p:cNvPicPr>
            <a:picLocks noChangeAspect="1"/>
          </p:cNvPicPr>
          <p:nvPr/>
        </p:nvPicPr>
        <p:blipFill>
          <a:blip r:embed="rId2"/>
          <a:stretch>
            <a:fillRect/>
          </a:stretch>
        </p:blipFill>
        <p:spPr>
          <a:xfrm>
            <a:off x="5265429" y="1540044"/>
            <a:ext cx="6445542" cy="3682539"/>
          </a:xfrm>
          <a:prstGeom prst="rect">
            <a:avLst/>
          </a:prstGeom>
        </p:spPr>
      </p:pic>
    </p:spTree>
    <p:extLst>
      <p:ext uri="{BB962C8B-B14F-4D97-AF65-F5344CB8AC3E}">
        <p14:creationId xmlns:p14="http://schemas.microsoft.com/office/powerpoint/2010/main" val="44370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D5DCB4A-2B75-8EAE-F95E-F4D9E7AB3C90}"/>
              </a:ext>
            </a:extLst>
          </p:cNvPr>
          <p:cNvGrpSpPr/>
          <p:nvPr/>
        </p:nvGrpSpPr>
        <p:grpSpPr>
          <a:xfrm>
            <a:off x="6250720" y="1416974"/>
            <a:ext cx="5008407" cy="4726800"/>
            <a:chOff x="337731" y="0"/>
            <a:chExt cx="5358556" cy="5358556"/>
          </a:xfrm>
        </p:grpSpPr>
        <p:sp>
          <p:nvSpPr>
            <p:cNvPr id="10" name="Oval 9">
              <a:extLst>
                <a:ext uri="{FF2B5EF4-FFF2-40B4-BE49-F238E27FC236}">
                  <a16:creationId xmlns:a16="http://schemas.microsoft.com/office/drawing/2014/main" id="{06FF1484-7367-AC8F-9F5C-0A66BF05B2B2}"/>
                </a:ext>
              </a:extLst>
            </p:cNvPr>
            <p:cNvSpPr/>
            <p:nvPr/>
          </p:nvSpPr>
          <p:spPr>
            <a:xfrm>
              <a:off x="337731" y="0"/>
              <a:ext cx="5358556" cy="535855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AD03C6EA-1749-8228-79D4-A07244282832}"/>
                </a:ext>
              </a:extLst>
            </p:cNvPr>
            <p:cNvSpPr txBox="1"/>
            <p:nvPr/>
          </p:nvSpPr>
          <p:spPr>
            <a:xfrm>
              <a:off x="1820897" y="267926"/>
              <a:ext cx="2325753" cy="1213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People w/Vision </a:t>
              </a:r>
              <a:r>
                <a:rPr lang="en-US" dirty="0">
                  <a:latin typeface="Arial" panose="020B0604020202020204" pitchFamily="34" charset="0"/>
                  <a:cs typeface="Arial" panose="020B0604020202020204" pitchFamily="34" charset="0"/>
                </a:rPr>
                <a:t>Impairments</a:t>
              </a:r>
              <a:r>
                <a:rPr lang="en-US" sz="1800" kern="1200" dirty="0">
                  <a:latin typeface="Arial" panose="020B0604020202020204" pitchFamily="34" charset="0"/>
                  <a:cs typeface="Arial" panose="020B0604020202020204" pitchFamily="34" charset="0"/>
                </a:rPr>
                <a:t> 55+</a:t>
              </a:r>
            </a:p>
            <a:p>
              <a:pPr marL="0" lvl="0" indent="0" algn="ctr" defTabSz="800100">
                <a:lnSpc>
                  <a:spcPct val="90000"/>
                </a:lnSpc>
                <a:spcBef>
                  <a:spcPct val="0"/>
                </a:spcBef>
                <a:spcAft>
                  <a:spcPct val="35000"/>
                </a:spcAft>
                <a:buNone/>
              </a:pPr>
              <a:r>
                <a:rPr lang="en-US" dirty="0">
                  <a:latin typeface="Arial" panose="020B0604020202020204" pitchFamily="34" charset="0"/>
                  <a:cs typeface="Arial" panose="020B0604020202020204" pitchFamily="34" charset="0"/>
                </a:rPr>
                <a:t>9,733</a:t>
              </a:r>
              <a:endParaRPr lang="en-US" sz="1800" kern="1200" dirty="0">
                <a:latin typeface="Arial" panose="020B0604020202020204" pitchFamily="34" charset="0"/>
                <a:cs typeface="Arial" panose="020B0604020202020204" pitchFamily="34" charset="0"/>
              </a:endParaRPr>
            </a:p>
          </p:txBody>
        </p:sp>
      </p:grpSp>
      <p:graphicFrame>
        <p:nvGraphicFramePr>
          <p:cNvPr id="4" name="Content Placeholder 3">
            <a:extLst>
              <a:ext uri="{FF2B5EF4-FFF2-40B4-BE49-F238E27FC236}">
                <a16:creationId xmlns:a16="http://schemas.microsoft.com/office/drawing/2014/main" id="{33F84137-69F3-4855-A7EF-481335F3B48C}"/>
              </a:ext>
            </a:extLst>
          </p:cNvPr>
          <p:cNvGraphicFramePr>
            <a:graphicFrameLocks noGrp="1"/>
          </p:cNvGraphicFramePr>
          <p:nvPr>
            <p:ph idx="1"/>
            <p:extLst>
              <p:ext uri="{D42A27DB-BD31-4B8C-83A1-F6EECF244321}">
                <p14:modId xmlns:p14="http://schemas.microsoft.com/office/powerpoint/2010/main" val="3584823350"/>
              </p:ext>
            </p:extLst>
          </p:nvPr>
        </p:nvGraphicFramePr>
        <p:xfrm>
          <a:off x="343941" y="1453693"/>
          <a:ext cx="5080517" cy="470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8432F56-2609-4678-B575-3F15EC3BFF35}"/>
              </a:ext>
            </a:extLst>
          </p:cNvPr>
          <p:cNvSpPr txBox="1"/>
          <p:nvPr/>
        </p:nvSpPr>
        <p:spPr>
          <a:xfrm>
            <a:off x="6668653" y="365125"/>
            <a:ext cx="5181600" cy="646331"/>
          </a:xfrm>
          <a:prstGeom prst="rect">
            <a:avLst/>
          </a:prstGeom>
          <a:noFill/>
          <a:ln>
            <a:noFill/>
          </a:ln>
        </p:spPr>
        <p:txBody>
          <a:bodyPr wrap="square" rtlCol="0">
            <a:spAutoFit/>
          </a:bodyPr>
          <a:lstStyle/>
          <a:p>
            <a:pPr marL="342900" indent="-342900">
              <a:buFont typeface="+mj-lt"/>
              <a:buAutoNum type="arabicPeriod"/>
            </a:pPr>
            <a:endParaRPr lang="en-US" dirty="0"/>
          </a:p>
          <a:p>
            <a:pPr marL="342900" indent="-342900">
              <a:buFont typeface="+mj-lt"/>
              <a:buAutoNum type="arabicPeriod"/>
            </a:pPr>
            <a:endParaRPr lang="en-US" dirty="0"/>
          </a:p>
        </p:txBody>
      </p:sp>
      <p:sp>
        <p:nvSpPr>
          <p:cNvPr id="2" name="Title 16">
            <a:extLst>
              <a:ext uri="{FF2B5EF4-FFF2-40B4-BE49-F238E27FC236}">
                <a16:creationId xmlns:a16="http://schemas.microsoft.com/office/drawing/2014/main" id="{48B37B98-FC99-8E04-1CA7-DEC42EEAB27B}"/>
              </a:ext>
            </a:extLst>
          </p:cNvPr>
          <p:cNvSpPr>
            <a:spLocks noGrp="1"/>
          </p:cNvSpPr>
          <p:nvPr>
            <p:ph type="title"/>
          </p:nvPr>
        </p:nvSpPr>
        <p:spPr>
          <a:xfrm>
            <a:off x="343941" y="365131"/>
            <a:ext cx="11384595" cy="646325"/>
          </a:xfrm>
        </p:spPr>
        <p:txBody>
          <a:bodyPr>
            <a:normAutofit/>
          </a:bodyPr>
          <a:lstStyle/>
          <a:p>
            <a:r>
              <a:rPr lang="en-US" sz="3600" dirty="0">
                <a:solidFill>
                  <a:schemeClr val="tx2"/>
                </a:solidFill>
                <a:latin typeface="+mj-lt"/>
              </a:rPr>
              <a:t>Vision in North Dakota -2023</a:t>
            </a:r>
          </a:p>
        </p:txBody>
      </p:sp>
      <p:grpSp>
        <p:nvGrpSpPr>
          <p:cNvPr id="3" name="Group 2">
            <a:extLst>
              <a:ext uri="{FF2B5EF4-FFF2-40B4-BE49-F238E27FC236}">
                <a16:creationId xmlns:a16="http://schemas.microsoft.com/office/drawing/2014/main" id="{9A5A99ED-416D-D8D4-A5C4-6D384B5B7F87}"/>
              </a:ext>
            </a:extLst>
          </p:cNvPr>
          <p:cNvGrpSpPr/>
          <p:nvPr/>
        </p:nvGrpSpPr>
        <p:grpSpPr>
          <a:xfrm>
            <a:off x="7249889" y="3028870"/>
            <a:ext cx="3107979" cy="3114904"/>
            <a:chOff x="1606766" y="2820413"/>
            <a:chExt cx="2522977" cy="2545153"/>
          </a:xfrm>
          <a:solidFill>
            <a:srgbClr val="B6B0A2"/>
          </a:solidFill>
        </p:grpSpPr>
        <p:sp>
          <p:nvSpPr>
            <p:cNvPr id="7" name="Oval 6">
              <a:extLst>
                <a:ext uri="{FF2B5EF4-FFF2-40B4-BE49-F238E27FC236}">
                  <a16:creationId xmlns:a16="http://schemas.microsoft.com/office/drawing/2014/main" id="{7DD394FC-82B5-885E-C83C-2A6D489C3538}"/>
                </a:ext>
              </a:extLst>
            </p:cNvPr>
            <p:cNvSpPr/>
            <p:nvPr/>
          </p:nvSpPr>
          <p:spPr>
            <a:xfrm>
              <a:off x="1606766" y="2820413"/>
              <a:ext cx="2522977" cy="254515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id="{4153303C-0DC4-3A88-D45C-F26ED6915CED}"/>
                </a:ext>
              </a:extLst>
            </p:cNvPr>
            <p:cNvSpPr txBox="1"/>
            <p:nvPr/>
          </p:nvSpPr>
          <p:spPr>
            <a:xfrm>
              <a:off x="1920988" y="3349098"/>
              <a:ext cx="1894535" cy="13396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2"/>
                  </a:solidFill>
                  <a:latin typeface="Arial" panose="020B0604020202020204" pitchFamily="34" charset="0"/>
                  <a:cs typeface="Arial" panose="020B0604020202020204" pitchFamily="34" charset="0"/>
                </a:rPr>
                <a:t>People w/Vision </a:t>
              </a:r>
              <a:r>
                <a:rPr lang="en-US" sz="1900" dirty="0">
                  <a:solidFill>
                    <a:schemeClr val="tx2"/>
                  </a:solidFill>
                  <a:latin typeface="Arial" panose="020B0604020202020204" pitchFamily="34" charset="0"/>
                  <a:cs typeface="Arial" panose="020B0604020202020204" pitchFamily="34" charset="0"/>
                </a:rPr>
                <a:t>Impairments</a:t>
              </a:r>
              <a:r>
                <a:rPr lang="en-US" sz="1900" kern="1200" dirty="0">
                  <a:solidFill>
                    <a:schemeClr val="tx2"/>
                  </a:solidFill>
                  <a:latin typeface="Arial" panose="020B0604020202020204" pitchFamily="34" charset="0"/>
                  <a:cs typeface="Arial" panose="020B0604020202020204" pitchFamily="34" charset="0"/>
                </a:rPr>
                <a:t> 55+  </a:t>
              </a:r>
            </a:p>
            <a:p>
              <a:pPr marL="0" lvl="0" indent="0" algn="ctr" defTabSz="844550">
                <a:lnSpc>
                  <a:spcPct val="90000"/>
                </a:lnSpc>
                <a:spcBef>
                  <a:spcPct val="0"/>
                </a:spcBef>
                <a:spcAft>
                  <a:spcPct val="35000"/>
                </a:spcAft>
                <a:buNone/>
              </a:pPr>
              <a:r>
                <a:rPr lang="en-US" sz="1900" dirty="0">
                  <a:solidFill>
                    <a:schemeClr val="tx2"/>
                  </a:solidFill>
                  <a:latin typeface="Arial" panose="020B0604020202020204" pitchFamily="34" charset="0"/>
                  <a:cs typeface="Arial" panose="020B0604020202020204" pitchFamily="34" charset="0"/>
                </a:rPr>
                <a:t>The Older Individuals who are Blind Program in FFY 2023 Served</a:t>
              </a:r>
            </a:p>
            <a:p>
              <a:pPr marL="0" lvl="0" indent="0" algn="ctr" defTabSz="844550">
                <a:lnSpc>
                  <a:spcPct val="90000"/>
                </a:lnSpc>
                <a:spcBef>
                  <a:spcPct val="0"/>
                </a:spcBef>
                <a:spcAft>
                  <a:spcPct val="35000"/>
                </a:spcAft>
                <a:buNone/>
              </a:pPr>
              <a:r>
                <a:rPr lang="en-US" sz="1900" kern="1200" dirty="0">
                  <a:solidFill>
                    <a:schemeClr val="tx2"/>
                  </a:solidFill>
                  <a:latin typeface="Arial" panose="020B0604020202020204" pitchFamily="34" charset="0"/>
                  <a:cs typeface="Arial" panose="020B0604020202020204" pitchFamily="34" charset="0"/>
                </a:rPr>
                <a:t>691</a:t>
              </a:r>
            </a:p>
          </p:txBody>
        </p:sp>
      </p:grpSp>
    </p:spTree>
    <p:extLst>
      <p:ext uri="{BB962C8B-B14F-4D97-AF65-F5344CB8AC3E}">
        <p14:creationId xmlns:p14="http://schemas.microsoft.com/office/powerpoint/2010/main" val="412211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A89BE2-8BC7-4371-8675-A236A73FEE78}"/>
              </a:ext>
            </a:extLst>
          </p:cNvPr>
          <p:cNvSpPr>
            <a:spLocks noGrp="1"/>
          </p:cNvSpPr>
          <p:nvPr>
            <p:ph idx="1"/>
          </p:nvPr>
        </p:nvSpPr>
        <p:spPr/>
        <p:txBody>
          <a:bodyPr>
            <a:normAutofit fontScale="92500" lnSpcReduction="20000"/>
          </a:bodyPr>
          <a:lstStyle/>
          <a:p>
            <a:pPr marL="0" indent="0">
              <a:buNone/>
            </a:pPr>
            <a:r>
              <a:rPr lang="en-US" b="1" dirty="0">
                <a:latin typeface="Arial" panose="020B0604020202020204" pitchFamily="34" charset="0"/>
                <a:cs typeface="Arial" panose="020B0604020202020204" pitchFamily="34" charset="0"/>
              </a:rPr>
              <a:t>Sound Investments</a:t>
            </a:r>
          </a:p>
          <a:p>
            <a:r>
              <a:rPr lang="en-US" dirty="0">
                <a:latin typeface="Arial" panose="020B0604020202020204" pitchFamily="34" charset="0"/>
                <a:cs typeface="Arial" panose="020B0604020202020204" pitchFamily="34" charset="0"/>
              </a:rPr>
              <a:t>Doubled Client Financial Participation limits = more working families qualify</a:t>
            </a:r>
          </a:p>
          <a:p>
            <a:r>
              <a:rPr lang="en-US" dirty="0">
                <a:latin typeface="Arial" panose="020B0604020202020204" pitchFamily="34" charset="0"/>
                <a:cs typeface="Arial" panose="020B0604020202020204" pitchFamily="34" charset="0"/>
              </a:rPr>
              <a:t>Increased hourly rate to Community Rehab Providers (CRPs) by 15%</a:t>
            </a:r>
          </a:p>
          <a:p>
            <a:r>
              <a:rPr lang="en-US" dirty="0">
                <a:latin typeface="Arial" panose="020B0604020202020204" pitchFamily="34" charset="0"/>
                <a:cs typeface="Arial" panose="020B0604020202020204" pitchFamily="34" charset="0"/>
              </a:rPr>
              <a:t>Increased client tuition minimum from $600 to $1,000 per semester</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Satisfaction and Engagement</a:t>
            </a:r>
          </a:p>
          <a:p>
            <a:r>
              <a:rPr lang="en-US" dirty="0">
                <a:latin typeface="Arial" panose="020B0604020202020204" pitchFamily="34" charset="0"/>
                <a:cs typeface="Arial" panose="020B0604020202020204" pitchFamily="34" charset="0"/>
              </a:rPr>
              <a:t>Client satisfaction – 90% in 2022</a:t>
            </a:r>
          </a:p>
          <a:p>
            <a:r>
              <a:rPr lang="en-US" dirty="0">
                <a:latin typeface="Arial" panose="020B0604020202020204" pitchFamily="34" charset="0"/>
                <a:cs typeface="Arial" panose="020B0604020202020204" pitchFamily="34" charset="0"/>
              </a:rPr>
              <a:t>Re-imagined eligibility process – 35 days faster</a:t>
            </a:r>
          </a:p>
          <a:p>
            <a:endParaRPr lang="en-US" dirty="0"/>
          </a:p>
          <a:p>
            <a:endParaRPr lang="en-US" sz="800" dirty="0"/>
          </a:p>
          <a:p>
            <a:endParaRPr lang="en-US" sz="800" dirty="0"/>
          </a:p>
          <a:p>
            <a:endParaRPr lang="en-US" sz="800" dirty="0"/>
          </a:p>
          <a:p>
            <a:endParaRPr lang="en-US" dirty="0"/>
          </a:p>
        </p:txBody>
      </p:sp>
      <p:sp>
        <p:nvSpPr>
          <p:cNvPr id="3" name="Title 2">
            <a:extLst>
              <a:ext uri="{FF2B5EF4-FFF2-40B4-BE49-F238E27FC236}">
                <a16:creationId xmlns:a16="http://schemas.microsoft.com/office/drawing/2014/main" id="{FB591C0B-3439-4E76-A200-8770655AC9D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Service Delivery Improvements – 21-23</a:t>
            </a:r>
          </a:p>
        </p:txBody>
      </p:sp>
    </p:spTree>
    <p:extLst>
      <p:ext uri="{BB962C8B-B14F-4D97-AF65-F5344CB8AC3E}">
        <p14:creationId xmlns:p14="http://schemas.microsoft.com/office/powerpoint/2010/main" val="410587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9" name="Rectangle 206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F414B0A-EB8D-7ECF-1FD3-C5BEEE85EB9D}"/>
              </a:ext>
            </a:extLst>
          </p:cNvPr>
          <p:cNvSpPr>
            <a:spLocks noGrp="1"/>
          </p:cNvSpPr>
          <p:nvPr>
            <p:ph type="title"/>
          </p:nvPr>
        </p:nvSpPr>
        <p:spPr>
          <a:xfrm>
            <a:off x="838201" y="1641752"/>
            <a:ext cx="4394200" cy="1323439"/>
          </a:xfrm>
        </p:spPr>
        <p:txBody>
          <a:bodyPr vert="horz" lIns="91440" tIns="45720" rIns="91440" bIns="45720" rtlCol="0" anchor="t">
            <a:normAutofit/>
          </a:bodyPr>
          <a:lstStyle/>
          <a:p>
            <a:r>
              <a:rPr lang="en-US" sz="4000" kern="1200" dirty="0">
                <a:solidFill>
                  <a:schemeClr val="bg1"/>
                </a:solidFill>
                <a:latin typeface="Arial" panose="020B0604020202020204" pitchFamily="34" charset="0"/>
                <a:cs typeface="Arial" panose="020B0604020202020204" pitchFamily="34" charset="0"/>
              </a:rPr>
              <a:t>VR Programs</a:t>
            </a:r>
          </a:p>
        </p:txBody>
      </p:sp>
      <p:sp>
        <p:nvSpPr>
          <p:cNvPr id="5" name="Content Placeholder 4">
            <a:extLst>
              <a:ext uri="{FF2B5EF4-FFF2-40B4-BE49-F238E27FC236}">
                <a16:creationId xmlns:a16="http://schemas.microsoft.com/office/drawing/2014/main" id="{E9707A5C-46C3-5AFC-9EAD-CF0F0F0D63FB}"/>
              </a:ext>
            </a:extLst>
          </p:cNvPr>
          <p:cNvSpPr>
            <a:spLocks noGrp="1"/>
          </p:cNvSpPr>
          <p:nvPr>
            <p:ph idx="10"/>
          </p:nvPr>
        </p:nvSpPr>
        <p:spPr>
          <a:xfrm>
            <a:off x="838201" y="3146399"/>
            <a:ext cx="4394200" cy="2768625"/>
          </a:xfrm>
        </p:spPr>
        <p:txBody>
          <a:bodyPr vert="horz" lIns="91440" tIns="45720" rIns="91440" bIns="45720" rtlCol="0">
            <a:normAutofit/>
          </a:bodyPr>
          <a:lstStyle/>
          <a:p>
            <a:r>
              <a:rPr lang="en-US" sz="2200" dirty="0">
                <a:solidFill>
                  <a:schemeClr val="bg1">
                    <a:alpha val="80000"/>
                  </a:schemeClr>
                </a:solidFill>
                <a:latin typeface="Arial" panose="020B0604020202020204" pitchFamily="34" charset="0"/>
                <a:cs typeface="Arial" panose="020B0604020202020204" pitchFamily="34" charset="0"/>
              </a:rPr>
              <a:t>VR has three main programs</a:t>
            </a:r>
          </a:p>
          <a:p>
            <a:pPr lvl="1">
              <a:lnSpc>
                <a:spcPct val="90000"/>
              </a:lnSpc>
            </a:pPr>
            <a:r>
              <a:rPr lang="en-US" sz="2200" dirty="0">
                <a:solidFill>
                  <a:schemeClr val="bg1">
                    <a:alpha val="80000"/>
                  </a:schemeClr>
                </a:solidFill>
                <a:latin typeface="Arial" panose="020B0604020202020204" pitchFamily="34" charset="0"/>
                <a:cs typeface="Arial" panose="020B0604020202020204" pitchFamily="34" charset="0"/>
              </a:rPr>
              <a:t>Employment</a:t>
            </a:r>
          </a:p>
          <a:p>
            <a:pPr lvl="1">
              <a:lnSpc>
                <a:spcPct val="90000"/>
              </a:lnSpc>
            </a:pPr>
            <a:r>
              <a:rPr lang="en-US" sz="2200" dirty="0">
                <a:solidFill>
                  <a:schemeClr val="bg1">
                    <a:alpha val="80000"/>
                  </a:schemeClr>
                </a:solidFill>
                <a:latin typeface="Arial" panose="020B0604020202020204" pitchFamily="34" charset="0"/>
                <a:cs typeface="Arial" panose="020B0604020202020204" pitchFamily="34" charset="0"/>
              </a:rPr>
              <a:t>Older Individuals Who are Blind Program (OIB)</a:t>
            </a:r>
          </a:p>
          <a:p>
            <a:pPr lvl="1">
              <a:lnSpc>
                <a:spcPct val="90000"/>
              </a:lnSpc>
            </a:pPr>
            <a:r>
              <a:rPr lang="en-US" sz="2200" dirty="0">
                <a:solidFill>
                  <a:schemeClr val="bg1">
                    <a:alpha val="80000"/>
                  </a:schemeClr>
                </a:solidFill>
                <a:latin typeface="Arial" panose="020B0604020202020204" pitchFamily="34" charset="0"/>
                <a:cs typeface="Arial" panose="020B0604020202020204" pitchFamily="34" charset="0"/>
              </a:rPr>
              <a:t>Senior Community Service Employment Program (SCSEP)</a:t>
            </a:r>
          </a:p>
        </p:txBody>
      </p:sp>
      <p:pic>
        <p:nvPicPr>
          <p:cNvPr id="2050" name="Picture 2" descr="Senior man holding pile of books in a library.">
            <a:extLst>
              <a:ext uri="{FF2B5EF4-FFF2-40B4-BE49-F238E27FC236}">
                <a16:creationId xmlns:a16="http://schemas.microsoft.com/office/drawing/2014/main" id="{B15EA560-CA15-FD45-496E-DA0364CA0692}"/>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t="10846" r="1" b="10848"/>
          <a:stretch/>
        </p:blipFill>
        <p:spPr bwMode="auto">
          <a:xfrm>
            <a:off x="5814060" y="2"/>
            <a:ext cx="6377940" cy="3333749"/>
          </a:xfrm>
          <a:custGeom>
            <a:avLst/>
            <a:gdLst/>
            <a:ahLst/>
            <a:cxnLst/>
            <a:rect l="l" t="t" r="r" b="b"/>
            <a:pathLst>
              <a:path w="6377940" h="3333749">
                <a:moveTo>
                  <a:pt x="0" y="0"/>
                </a:moveTo>
                <a:lnTo>
                  <a:pt x="6377940" y="0"/>
                </a:lnTo>
                <a:lnTo>
                  <a:pt x="6377940" y="3333749"/>
                </a:lnTo>
                <a:lnTo>
                  <a:pt x="174585" y="3333749"/>
                </a:lnTo>
                <a:lnTo>
                  <a:pt x="0" y="2202180"/>
                </a:lnTo>
                <a:close/>
              </a:path>
            </a:pathLst>
          </a:custGeom>
          <a:noFill/>
          <a:extLst>
            <a:ext uri="{909E8E84-426E-40DD-AFC4-6F175D3DCCD1}">
              <a14:hiddenFill xmlns:a14="http://schemas.microsoft.com/office/drawing/2010/main">
                <a:solidFill>
                  <a:srgbClr val="FFFFFF"/>
                </a:solidFill>
              </a14:hiddenFill>
            </a:ext>
          </a:extLst>
        </p:spPr>
      </p:pic>
      <p:pic>
        <p:nvPicPr>
          <p:cNvPr id="6" name="Picture Placeholder 5" descr="Older woman using a head worn magnifier to work on a computer.">
            <a:extLst>
              <a:ext uri="{FF2B5EF4-FFF2-40B4-BE49-F238E27FC236}">
                <a16:creationId xmlns:a16="http://schemas.microsoft.com/office/drawing/2014/main" id="{B15C5565-77B2-032C-876B-52381E9FC157}"/>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2960" b="7981"/>
          <a:stretch/>
        </p:blipFill>
        <p:spPr>
          <a:xfrm>
            <a:off x="5814060" y="3524252"/>
            <a:ext cx="6377940" cy="3333748"/>
          </a:xfrm>
          <a:custGeom>
            <a:avLst/>
            <a:gdLst/>
            <a:ahLst/>
            <a:cxnLst/>
            <a:rect l="l" t="t" r="r" b="b"/>
            <a:pathLst>
              <a:path w="6377940" h="3333748">
                <a:moveTo>
                  <a:pt x="203977" y="0"/>
                </a:moveTo>
                <a:lnTo>
                  <a:pt x="6377940" y="0"/>
                </a:lnTo>
                <a:lnTo>
                  <a:pt x="6377940" y="3333748"/>
                </a:lnTo>
                <a:lnTo>
                  <a:pt x="0" y="3333748"/>
                </a:lnTo>
                <a:lnTo>
                  <a:pt x="525780" y="1931668"/>
                </a:lnTo>
                <a:lnTo>
                  <a:pt x="205740" y="11428"/>
                </a:lnTo>
                <a:close/>
              </a:path>
            </a:pathLst>
          </a:custGeom>
        </p:spPr>
      </p:pic>
      <p:grpSp>
        <p:nvGrpSpPr>
          <p:cNvPr id="2071" name="Group 2065">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8" y="544"/>
            <a:ext cx="874716" cy="6857455"/>
            <a:chOff x="5632358" y="544"/>
            <a:chExt cx="874716" cy="6857455"/>
          </a:xfrm>
        </p:grpSpPr>
        <p:sp>
          <p:nvSpPr>
            <p:cNvPr id="2067" name="Freeform: Shape 2066">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3" name="Freeform: Shape 2067">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8962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745DD68-D646-7D6F-9003-21BA333513B5}"/>
              </a:ext>
            </a:extLst>
          </p:cNvPr>
          <p:cNvSpPr>
            <a:spLocks noGrp="1"/>
          </p:cNvSpPr>
          <p:nvPr>
            <p:ph type="title"/>
          </p:nvPr>
        </p:nvSpPr>
        <p:spPr>
          <a:xfrm>
            <a:off x="104776" y="640823"/>
            <a:ext cx="4144136" cy="5583148"/>
          </a:xfrm>
        </p:spPr>
        <p:txBody>
          <a:bodyPr vert="horz" lIns="91440" tIns="45720" rIns="91440" bIns="45720" rtlCol="0" anchor="ctr">
            <a:normAutofit/>
          </a:bodyPr>
          <a:lstStyle/>
          <a:p>
            <a:r>
              <a:rPr lang="en-US" sz="4800" kern="1200" dirty="0">
                <a:solidFill>
                  <a:schemeClr val="tx1"/>
                </a:solidFill>
                <a:latin typeface="Arial" panose="020B0604020202020204" pitchFamily="34" charset="0"/>
                <a:cs typeface="Arial" panose="020B0604020202020204" pitchFamily="34" charset="0"/>
              </a:rPr>
              <a:t>VR and Clients with Vision Impairments</a:t>
            </a: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emale using a video magnifier and on her left is a computer screen with zoom text on.">
            <a:extLst>
              <a:ext uri="{FF2B5EF4-FFF2-40B4-BE49-F238E27FC236}">
                <a16:creationId xmlns:a16="http://schemas.microsoft.com/office/drawing/2014/main" id="{67A4E573-FD34-91B3-7C8C-BC7094D0E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809677"/>
            <a:ext cx="6894576" cy="3556149"/>
          </a:xfrm>
          <a:prstGeom prst="rect">
            <a:avLst/>
          </a:prstGeom>
        </p:spPr>
      </p:pic>
      <p:sp>
        <p:nvSpPr>
          <p:cNvPr id="2" name="Content Placeholder 1">
            <a:extLst>
              <a:ext uri="{FF2B5EF4-FFF2-40B4-BE49-F238E27FC236}">
                <a16:creationId xmlns:a16="http://schemas.microsoft.com/office/drawing/2014/main" id="{335518FF-F0C2-6E44-B8A6-7C3A52F75CC6}"/>
              </a:ext>
            </a:extLst>
          </p:cNvPr>
          <p:cNvSpPr>
            <a:spLocks noGrp="1"/>
          </p:cNvSpPr>
          <p:nvPr>
            <p:ph idx="1"/>
          </p:nvPr>
        </p:nvSpPr>
        <p:spPr>
          <a:xfrm>
            <a:off x="4654295" y="4798577"/>
            <a:ext cx="7432929" cy="1830823"/>
          </a:xfrm>
        </p:spPr>
        <p:txBody>
          <a:bodyPr vert="horz" lIns="91440" tIns="45720" rIns="91440" bIns="45720" rtlCol="0" anchor="t">
            <a:noAutofit/>
          </a:bodyPr>
          <a:lstStyle/>
          <a:p>
            <a:pPr>
              <a:lnSpc>
                <a:spcPct val="90000"/>
              </a:lnSpc>
            </a:pPr>
            <a:r>
              <a:rPr lang="en-US" sz="2000" dirty="0">
                <a:solidFill>
                  <a:schemeClr val="tx1"/>
                </a:solidFill>
                <a:latin typeface="Arial" panose="020B0604020202020204" pitchFamily="34" charset="0"/>
                <a:cs typeface="Arial" panose="020B0604020202020204" pitchFamily="34" charset="0"/>
              </a:rPr>
              <a:t>If a client has a vision impairment</a:t>
            </a:r>
          </a:p>
          <a:p>
            <a:pPr lvl="1">
              <a:lnSpc>
                <a:spcPct val="90000"/>
              </a:lnSpc>
            </a:pPr>
            <a:r>
              <a:rPr lang="en-US" sz="2000" dirty="0">
                <a:solidFill>
                  <a:schemeClr val="tx1"/>
                </a:solidFill>
                <a:latin typeface="Arial" panose="020B0604020202020204" pitchFamily="34" charset="0"/>
                <a:cs typeface="Arial" panose="020B0604020202020204" pitchFamily="34" charset="0"/>
              </a:rPr>
              <a:t>The client will work their VR counselor (VRC) and the vision rehabilitation specialist (VRS)</a:t>
            </a:r>
          </a:p>
          <a:p>
            <a:pPr lvl="2">
              <a:lnSpc>
                <a:spcPct val="90000"/>
              </a:lnSpc>
            </a:pPr>
            <a:r>
              <a:rPr lang="en-US" dirty="0">
                <a:solidFill>
                  <a:schemeClr val="tx1"/>
                </a:solidFill>
                <a:latin typeface="Arial" panose="020B0604020202020204" pitchFamily="34" charset="0"/>
                <a:cs typeface="Arial" panose="020B0604020202020204" pitchFamily="34" charset="0"/>
              </a:rPr>
              <a:t>The VRC and the VRS will work with the client throughout the life of the case as needed</a:t>
            </a:r>
          </a:p>
        </p:txBody>
      </p:sp>
    </p:spTree>
    <p:extLst>
      <p:ext uri="{BB962C8B-B14F-4D97-AF65-F5344CB8AC3E}">
        <p14:creationId xmlns:p14="http://schemas.microsoft.com/office/powerpoint/2010/main" val="265355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FCDDA-F59A-4778-B382-BD5E54DF5EE3}"/>
              </a:ext>
            </a:extLst>
          </p:cNvPr>
          <p:cNvSpPr>
            <a:spLocks noGrp="1"/>
          </p:cNvSpPr>
          <p:nvPr>
            <p:ph type="title"/>
          </p:nvPr>
        </p:nvSpPr>
        <p:spPr>
          <a:xfrm>
            <a:off x="120073" y="640823"/>
            <a:ext cx="4203333" cy="5583148"/>
          </a:xfrm>
        </p:spPr>
        <p:txBody>
          <a:bodyPr vert="horz" lIns="91440" tIns="45720" rIns="91440" bIns="45720" rtlCol="0" anchor="ctr">
            <a:normAutofit/>
          </a:bodyPr>
          <a:lstStyle/>
          <a:p>
            <a:r>
              <a:rPr lang="en-US" sz="4800" kern="1200" dirty="0">
                <a:solidFill>
                  <a:schemeClr val="tx1"/>
                </a:solidFill>
                <a:latin typeface="Arial" panose="020B0604020202020204" pitchFamily="34" charset="0"/>
                <a:cs typeface="Arial" panose="020B0604020202020204" pitchFamily="34" charset="0"/>
              </a:rPr>
              <a:t>Case Collaboration</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66FE811D-F3F9-DD95-EAEA-581CF2D971C2}"/>
              </a:ext>
            </a:extLst>
          </p:cNvPr>
          <p:cNvGraphicFramePr>
            <a:graphicFrameLocks noGrp="1"/>
          </p:cNvGraphicFramePr>
          <p:nvPr>
            <p:ph idx="1"/>
            <p:extLst>
              <p:ext uri="{D42A27DB-BD31-4B8C-83A1-F6EECF244321}">
                <p14:modId xmlns:p14="http://schemas.microsoft.com/office/powerpoint/2010/main" val="360115998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62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99C2F04-EE0A-4765-8D1A-97D123403EC7}"/>
              </a:ext>
            </a:extLst>
          </p:cNvPr>
          <p:cNvSpPr>
            <a:spLocks noGrp="1"/>
          </p:cNvSpPr>
          <p:nvPr>
            <p:ph type="title"/>
          </p:nvPr>
        </p:nvSpPr>
        <p:spPr>
          <a:xfrm>
            <a:off x="152440" y="670558"/>
            <a:ext cx="4683321" cy="1005841"/>
          </a:xfrm>
        </p:spPr>
        <p:txBody>
          <a:bodyPr vert="horz" lIns="91440" tIns="45720" rIns="91440" bIns="45720" rtlCol="0" anchor="t">
            <a:normAutofit fontScale="90000"/>
          </a:bodyPr>
          <a:lstStyle/>
          <a:p>
            <a:r>
              <a:rPr lang="en-US" dirty="0">
                <a:solidFill>
                  <a:schemeClr val="tx1"/>
                </a:solidFill>
                <a:latin typeface="Arial" panose="020B0604020202020204" pitchFamily="34" charset="0"/>
                <a:cs typeface="Arial" panose="020B0604020202020204" pitchFamily="34" charset="0"/>
              </a:rPr>
              <a:t>Student Services</a:t>
            </a:r>
            <a:endParaRPr lang="en-US" b="1" dirty="0">
              <a:solidFill>
                <a:schemeClr val="tx1"/>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EF45CA4B-25E2-40DB-A831-B2175DDE8697}"/>
              </a:ext>
            </a:extLst>
          </p:cNvPr>
          <p:cNvSpPr>
            <a:spLocks noGrp="1"/>
          </p:cNvSpPr>
          <p:nvPr>
            <p:ph idx="1"/>
          </p:nvPr>
        </p:nvSpPr>
        <p:spPr>
          <a:xfrm>
            <a:off x="6797004" y="670559"/>
            <a:ext cx="4555782" cy="5739766"/>
          </a:xfrm>
        </p:spPr>
        <p:txBody>
          <a:bodyPr vert="horz" lIns="91440" tIns="45720" rIns="91440" bIns="45720" rtlCol="0" anchor="t">
            <a:normAutofit/>
          </a:bodyPr>
          <a:lstStyle/>
          <a:p>
            <a:pPr>
              <a:lnSpc>
                <a:spcPct val="90000"/>
              </a:lnSpc>
            </a:pPr>
            <a:r>
              <a:rPr lang="en-US" sz="2000" dirty="0">
                <a:solidFill>
                  <a:schemeClr val="tx1"/>
                </a:solidFill>
                <a:latin typeface="Arial" panose="020B0604020202020204" pitchFamily="34" charset="0"/>
                <a:cs typeface="Arial" panose="020B0604020202020204" pitchFamily="34" charset="0"/>
              </a:rPr>
              <a:t>VR works with students 14 years and up with disabilities, to determine their strengths, interests, and abilities, as well as develop employment goals that will ultimately help them find work in their communities.</a:t>
            </a:r>
          </a:p>
          <a:p>
            <a:pPr lvl="1">
              <a:lnSpc>
                <a:spcPct val="90000"/>
              </a:lnSpc>
            </a:pPr>
            <a:r>
              <a:rPr lang="en-US" sz="2000" dirty="0">
                <a:solidFill>
                  <a:schemeClr val="tx1"/>
                </a:solidFill>
                <a:latin typeface="Arial" panose="020B0604020202020204" pitchFamily="34" charset="0"/>
                <a:cs typeface="Arial" panose="020B0604020202020204" pitchFamily="34" charset="0"/>
              </a:rPr>
              <a:t>We have counselors assigned to every high school in ND.</a:t>
            </a:r>
          </a:p>
          <a:p>
            <a:pPr>
              <a:lnSpc>
                <a:spcPct val="90000"/>
              </a:lnSpc>
            </a:pPr>
            <a:endParaRPr lang="en-US" sz="2000" dirty="0">
              <a:solidFill>
                <a:schemeClr val="tx1"/>
              </a:solidFill>
              <a:latin typeface="+mn-lt"/>
              <a:cs typeface="+mn-cs"/>
            </a:endParaRPr>
          </a:p>
        </p:txBody>
      </p:sp>
      <p:graphicFrame>
        <p:nvGraphicFramePr>
          <p:cNvPr id="7" name="Chart 6">
            <a:extLst>
              <a:ext uri="{FF2B5EF4-FFF2-40B4-BE49-F238E27FC236}">
                <a16:creationId xmlns:a16="http://schemas.microsoft.com/office/drawing/2014/main" id="{7449DA0E-DC3B-B7DD-3B10-D7E2B7F70730}"/>
              </a:ext>
            </a:extLst>
          </p:cNvPr>
          <p:cNvGraphicFramePr/>
          <p:nvPr>
            <p:extLst>
              <p:ext uri="{D42A27DB-BD31-4B8C-83A1-F6EECF244321}">
                <p14:modId xmlns:p14="http://schemas.microsoft.com/office/powerpoint/2010/main" val="1583855841"/>
              </p:ext>
            </p:extLst>
          </p:nvPr>
        </p:nvGraphicFramePr>
        <p:xfrm>
          <a:off x="6428232" y="3234477"/>
          <a:ext cx="5481303" cy="3318933"/>
        </p:xfrm>
        <a:graphic>
          <a:graphicData uri="http://schemas.openxmlformats.org/drawingml/2006/chart">
            <c:chart xmlns:c="http://schemas.openxmlformats.org/drawingml/2006/chart" xmlns:r="http://schemas.openxmlformats.org/officeDocument/2006/relationships" r:id="rId2"/>
          </a:graphicData>
        </a:graphic>
      </p:graphicFrame>
      <p:pic>
        <p:nvPicPr>
          <p:cNvPr id="2052" name="Picture 4" descr="Young smiling african american student standing in university hall. ">
            <a:extLst>
              <a:ext uri="{FF2B5EF4-FFF2-40B4-BE49-F238E27FC236}">
                <a16:creationId xmlns:a16="http://schemas.microsoft.com/office/drawing/2014/main" id="{02D4AF8F-7A55-176B-111B-DB4E4F8C7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43" y="2238375"/>
            <a:ext cx="5743575" cy="431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14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0314F0-612A-D91F-E204-641944E6B33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Goal of VR is to assist students achieve long-term success during and after high school.</a:t>
            </a:r>
          </a:p>
          <a:p>
            <a:pPr lvl="1"/>
            <a:r>
              <a:rPr lang="en-US" dirty="0">
                <a:latin typeface="Arial" panose="020B0604020202020204" pitchFamily="34" charset="0"/>
                <a:cs typeface="Arial" panose="020B0604020202020204" pitchFamily="34" charset="0"/>
              </a:rPr>
              <a:t>Prior to graduation the VRC, VRS, school personnel and student will work together to come up a good transition plan.</a:t>
            </a:r>
          </a:p>
          <a:p>
            <a:pPr lvl="2"/>
            <a:r>
              <a:rPr lang="en-US" dirty="0">
                <a:latin typeface="Arial" panose="020B0604020202020204" pitchFamily="34" charset="0"/>
                <a:cs typeface="Arial" panose="020B0604020202020204" pitchFamily="34" charset="0"/>
              </a:rPr>
              <a:t>Barriers to employment</a:t>
            </a:r>
          </a:p>
          <a:p>
            <a:pPr lvl="2"/>
            <a:r>
              <a:rPr lang="en-US" dirty="0">
                <a:latin typeface="Arial" panose="020B0604020202020204" pitchFamily="34" charset="0"/>
                <a:cs typeface="Arial" panose="020B0604020202020204" pitchFamily="34" charset="0"/>
              </a:rPr>
              <a:t>Barriers to successfully navigating post-secondary school or training</a:t>
            </a:r>
          </a:p>
          <a:p>
            <a:pPr lvl="2"/>
            <a:r>
              <a:rPr lang="en-US" dirty="0">
                <a:latin typeface="Arial" panose="020B0604020202020204" pitchFamily="34" charset="0"/>
                <a:cs typeface="Arial" panose="020B0604020202020204" pitchFamily="34" charset="0"/>
              </a:rPr>
              <a:t>Accommodations/AT that have worked in the past or have not worked in the past</a:t>
            </a:r>
          </a:p>
        </p:txBody>
      </p:sp>
      <p:sp>
        <p:nvSpPr>
          <p:cNvPr id="3" name="Title 2">
            <a:extLst>
              <a:ext uri="{FF2B5EF4-FFF2-40B4-BE49-F238E27FC236}">
                <a16:creationId xmlns:a16="http://schemas.microsoft.com/office/drawing/2014/main" id="{F646C88B-6222-ECD9-6364-E5BEE0FE6E15}"/>
              </a:ext>
            </a:extLst>
          </p:cNvPr>
          <p:cNvSpPr>
            <a:spLocks noGrp="1"/>
          </p:cNvSpPr>
          <p:nvPr>
            <p:ph type="title"/>
          </p:nvPr>
        </p:nvSpPr>
        <p:spPr/>
        <p:txBody>
          <a:bodyPr>
            <a:normAutofit fontScale="90000"/>
          </a:bodyPr>
          <a:lstStyle/>
          <a:p>
            <a:r>
              <a:rPr lang="en-US" dirty="0">
                <a:solidFill>
                  <a:schemeClr val="tx2"/>
                </a:solidFill>
                <a:latin typeface="Arial" panose="020B0604020202020204" pitchFamily="34" charset="0"/>
                <a:cs typeface="Arial" panose="020B0604020202020204" pitchFamily="34" charset="0"/>
              </a:rPr>
              <a:t>Student Services Continued</a:t>
            </a:r>
          </a:p>
        </p:txBody>
      </p:sp>
    </p:spTree>
    <p:extLst>
      <p:ext uri="{BB962C8B-B14F-4D97-AF65-F5344CB8AC3E}">
        <p14:creationId xmlns:p14="http://schemas.microsoft.com/office/powerpoint/2010/main" val="134922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57" name="Rectangle 4156">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9" name="Rectangle 4158">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AD5DEDD-EE8E-0B02-E3D6-FC87E334C7CC}"/>
              </a:ext>
            </a:extLst>
          </p:cNvPr>
          <p:cNvSpPr>
            <a:spLocks noGrp="1"/>
          </p:cNvSpPr>
          <p:nvPr>
            <p:ph type="title"/>
          </p:nvPr>
        </p:nvSpPr>
        <p:spPr>
          <a:xfrm>
            <a:off x="2730831" y="2668556"/>
            <a:ext cx="5996331" cy="1034305"/>
          </a:xfrm>
        </p:spPr>
        <p:txBody>
          <a:bodyPr vert="horz" lIns="91440" tIns="45720" rIns="91440" bIns="45720" rtlCol="0" anchor="ctr">
            <a:normAutofit fontScale="90000"/>
          </a:bodyPr>
          <a:lstStyle/>
          <a:p>
            <a:pPr algn="ctr"/>
            <a:r>
              <a:rPr lang="en-US" sz="4000" dirty="0">
                <a:solidFill>
                  <a:schemeClr val="tx1"/>
                </a:solidFill>
                <a:latin typeface="Arial" panose="020B0604020202020204" pitchFamily="34" charset="0"/>
                <a:cs typeface="Arial" panose="020B0604020202020204" pitchFamily="34" charset="0"/>
              </a:rPr>
              <a:t>Self-Employment Program</a:t>
            </a:r>
          </a:p>
        </p:txBody>
      </p:sp>
      <p:sp>
        <p:nvSpPr>
          <p:cNvPr id="2" name="Content Placeholder 1">
            <a:extLst>
              <a:ext uri="{FF2B5EF4-FFF2-40B4-BE49-F238E27FC236}">
                <a16:creationId xmlns:a16="http://schemas.microsoft.com/office/drawing/2014/main" id="{F2C28020-AA97-0C41-86D2-9C570CF68DD5}"/>
              </a:ext>
            </a:extLst>
          </p:cNvPr>
          <p:cNvSpPr>
            <a:spLocks noGrp="1"/>
          </p:cNvSpPr>
          <p:nvPr>
            <p:ph idx="1"/>
          </p:nvPr>
        </p:nvSpPr>
        <p:spPr>
          <a:xfrm>
            <a:off x="186612" y="3429001"/>
            <a:ext cx="5542384" cy="3215640"/>
          </a:xfrm>
        </p:spPr>
        <p:txBody>
          <a:bodyPr vert="horz" lIns="91440" tIns="45720" rIns="91440" bIns="45720" rtlCol="0" anchor="ctr">
            <a:normAutofit/>
          </a:bodyPr>
          <a:lstStyle/>
          <a:p>
            <a:pPr marL="0" indent="0">
              <a:lnSpc>
                <a:spcPct val="90000"/>
              </a:lnSpc>
              <a:buNone/>
            </a:pPr>
            <a:r>
              <a:rPr lang="en-US" sz="2000" b="0" i="0" dirty="0">
                <a:solidFill>
                  <a:schemeClr val="tx1"/>
                </a:solidFill>
                <a:effectLst/>
                <a:latin typeface="Arial" panose="020B0604020202020204" pitchFamily="34" charset="0"/>
                <a:cs typeface="Arial" panose="020B0604020202020204" pitchFamily="34" charset="0"/>
              </a:rPr>
              <a:t>Business Enterprise Program (BEP) helps people who are blind become self-employed. VR can assist with training, licensing, and buying equipment to start a small vending business.</a:t>
            </a:r>
          </a:p>
          <a:p>
            <a:pPr marL="0" indent="0">
              <a:lnSpc>
                <a:spcPct val="90000"/>
              </a:lnSpc>
              <a:buNone/>
            </a:pPr>
            <a:endParaRPr lang="en-US" sz="800" b="0" i="0" dirty="0">
              <a:solidFill>
                <a:schemeClr val="tx1"/>
              </a:solidFill>
              <a:effectLst/>
              <a:latin typeface="Arial" panose="020B0604020202020204" pitchFamily="34" charset="0"/>
              <a:cs typeface="Arial" panose="020B0604020202020204" pitchFamily="34" charset="0"/>
            </a:endParaRPr>
          </a:p>
          <a:p>
            <a:pPr marL="0" indent="0">
              <a:lnSpc>
                <a:spcPct val="90000"/>
              </a:lnSpc>
              <a:buNone/>
            </a:pPr>
            <a:r>
              <a:rPr lang="en-US" sz="2000" dirty="0">
                <a:solidFill>
                  <a:schemeClr val="tx1"/>
                </a:solidFill>
                <a:latin typeface="Arial" panose="020B0604020202020204" pitchFamily="34" charset="0"/>
                <a:cs typeface="Arial" panose="020B0604020202020204" pitchFamily="34" charset="0"/>
              </a:rPr>
              <a:t>Eligibility</a:t>
            </a:r>
          </a:p>
          <a:p>
            <a:pPr lvl="1">
              <a:lnSpc>
                <a:spcPct val="90000"/>
              </a:lnSpc>
            </a:pPr>
            <a:r>
              <a:rPr lang="en-US" sz="2000" dirty="0">
                <a:solidFill>
                  <a:schemeClr val="tx1"/>
                </a:solidFill>
                <a:latin typeface="Arial" panose="020B0604020202020204" pitchFamily="34" charset="0"/>
                <a:cs typeface="Arial" panose="020B0604020202020204" pitchFamily="34" charset="0"/>
              </a:rPr>
              <a:t>Legally blind</a:t>
            </a:r>
          </a:p>
          <a:p>
            <a:pPr lvl="1">
              <a:lnSpc>
                <a:spcPct val="90000"/>
              </a:lnSpc>
            </a:pPr>
            <a:r>
              <a:rPr lang="en-US" sz="2000" dirty="0">
                <a:solidFill>
                  <a:schemeClr val="tx1"/>
                </a:solidFill>
                <a:latin typeface="Arial" panose="020B0604020202020204" pitchFamily="34" charset="0"/>
                <a:cs typeface="Arial" panose="020B0604020202020204" pitchFamily="34" charset="0"/>
              </a:rPr>
              <a:t>18 and over</a:t>
            </a:r>
          </a:p>
        </p:txBody>
      </p:sp>
      <p:sp>
        <p:nvSpPr>
          <p:cNvPr id="4" name="TextBox 3">
            <a:extLst>
              <a:ext uri="{FF2B5EF4-FFF2-40B4-BE49-F238E27FC236}">
                <a16:creationId xmlns:a16="http://schemas.microsoft.com/office/drawing/2014/main" id="{32E216F5-DCA5-09B6-245A-FC1B98FA3E7D}"/>
              </a:ext>
            </a:extLst>
          </p:cNvPr>
          <p:cNvSpPr txBox="1"/>
          <p:nvPr/>
        </p:nvSpPr>
        <p:spPr>
          <a:xfrm>
            <a:off x="5915607" y="3744159"/>
            <a:ext cx="6089781" cy="2585323"/>
          </a:xfrm>
          <a:prstGeom prst="rect">
            <a:avLst/>
          </a:prstGeom>
          <a:noFill/>
        </p:spPr>
        <p:txBody>
          <a:bodyPr wrap="square" rtlCol="0">
            <a:spAutoFit/>
          </a:bodyPr>
          <a:lstStyle/>
          <a:p>
            <a:pPr>
              <a:lnSpc>
                <a:spcPct val="90000"/>
              </a:lnSpc>
            </a:pPr>
            <a:r>
              <a:rPr lang="en-US" sz="2000" dirty="0">
                <a:solidFill>
                  <a:schemeClr val="tx1"/>
                </a:solidFill>
                <a:latin typeface="Arial" panose="020B0604020202020204" pitchFamily="34" charset="0"/>
                <a:cs typeface="Arial" panose="020B0604020202020204" pitchFamily="34" charset="0"/>
              </a:rPr>
              <a:t>Vending Operations</a:t>
            </a:r>
          </a:p>
          <a:p>
            <a:pPr marL="800100" lvl="1" indent="-342900">
              <a:lnSpc>
                <a:spcPct val="9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Snack bars</a:t>
            </a:r>
          </a:p>
          <a:p>
            <a:pPr marL="800100" lvl="1" indent="-342900">
              <a:lnSpc>
                <a:spcPct val="9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Automatic vending machines or self-serve micro markets</a:t>
            </a:r>
          </a:p>
          <a:p>
            <a:pPr>
              <a:lnSpc>
                <a:spcPct val="90000"/>
              </a:lnSpc>
            </a:pPr>
            <a:r>
              <a:rPr lang="en-US" sz="2000" dirty="0">
                <a:solidFill>
                  <a:schemeClr val="tx1"/>
                </a:solidFill>
                <a:latin typeface="Arial" panose="020B0604020202020204" pitchFamily="34" charset="0"/>
                <a:cs typeface="Arial" panose="020B0604020202020204" pitchFamily="34" charset="0"/>
              </a:rPr>
              <a:t>Benefits of the Program</a:t>
            </a:r>
          </a:p>
          <a:p>
            <a:pPr marL="800100" lvl="1" indent="-342900">
              <a:lnSpc>
                <a:spcPct val="9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Learn how to run a business</a:t>
            </a:r>
          </a:p>
          <a:p>
            <a:pPr marL="800100" lvl="1" indent="-342900">
              <a:lnSpc>
                <a:spcPct val="9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Earn income</a:t>
            </a:r>
          </a:p>
          <a:p>
            <a:pPr marL="800100" lvl="1" indent="-342900">
              <a:lnSpc>
                <a:spcPct val="9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Receive profits from vending machines at ND rest areas.</a:t>
            </a:r>
          </a:p>
        </p:txBody>
      </p:sp>
      <p:pic>
        <p:nvPicPr>
          <p:cNvPr id="4098" name="Picture 2" descr=" Three vending machines in a row.  ">
            <a:extLst>
              <a:ext uri="{FF2B5EF4-FFF2-40B4-BE49-F238E27FC236}">
                <a16:creationId xmlns:a16="http://schemas.microsoft.com/office/drawing/2014/main" id="{E5F1530C-FF9D-A1D3-46E9-54A928F87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737" y="255496"/>
            <a:ext cx="8686800" cy="232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72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Senior Woman At Home Reading Book Using Magnifying Glass">
            <a:extLst>
              <a:ext uri="{FF2B5EF4-FFF2-40B4-BE49-F238E27FC236}">
                <a16:creationId xmlns:a16="http://schemas.microsoft.com/office/drawing/2014/main" id="{B83819B3-B487-24DA-C94A-AAC74BACDA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001"/>
          <a:stretch/>
        </p:blipFill>
        <p:spPr bwMode="auto">
          <a:xfrm>
            <a:off x="-39866"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92" name="Rectangle 309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F4252A-E198-426E-AADC-C79F595289C5}"/>
              </a:ext>
            </a:extLst>
          </p:cNvPr>
          <p:cNvSpPr>
            <a:spLocks noGrp="1"/>
          </p:cNvSpPr>
          <p:nvPr>
            <p:ph type="title"/>
          </p:nvPr>
        </p:nvSpPr>
        <p:spPr>
          <a:xfrm>
            <a:off x="7286626" y="104775"/>
            <a:ext cx="4686300" cy="1562100"/>
          </a:xfrm>
        </p:spPr>
        <p:txBody>
          <a:bodyPr vert="horz" lIns="91440" tIns="45720" rIns="91440" bIns="45720" rtlCol="0" anchor="ctr">
            <a:normAutofit/>
          </a:bodyPr>
          <a:lstStyle/>
          <a:p>
            <a:r>
              <a:rPr lang="en-US" sz="4000" b="1" dirty="0">
                <a:solidFill>
                  <a:schemeClr val="tx1"/>
                </a:solidFill>
                <a:latin typeface="+mj-lt"/>
                <a:cs typeface="+mj-cs"/>
              </a:rPr>
              <a:t>Older Individuals who are Blind Program</a:t>
            </a:r>
          </a:p>
        </p:txBody>
      </p:sp>
      <p:sp>
        <p:nvSpPr>
          <p:cNvPr id="3" name="Content Placeholder 2">
            <a:extLst>
              <a:ext uri="{FF2B5EF4-FFF2-40B4-BE49-F238E27FC236}">
                <a16:creationId xmlns:a16="http://schemas.microsoft.com/office/drawing/2014/main" id="{5F05A7FB-64CC-4B99-B3B0-D869DBFA95FC}"/>
              </a:ext>
            </a:extLst>
          </p:cNvPr>
          <p:cNvSpPr>
            <a:spLocks noGrp="1"/>
          </p:cNvSpPr>
          <p:nvPr>
            <p:ph idx="1"/>
          </p:nvPr>
        </p:nvSpPr>
        <p:spPr>
          <a:xfrm>
            <a:off x="7517131" y="1590665"/>
            <a:ext cx="4441315" cy="5162560"/>
          </a:xfrm>
        </p:spPr>
        <p:txBody>
          <a:bodyPr vert="horz" lIns="91440" tIns="45720" rIns="91440" bIns="45720" rtlCol="0">
            <a:normAutofit/>
          </a:bodyPr>
          <a:lstStyle/>
          <a:p>
            <a:pPr>
              <a:lnSpc>
                <a:spcPct val="90000"/>
              </a:lnSpc>
            </a:pPr>
            <a:r>
              <a:rPr lang="en-US" sz="2000" dirty="0">
                <a:solidFill>
                  <a:schemeClr val="tx1"/>
                </a:solidFill>
                <a:latin typeface="Arial" panose="020B0604020202020204" pitchFamily="34" charset="0"/>
                <a:cs typeface="Arial" panose="020B0604020202020204" pitchFamily="34" charset="0"/>
              </a:rPr>
              <a:t>The Older Individuals who are Blind (OIB) Program is available to individuals age 55+ who have a visual impairment and are not employed or living in a nursing home. </a:t>
            </a:r>
          </a:p>
          <a:p>
            <a:pPr lvl="1">
              <a:lnSpc>
                <a:spcPct val="90000"/>
              </a:lnSpc>
            </a:pPr>
            <a:r>
              <a:rPr lang="en-US" sz="1800" dirty="0">
                <a:solidFill>
                  <a:schemeClr val="tx1"/>
                </a:solidFill>
                <a:latin typeface="Arial" panose="020B0604020202020204" pitchFamily="34" charset="0"/>
                <a:cs typeface="Arial" panose="020B0604020202020204" pitchFamily="34" charset="0"/>
              </a:rPr>
              <a:t>Examples of visual impairments: macular degeneration, cataracts, glaucoma, diabetic retinopathy, detached retina, retinitis pigmentosa, etc.</a:t>
            </a:r>
          </a:p>
          <a:p>
            <a:pPr marL="457200" lvl="1">
              <a:lnSpc>
                <a:spcPct val="90000"/>
              </a:lnSpc>
            </a:pPr>
            <a:endParaRPr lang="en-US" sz="1800" dirty="0">
              <a:solidFill>
                <a:schemeClr val="tx1"/>
              </a:solidFill>
              <a:latin typeface="Arial" panose="020B0604020202020204" pitchFamily="34" charset="0"/>
              <a:cs typeface="Arial" panose="020B0604020202020204" pitchFamily="34" charset="0"/>
            </a:endParaRPr>
          </a:p>
          <a:p>
            <a:pPr>
              <a:lnSpc>
                <a:spcPct val="90000"/>
              </a:lnSpc>
            </a:pPr>
            <a:r>
              <a:rPr lang="en-US" sz="2000" dirty="0">
                <a:solidFill>
                  <a:schemeClr val="tx1"/>
                </a:solidFill>
                <a:latin typeface="Arial" panose="020B0604020202020204" pitchFamily="34" charset="0"/>
                <a:cs typeface="Arial" panose="020B0604020202020204" pitchFamily="34" charset="0"/>
              </a:rPr>
              <a:t>Goal: To improve the individual’s independence in their homes and communities while enhancing their quality of life.</a:t>
            </a:r>
          </a:p>
          <a:p>
            <a:pPr marL="457200" lvl="1">
              <a:lnSpc>
                <a:spcPct val="90000"/>
              </a:lnSpc>
            </a:pPr>
            <a:endParaRPr lang="en-US" sz="1400" dirty="0">
              <a:solidFill>
                <a:schemeClr val="tx1"/>
              </a:solidFill>
              <a:latin typeface="+mn-lt"/>
              <a:cs typeface="+mn-cs"/>
            </a:endParaRPr>
          </a:p>
        </p:txBody>
      </p:sp>
    </p:spTree>
    <p:extLst>
      <p:ext uri="{BB962C8B-B14F-4D97-AF65-F5344CB8AC3E}">
        <p14:creationId xmlns:p14="http://schemas.microsoft.com/office/powerpoint/2010/main" val="7840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6716-AA56-43D5-A6BA-A6D68D05654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OIB Services</a:t>
            </a:r>
          </a:p>
        </p:txBody>
      </p:sp>
      <p:sp>
        <p:nvSpPr>
          <p:cNvPr id="11" name="Content Placeholder 1">
            <a:extLst>
              <a:ext uri="{FF2B5EF4-FFF2-40B4-BE49-F238E27FC236}">
                <a16:creationId xmlns:a16="http://schemas.microsoft.com/office/drawing/2014/main" id="{8F3B6623-D045-45B1-9416-D48DFD27A6F0}"/>
              </a:ext>
            </a:extLst>
          </p:cNvPr>
          <p:cNvSpPr>
            <a:spLocks noGrp="1"/>
          </p:cNvSpPr>
          <p:nvPr>
            <p:ph idx="1"/>
          </p:nvPr>
        </p:nvSpPr>
        <p:spPr>
          <a:xfrm>
            <a:off x="754007" y="3363258"/>
            <a:ext cx="2417874" cy="3249977"/>
          </a:xfrm>
        </p:spPr>
        <p:txBody>
          <a:bodyPr>
            <a:normAutofit/>
          </a:bodyPr>
          <a:lstStyle/>
          <a:p>
            <a:pPr marL="0" indent="0">
              <a:lnSpc>
                <a:spcPct val="100000"/>
              </a:lnSpc>
              <a:buNone/>
            </a:pPr>
            <a:r>
              <a:rPr lang="en-US" sz="2400" dirty="0">
                <a:latin typeface="Arial" panose="020B0604020202020204" pitchFamily="34" charset="0"/>
                <a:cs typeface="Arial" panose="020B0604020202020204" pitchFamily="34" charset="0"/>
              </a:rPr>
              <a:t>Communication Skills</a:t>
            </a:r>
          </a:p>
          <a:p>
            <a:pPr>
              <a:lnSpc>
                <a:spcPct val="100000"/>
              </a:lnSpc>
            </a:pPr>
            <a:r>
              <a:rPr lang="en-US" sz="2000" dirty="0">
                <a:latin typeface="Arial" panose="020B0604020202020204" pitchFamily="34" charset="0"/>
                <a:cs typeface="Arial" panose="020B0604020202020204" pitchFamily="34" charset="0"/>
              </a:rPr>
              <a:t>Telling Time</a:t>
            </a:r>
          </a:p>
          <a:p>
            <a:pPr>
              <a:lnSpc>
                <a:spcPct val="100000"/>
              </a:lnSpc>
            </a:pPr>
            <a:r>
              <a:rPr lang="en-US" sz="2000" dirty="0">
                <a:latin typeface="Arial" panose="020B0604020202020204" pitchFamily="34" charset="0"/>
                <a:cs typeface="Arial" panose="020B0604020202020204" pitchFamily="34" charset="0"/>
              </a:rPr>
              <a:t>Using Phone</a:t>
            </a:r>
          </a:p>
          <a:p>
            <a:pPr>
              <a:lnSpc>
                <a:spcPct val="100000"/>
              </a:lnSpc>
            </a:pPr>
            <a:r>
              <a:rPr lang="en-US" sz="2000" dirty="0">
                <a:latin typeface="Arial" panose="020B0604020202020204" pitchFamily="34" charset="0"/>
                <a:cs typeface="Arial" panose="020B0604020202020204" pitchFamily="34" charset="0"/>
              </a:rPr>
              <a:t>Money </a:t>
            </a:r>
            <a:r>
              <a:rPr lang="en-US" sz="2000" dirty="0" err="1">
                <a:latin typeface="Arial" panose="020B0604020202020204" pitchFamily="34" charset="0"/>
                <a:cs typeface="Arial" panose="020B0604020202020204" pitchFamily="34" charset="0"/>
              </a:rPr>
              <a:t>Mang</a:t>
            </a:r>
            <a:r>
              <a:rPr lang="en-US" sz="2000" dirty="0">
                <a:latin typeface="Arial" panose="020B0604020202020204" pitchFamily="34" charset="0"/>
                <a:cs typeface="Arial" panose="020B0604020202020204" pitchFamily="34" charset="0"/>
              </a:rPr>
              <a:t>.</a:t>
            </a:r>
          </a:p>
          <a:p>
            <a:pPr>
              <a:lnSpc>
                <a:spcPct val="100000"/>
              </a:lnSpc>
            </a:pPr>
            <a:r>
              <a:rPr lang="en-US" sz="2000" dirty="0">
                <a:latin typeface="Arial" panose="020B0604020202020204" pitchFamily="34" charset="0"/>
                <a:cs typeface="Arial" panose="020B0604020202020204" pitchFamily="34" charset="0"/>
              </a:rPr>
              <a:t>Computer Skills</a:t>
            </a:r>
          </a:p>
          <a:p>
            <a:pPr>
              <a:lnSpc>
                <a:spcPct val="100000"/>
              </a:lnSpc>
            </a:pPr>
            <a:endParaRPr lang="en-US" sz="2000" dirty="0"/>
          </a:p>
        </p:txBody>
      </p:sp>
      <p:pic>
        <p:nvPicPr>
          <p:cNvPr id="12" name="Content Placeholder 11" descr="Telephone with solid fill">
            <a:extLst>
              <a:ext uri="{FF2B5EF4-FFF2-40B4-BE49-F238E27FC236}">
                <a16:creationId xmlns:a16="http://schemas.microsoft.com/office/drawing/2014/main" id="{3C0992D3-DBA9-4817-B41E-F281427CAEB1}"/>
              </a:ext>
            </a:extLst>
          </p:cNvPr>
          <p:cNvPicPr>
            <a:picLocks noGrp="1" noChangeAspect="1"/>
          </p:cNvPicPr>
          <p:nvPr>
            <p:ph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51432" y="2023340"/>
            <a:ext cx="914400" cy="914400"/>
          </a:xfrm>
        </p:spPr>
      </p:pic>
      <p:sp>
        <p:nvSpPr>
          <p:cNvPr id="13" name="Content Placeholder 4">
            <a:extLst>
              <a:ext uri="{FF2B5EF4-FFF2-40B4-BE49-F238E27FC236}">
                <a16:creationId xmlns:a16="http://schemas.microsoft.com/office/drawing/2014/main" id="{B6324EC7-77E4-4A98-8205-E9C8CC8DBEBE}"/>
              </a:ext>
            </a:extLst>
          </p:cNvPr>
          <p:cNvSpPr>
            <a:spLocks noGrp="1"/>
          </p:cNvSpPr>
          <p:nvPr>
            <p:ph idx="11"/>
          </p:nvPr>
        </p:nvSpPr>
        <p:spPr>
          <a:xfrm>
            <a:off x="3471605" y="3425402"/>
            <a:ext cx="2417874" cy="2913859"/>
          </a:xfrm>
        </p:spPr>
        <p:txBody>
          <a:bodyPr>
            <a:normAutofit/>
          </a:bodyPr>
          <a:lstStyle/>
          <a:p>
            <a:pPr marL="0" indent="0">
              <a:lnSpc>
                <a:spcPct val="100000"/>
              </a:lnSpc>
              <a:buNone/>
            </a:pPr>
            <a:r>
              <a:rPr lang="en-US" sz="2400" dirty="0">
                <a:latin typeface="Arial" panose="020B0604020202020204" pitchFamily="34" charset="0"/>
                <a:cs typeface="Arial" panose="020B0604020202020204" pitchFamily="34" charset="0"/>
              </a:rPr>
              <a:t>Daily Living Skills</a:t>
            </a:r>
          </a:p>
          <a:p>
            <a:pPr>
              <a:lnSpc>
                <a:spcPct val="100000"/>
              </a:lnSpc>
            </a:pPr>
            <a:r>
              <a:rPr lang="en-US" sz="2000" dirty="0">
                <a:latin typeface="Arial" panose="020B0604020202020204" pitchFamily="34" charset="0"/>
                <a:cs typeface="Arial" panose="020B0604020202020204" pitchFamily="34" charset="0"/>
              </a:rPr>
              <a:t>Meal Prep</a:t>
            </a:r>
          </a:p>
          <a:p>
            <a:pPr>
              <a:lnSpc>
                <a:spcPct val="100000"/>
              </a:lnSpc>
            </a:pPr>
            <a:r>
              <a:rPr lang="en-US" sz="2000" dirty="0">
                <a:latin typeface="Arial" panose="020B0604020202020204" pitchFamily="34" charset="0"/>
                <a:cs typeface="Arial" panose="020B0604020202020204" pitchFamily="34" charset="0"/>
              </a:rPr>
              <a:t>Clothing Care</a:t>
            </a:r>
          </a:p>
          <a:p>
            <a:pPr>
              <a:lnSpc>
                <a:spcPct val="100000"/>
              </a:lnSpc>
            </a:pPr>
            <a:r>
              <a:rPr lang="en-US" sz="2000" dirty="0">
                <a:latin typeface="Arial" panose="020B0604020202020204" pitchFamily="34" charset="0"/>
                <a:cs typeface="Arial" panose="020B0604020202020204" pitchFamily="34" charset="0"/>
              </a:rPr>
              <a:t>Leisure Act</a:t>
            </a:r>
          </a:p>
          <a:p>
            <a:pPr>
              <a:lnSpc>
                <a:spcPct val="100000"/>
              </a:lnSpc>
            </a:pPr>
            <a:r>
              <a:rPr lang="en-US" sz="2000" dirty="0">
                <a:latin typeface="Arial" panose="020B0604020202020204" pitchFamily="34" charset="0"/>
                <a:cs typeface="Arial" panose="020B0604020202020204" pitchFamily="34" charset="0"/>
              </a:rPr>
              <a:t>Personal Care</a:t>
            </a:r>
          </a:p>
          <a:p>
            <a:pPr marL="0" indent="0">
              <a:lnSpc>
                <a:spcPct val="100000"/>
              </a:lnSpc>
              <a:buNone/>
            </a:pPr>
            <a:endParaRPr lang="en-US" dirty="0"/>
          </a:p>
          <a:p>
            <a:pPr marL="0" indent="0">
              <a:buNone/>
            </a:pPr>
            <a:endParaRPr lang="en-US" dirty="0"/>
          </a:p>
        </p:txBody>
      </p:sp>
      <p:pic>
        <p:nvPicPr>
          <p:cNvPr id="14" name="Content Placeholder 13" descr="Fork and knife with solid fill">
            <a:extLst>
              <a:ext uri="{FF2B5EF4-FFF2-40B4-BE49-F238E27FC236}">
                <a16:creationId xmlns:a16="http://schemas.microsoft.com/office/drawing/2014/main" id="{EDB8E7C9-5300-4E30-B292-F06D92F04B52}"/>
              </a:ext>
            </a:extLst>
          </p:cNvPr>
          <p:cNvPicPr>
            <a:picLocks noGrp="1" noChangeAspect="1"/>
          </p:cNvPicPr>
          <p:nvPr>
            <p:ph idx="1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000872" y="2023340"/>
            <a:ext cx="914400" cy="914400"/>
          </a:xfrm>
        </p:spPr>
      </p:pic>
      <p:sp>
        <p:nvSpPr>
          <p:cNvPr id="15" name="Content Placeholder 6">
            <a:extLst>
              <a:ext uri="{FF2B5EF4-FFF2-40B4-BE49-F238E27FC236}">
                <a16:creationId xmlns:a16="http://schemas.microsoft.com/office/drawing/2014/main" id="{1681F15C-6442-41B8-AF67-9C8C934F3C41}"/>
              </a:ext>
            </a:extLst>
          </p:cNvPr>
          <p:cNvSpPr>
            <a:spLocks noGrp="1"/>
          </p:cNvSpPr>
          <p:nvPr>
            <p:ph idx="13"/>
          </p:nvPr>
        </p:nvSpPr>
        <p:spPr>
          <a:xfrm>
            <a:off x="6178235" y="3425403"/>
            <a:ext cx="2417874" cy="2666384"/>
          </a:xfrm>
        </p:spPr>
        <p:txBody>
          <a:bodyPr>
            <a:normAutofit/>
          </a:bodyPr>
          <a:lstStyle/>
          <a:p>
            <a:pPr marL="0" indent="0">
              <a:buNone/>
            </a:pPr>
            <a:r>
              <a:rPr lang="en-US" sz="2400" dirty="0">
                <a:latin typeface="Arial" panose="020B0604020202020204" pitchFamily="34" charset="0"/>
                <a:cs typeface="Arial" panose="020B0604020202020204" pitchFamily="34" charset="0"/>
              </a:rPr>
              <a:t>Low Vision Assessment</a:t>
            </a:r>
          </a:p>
          <a:p>
            <a:pPr>
              <a:lnSpc>
                <a:spcPct val="100000"/>
              </a:lnSpc>
            </a:pPr>
            <a:r>
              <a:rPr lang="en-US" sz="2000" dirty="0">
                <a:latin typeface="Arial" panose="020B0604020202020204" pitchFamily="34" charset="0"/>
                <a:cs typeface="Arial" panose="020B0604020202020204" pitchFamily="34" charset="0"/>
              </a:rPr>
              <a:t>Magnifiers</a:t>
            </a:r>
          </a:p>
          <a:p>
            <a:pPr>
              <a:lnSpc>
                <a:spcPct val="100000"/>
              </a:lnSpc>
            </a:pPr>
            <a:r>
              <a:rPr lang="en-US" sz="2000" dirty="0">
                <a:latin typeface="Arial" panose="020B0604020202020204" pitchFamily="34" charset="0"/>
                <a:cs typeface="Arial" panose="020B0604020202020204" pitchFamily="34" charset="0"/>
              </a:rPr>
              <a:t>Lighting</a:t>
            </a:r>
          </a:p>
          <a:p>
            <a:pPr>
              <a:lnSpc>
                <a:spcPct val="100000"/>
              </a:lnSpc>
            </a:pPr>
            <a:r>
              <a:rPr lang="en-US" sz="2000" dirty="0">
                <a:latin typeface="Arial" panose="020B0604020202020204" pitchFamily="34" charset="0"/>
                <a:cs typeface="Arial" panose="020B0604020202020204" pitchFamily="34" charset="0"/>
              </a:rPr>
              <a:t>Glare Control</a:t>
            </a:r>
          </a:p>
          <a:p>
            <a:pPr>
              <a:lnSpc>
                <a:spcPct val="100000"/>
              </a:lnSpc>
            </a:pPr>
            <a:r>
              <a:rPr lang="en-US" sz="2000" dirty="0">
                <a:latin typeface="Arial" panose="020B0604020202020204" pitchFamily="34" charset="0"/>
                <a:cs typeface="Arial" panose="020B0604020202020204" pitchFamily="34" charset="0"/>
              </a:rPr>
              <a:t>Contrast</a:t>
            </a:r>
          </a:p>
          <a:p>
            <a:endParaRPr lang="en-US" dirty="0"/>
          </a:p>
        </p:txBody>
      </p:sp>
      <p:pic>
        <p:nvPicPr>
          <p:cNvPr id="16" name="Content Placeholder 15" descr="Lights On with solid fill">
            <a:extLst>
              <a:ext uri="{FF2B5EF4-FFF2-40B4-BE49-F238E27FC236}">
                <a16:creationId xmlns:a16="http://schemas.microsoft.com/office/drawing/2014/main" id="{066EDF5A-DF6E-4B4E-8F81-FBB48FB70465}"/>
              </a:ext>
            </a:extLst>
          </p:cNvPr>
          <p:cNvPicPr>
            <a:picLocks noGrp="1" noChangeAspect="1"/>
          </p:cNvPicPr>
          <p:nvPr>
            <p:ph idx="14"/>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650313" y="2023340"/>
            <a:ext cx="914400" cy="914400"/>
          </a:xfrm>
        </p:spPr>
      </p:pic>
      <p:sp>
        <p:nvSpPr>
          <p:cNvPr id="17" name="Content Placeholder 8">
            <a:extLst>
              <a:ext uri="{FF2B5EF4-FFF2-40B4-BE49-F238E27FC236}">
                <a16:creationId xmlns:a16="http://schemas.microsoft.com/office/drawing/2014/main" id="{53BF43CA-0A19-4B77-95D7-D781CA2E06D9}"/>
              </a:ext>
            </a:extLst>
          </p:cNvPr>
          <p:cNvSpPr>
            <a:spLocks noGrp="1"/>
          </p:cNvSpPr>
          <p:nvPr>
            <p:ph idx="15"/>
          </p:nvPr>
        </p:nvSpPr>
        <p:spPr>
          <a:xfrm>
            <a:off x="8884865" y="3425403"/>
            <a:ext cx="2417874" cy="2666384"/>
          </a:xfrm>
        </p:spPr>
        <p:txBody>
          <a:bodyPr>
            <a:normAutofit/>
          </a:bodyPr>
          <a:lstStyle/>
          <a:p>
            <a:pPr marL="0" indent="0">
              <a:buNone/>
            </a:pPr>
            <a:r>
              <a:rPr lang="en-US" sz="2400" dirty="0">
                <a:latin typeface="Arial" panose="020B0604020202020204" pitchFamily="34" charset="0"/>
                <a:cs typeface="Arial" panose="020B0604020202020204" pitchFamily="34" charset="0"/>
              </a:rPr>
              <a:t>Information and Referral</a:t>
            </a:r>
          </a:p>
          <a:p>
            <a:pPr>
              <a:lnSpc>
                <a:spcPct val="100000"/>
              </a:lnSpc>
            </a:pPr>
            <a:r>
              <a:rPr lang="en-US" sz="2000" dirty="0">
                <a:latin typeface="Arial" panose="020B0604020202020204" pitchFamily="34" charset="0"/>
                <a:cs typeface="Arial" panose="020B0604020202020204" pitchFamily="34" charset="0"/>
              </a:rPr>
              <a:t>NDVS/SB</a:t>
            </a:r>
          </a:p>
          <a:p>
            <a:pPr>
              <a:lnSpc>
                <a:spcPct val="100000"/>
              </a:lnSpc>
            </a:pPr>
            <a:r>
              <a:rPr lang="en-US" sz="2000" dirty="0">
                <a:latin typeface="Arial" panose="020B0604020202020204" pitchFamily="34" charset="0"/>
                <a:cs typeface="Arial" panose="020B0604020202020204" pitchFamily="34" charset="0"/>
              </a:rPr>
              <a:t>ND Assistive</a:t>
            </a:r>
          </a:p>
          <a:p>
            <a:pPr>
              <a:lnSpc>
                <a:spcPct val="100000"/>
              </a:lnSpc>
            </a:pPr>
            <a:r>
              <a:rPr lang="en-US" sz="2000" dirty="0">
                <a:latin typeface="Arial" panose="020B0604020202020204" pitchFamily="34" charset="0"/>
                <a:cs typeface="Arial" panose="020B0604020202020204" pitchFamily="34" charset="0"/>
              </a:rPr>
              <a:t>Talking Books</a:t>
            </a:r>
          </a:p>
          <a:p>
            <a:pPr>
              <a:lnSpc>
                <a:spcPct val="100000"/>
              </a:lnSpc>
            </a:pPr>
            <a:r>
              <a:rPr lang="en-US" sz="2000" dirty="0">
                <a:latin typeface="Arial" panose="020B0604020202020204" pitchFamily="34" charset="0"/>
                <a:cs typeface="Arial" panose="020B0604020202020204" pitchFamily="34" charset="0"/>
              </a:rPr>
              <a:t>Lions Programs</a:t>
            </a:r>
          </a:p>
          <a:p>
            <a:pPr marL="0" indent="0">
              <a:buNone/>
            </a:pPr>
            <a:endParaRPr lang="en-US" dirty="0"/>
          </a:p>
        </p:txBody>
      </p:sp>
      <p:pic>
        <p:nvPicPr>
          <p:cNvPr id="18" name="Content Placeholder 17" descr="Clipboard All Crosses outline">
            <a:extLst>
              <a:ext uri="{FF2B5EF4-FFF2-40B4-BE49-F238E27FC236}">
                <a16:creationId xmlns:a16="http://schemas.microsoft.com/office/drawing/2014/main" id="{4F612318-E820-4FDA-9074-135D601947DF}"/>
              </a:ext>
            </a:extLst>
          </p:cNvPr>
          <p:cNvPicPr>
            <a:picLocks noGrp="1" noChangeAspect="1"/>
          </p:cNvPicPr>
          <p:nvPr>
            <p:ph idx="16"/>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68968" y="2023340"/>
            <a:ext cx="914400" cy="914400"/>
          </a:xfrm>
        </p:spPr>
      </p:pic>
    </p:spTree>
    <p:extLst>
      <p:ext uri="{BB962C8B-B14F-4D97-AF65-F5344CB8AC3E}">
        <p14:creationId xmlns:p14="http://schemas.microsoft.com/office/powerpoint/2010/main" val="271240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3DE4F55-65EC-4B42-8939-4B21C5C5BEC9}"/>
              </a:ext>
            </a:extLst>
          </p:cNvPr>
          <p:cNvSpPr>
            <a:spLocks noGrp="1"/>
          </p:cNvSpPr>
          <p:nvPr>
            <p:ph type="title"/>
          </p:nvPr>
        </p:nvSpPr>
        <p:spPr>
          <a:xfrm>
            <a:off x="1136398" y="457201"/>
            <a:ext cx="10117810" cy="1150470"/>
          </a:xfrm>
        </p:spPr>
        <p:txBody>
          <a:bodyPr vert="horz" lIns="91440" tIns="45720" rIns="91440" bIns="45720" rtlCol="0" anchor="b">
            <a:normAutofit/>
          </a:bodyPr>
          <a:lstStyle/>
          <a:p>
            <a:r>
              <a:rPr lang="en-US" sz="4000" dirty="0">
                <a:solidFill>
                  <a:schemeClr val="tx1"/>
                </a:solidFill>
                <a:latin typeface="Arial" panose="020B0604020202020204" pitchFamily="34" charset="0"/>
                <a:cs typeface="Arial" panose="020B0604020202020204" pitchFamily="34" charset="0"/>
              </a:rPr>
              <a:t>Objectives</a:t>
            </a:r>
            <a:endParaRPr lang="en-US" sz="4000" b="1" dirty="0">
              <a:solidFill>
                <a:schemeClr val="tx1"/>
              </a:solidFill>
              <a:latin typeface="Arial" panose="020B0604020202020204" pitchFamily="34" charset="0"/>
              <a:cs typeface="Arial" panose="020B0604020202020204" pitchFamily="34" charset="0"/>
            </a:endParaRPr>
          </a:p>
        </p:txBody>
      </p:sp>
      <p:pic>
        <p:nvPicPr>
          <p:cNvPr id="7" name="Picture Placeholder 6" descr="A bridge in ND over a blue river with lots of green trees on the bank of the river.">
            <a:extLst>
              <a:ext uri="{FF2B5EF4-FFF2-40B4-BE49-F238E27FC236}">
                <a16:creationId xmlns:a16="http://schemas.microsoft.com/office/drawing/2014/main" id="{B7BB6637-1ADC-4B88-BFE6-FCC0D18BCAF3}"/>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9333" r="12004"/>
          <a:stretch/>
        </p:blipFill>
        <p:spPr>
          <a:xfrm>
            <a:off x="7646838" y="1980775"/>
            <a:ext cx="3748858" cy="3632824"/>
          </a:xfrm>
          <a:prstGeom prst="rect">
            <a:avLst/>
          </a:prstGeom>
        </p:spPr>
      </p:pic>
      <p:sp>
        <p:nvSpPr>
          <p:cNvPr id="14" name="Rectangle 13">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EF2FC2D4-0EA9-5E10-A057-04152F2A0415}"/>
              </a:ext>
            </a:extLst>
          </p:cNvPr>
          <p:cNvGraphicFramePr>
            <a:graphicFrameLocks noGrp="1"/>
          </p:cNvGraphicFramePr>
          <p:nvPr>
            <p:ph idx="10"/>
            <p:extLst>
              <p:ext uri="{D42A27DB-BD31-4B8C-83A1-F6EECF244321}">
                <p14:modId xmlns:p14="http://schemas.microsoft.com/office/powerpoint/2010/main" val="2617687553"/>
              </p:ext>
            </p:extLst>
          </p:nvPr>
        </p:nvGraphicFramePr>
        <p:xfrm>
          <a:off x="1150286" y="1980775"/>
          <a:ext cx="6001836" cy="3632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357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2" name="Rectangle 513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F06819-8905-191F-1686-C1B39005BB84}"/>
              </a:ext>
            </a:extLst>
          </p:cNvPr>
          <p:cNvSpPr>
            <a:spLocks noGrp="1"/>
          </p:cNvSpPr>
          <p:nvPr>
            <p:ph type="title"/>
          </p:nvPr>
        </p:nvSpPr>
        <p:spPr>
          <a:xfrm>
            <a:off x="522354" y="228600"/>
            <a:ext cx="6002110" cy="1495425"/>
          </a:xfrm>
        </p:spPr>
        <p:txBody>
          <a:bodyPr vert="horz" lIns="91440" tIns="45720" rIns="91440" bIns="45720" rtlCol="0" anchor="ctr">
            <a:normAutofit fontScale="90000"/>
          </a:bodyPr>
          <a:lstStyle/>
          <a:p>
            <a:r>
              <a:rPr lang="en-US" sz="3700" dirty="0">
                <a:solidFill>
                  <a:schemeClr val="tx1"/>
                </a:solidFill>
                <a:latin typeface="Arial" panose="020B0604020202020204" pitchFamily="34" charset="0"/>
                <a:cs typeface="Arial" panose="020B0604020202020204" pitchFamily="34" charset="0"/>
              </a:rPr>
              <a:t>Senior Community Service Employment Program (SCSEP)</a:t>
            </a:r>
          </a:p>
        </p:txBody>
      </p:sp>
      <p:sp>
        <p:nvSpPr>
          <p:cNvPr id="11" name="Content Placeholder 10">
            <a:extLst>
              <a:ext uri="{FF2B5EF4-FFF2-40B4-BE49-F238E27FC236}">
                <a16:creationId xmlns:a16="http://schemas.microsoft.com/office/drawing/2014/main" id="{9BC688BC-6736-04FF-D05E-B388CDCC2EFF}"/>
              </a:ext>
            </a:extLst>
          </p:cNvPr>
          <p:cNvSpPr>
            <a:spLocks noGrp="1"/>
          </p:cNvSpPr>
          <p:nvPr>
            <p:ph idx="1"/>
          </p:nvPr>
        </p:nvSpPr>
        <p:spPr>
          <a:xfrm>
            <a:off x="266700" y="2095500"/>
            <a:ext cx="6762750" cy="4533900"/>
          </a:xfrm>
        </p:spPr>
        <p:txBody>
          <a:bodyPr vert="horz" lIns="91440" tIns="45720" rIns="91440" bIns="45720" rtlCol="0">
            <a:normAutofit/>
          </a:bodyPr>
          <a:lstStyle/>
          <a:p>
            <a:pPr marL="0" indent="0">
              <a:lnSpc>
                <a:spcPct val="90000"/>
              </a:lnSpc>
              <a:buNone/>
            </a:pPr>
            <a:r>
              <a:rPr lang="en-US" sz="2000" b="0" i="0" dirty="0">
                <a:solidFill>
                  <a:schemeClr val="tx1"/>
                </a:solidFill>
                <a:effectLst/>
                <a:latin typeface="Arial" panose="020B0604020202020204" pitchFamily="34" charset="0"/>
                <a:cs typeface="Arial" panose="020B0604020202020204" pitchFamily="34" charset="0"/>
              </a:rPr>
              <a:t>The Senior Community Service Employment Program (SCSEP) is a job training program. It is for qualifying people 55 and older who are low-income and not working. People gain confidence and skills by working part-time.</a:t>
            </a:r>
          </a:p>
          <a:p>
            <a:pPr marL="0">
              <a:lnSpc>
                <a:spcPct val="90000"/>
              </a:lnSpc>
            </a:pPr>
            <a:r>
              <a:rPr lang="en-US" sz="2000" dirty="0">
                <a:solidFill>
                  <a:schemeClr val="tx1"/>
                </a:solidFill>
                <a:latin typeface="Arial" panose="020B0604020202020204" pitchFamily="34" charset="0"/>
                <a:cs typeface="Arial" panose="020B0604020202020204" pitchFamily="34" charset="0"/>
              </a:rPr>
              <a:t>Training Opportunities:</a:t>
            </a:r>
          </a:p>
          <a:p>
            <a:pPr lvl="1">
              <a:lnSpc>
                <a:spcPct val="90000"/>
              </a:lnSpc>
            </a:pPr>
            <a:r>
              <a:rPr lang="en-US" sz="2000" dirty="0">
                <a:solidFill>
                  <a:schemeClr val="tx1"/>
                </a:solidFill>
                <a:latin typeface="Arial" panose="020B0604020202020204" pitchFamily="34" charset="0"/>
                <a:cs typeface="Arial" panose="020B0604020202020204" pitchFamily="34" charset="0"/>
              </a:rPr>
              <a:t>Child care centers</a:t>
            </a:r>
          </a:p>
          <a:p>
            <a:pPr lvl="1">
              <a:lnSpc>
                <a:spcPct val="90000"/>
              </a:lnSpc>
            </a:pPr>
            <a:r>
              <a:rPr lang="en-US" sz="2000" dirty="0">
                <a:solidFill>
                  <a:schemeClr val="tx1"/>
                </a:solidFill>
                <a:latin typeface="Arial" panose="020B0604020202020204" pitchFamily="34" charset="0"/>
                <a:cs typeface="Arial" panose="020B0604020202020204" pitchFamily="34" charset="0"/>
              </a:rPr>
              <a:t>Customer service</a:t>
            </a:r>
          </a:p>
          <a:p>
            <a:pPr lvl="1">
              <a:lnSpc>
                <a:spcPct val="90000"/>
              </a:lnSpc>
            </a:pPr>
            <a:r>
              <a:rPr lang="en-US" sz="2000" dirty="0">
                <a:solidFill>
                  <a:schemeClr val="tx1"/>
                </a:solidFill>
                <a:latin typeface="Arial" panose="020B0604020202020204" pitchFamily="34" charset="0"/>
                <a:cs typeface="Arial" panose="020B0604020202020204" pitchFamily="34" charset="0"/>
              </a:rPr>
              <a:t>Teachers aide</a:t>
            </a:r>
          </a:p>
          <a:p>
            <a:pPr lvl="1">
              <a:lnSpc>
                <a:spcPct val="90000"/>
              </a:lnSpc>
            </a:pPr>
            <a:r>
              <a:rPr lang="en-US" sz="2000" dirty="0">
                <a:solidFill>
                  <a:schemeClr val="tx1"/>
                </a:solidFill>
                <a:latin typeface="Arial" panose="020B0604020202020204" pitchFamily="34" charset="0"/>
                <a:cs typeface="Arial" panose="020B0604020202020204" pitchFamily="34" charset="0"/>
              </a:rPr>
              <a:t>Healthcare workers</a:t>
            </a:r>
          </a:p>
          <a:p>
            <a:pPr lvl="1">
              <a:lnSpc>
                <a:spcPct val="90000"/>
              </a:lnSpc>
            </a:pPr>
            <a:r>
              <a:rPr lang="en-US" sz="2000" dirty="0">
                <a:solidFill>
                  <a:schemeClr val="tx1"/>
                </a:solidFill>
                <a:latin typeface="Arial" panose="020B0604020202020204" pitchFamily="34" charset="0"/>
                <a:cs typeface="Arial" panose="020B0604020202020204" pitchFamily="34" charset="0"/>
              </a:rPr>
              <a:t>Maintenance workers</a:t>
            </a:r>
          </a:p>
          <a:p>
            <a:pPr lvl="1">
              <a:lnSpc>
                <a:spcPct val="90000"/>
              </a:lnSpc>
            </a:pPr>
            <a:r>
              <a:rPr lang="en-US" sz="2000" dirty="0">
                <a:solidFill>
                  <a:schemeClr val="tx1"/>
                </a:solidFill>
                <a:latin typeface="Arial" panose="020B0604020202020204" pitchFamily="34" charset="0"/>
                <a:cs typeface="Arial" panose="020B0604020202020204" pitchFamily="34" charset="0"/>
              </a:rPr>
              <a:t>Many other positions</a:t>
            </a:r>
          </a:p>
          <a:p>
            <a:pPr marL="0">
              <a:lnSpc>
                <a:spcPct val="90000"/>
              </a:lnSpc>
            </a:pPr>
            <a:r>
              <a:rPr lang="en-US" sz="2000" dirty="0">
                <a:solidFill>
                  <a:schemeClr val="tx1"/>
                </a:solidFill>
                <a:latin typeface="Arial" panose="020B0604020202020204" pitchFamily="34" charset="0"/>
                <a:cs typeface="Arial" panose="020B0604020202020204" pitchFamily="34" charset="0"/>
              </a:rPr>
              <a:t>Training sites must be not-for-profit or public facilities</a:t>
            </a:r>
          </a:p>
        </p:txBody>
      </p:sp>
      <p:pic>
        <p:nvPicPr>
          <p:cNvPr id="5122" name="Picture 2" descr="Senior woman with books in library.">
            <a:extLst>
              <a:ext uri="{FF2B5EF4-FFF2-40B4-BE49-F238E27FC236}">
                <a16:creationId xmlns:a16="http://schemas.microsoft.com/office/drawing/2014/main" id="{4687124D-BB2B-3F13-83FE-6B6FBA0AB4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19" r="35669"/>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8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and question mark">
            <a:extLst>
              <a:ext uri="{FF2B5EF4-FFF2-40B4-BE49-F238E27FC236}">
                <a16:creationId xmlns:a16="http://schemas.microsoft.com/office/drawing/2014/main" id="{9C8C0B52-9F77-B11B-9403-7562E0944A4D}"/>
              </a:ext>
            </a:extLst>
          </p:cNvPr>
          <p:cNvPicPr>
            <a:picLocks noChangeAspect="1"/>
          </p:cNvPicPr>
          <p:nvPr/>
        </p:nvPicPr>
        <p:blipFill rotWithShape="1">
          <a:blip r:embed="rId2">
            <a:extLst>
              <a:ext uri="{28A0092B-C50C-407E-A947-70E740481C1C}">
                <a14:useLocalDpi xmlns:a14="http://schemas.microsoft.com/office/drawing/2010/main" val="0"/>
              </a:ext>
            </a:extLst>
          </a:blip>
          <a:srcRect l="9696" t="9091" r="2566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21B0EA8-ED11-D84E-4CDE-68C5487081E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solidFill>
                  <a:schemeClr val="tx1"/>
                </a:solidFill>
                <a:latin typeface="Arial" panose="020B0604020202020204" pitchFamily="34" charset="0"/>
                <a:cs typeface="Arial" panose="020B0604020202020204" pitchFamily="34" charset="0"/>
              </a:rPr>
              <a:t>Thank You for Your Time</a:t>
            </a:r>
          </a:p>
        </p:txBody>
      </p:sp>
      <p:sp>
        <p:nvSpPr>
          <p:cNvPr id="2" name="Content Placeholder 1">
            <a:extLst>
              <a:ext uri="{FF2B5EF4-FFF2-40B4-BE49-F238E27FC236}">
                <a16:creationId xmlns:a16="http://schemas.microsoft.com/office/drawing/2014/main" id="{03CCEAEE-682C-0C1E-8062-D9DEE4C52F5C}"/>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lnSpc>
                <a:spcPct val="90000"/>
              </a:lnSpc>
              <a:spcBef>
                <a:spcPts val="1000"/>
              </a:spcBef>
              <a:buNone/>
            </a:pPr>
            <a:r>
              <a:rPr lang="en-US" sz="4400" dirty="0">
                <a:solidFill>
                  <a:schemeClr val="tx1"/>
                </a:solidFill>
                <a:latin typeface="Arial" panose="020B0604020202020204" pitchFamily="34" charset="0"/>
                <a:cs typeface="Arial" panose="020B0604020202020204" pitchFamily="34" charset="0"/>
              </a:rPr>
              <a:t>Questions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03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FBF849C-C45C-B4B8-2970-103BF5BF75C7}"/>
              </a:ext>
            </a:extLst>
          </p:cNvPr>
          <p:cNvSpPr>
            <a:spLocks noGrp="1"/>
          </p:cNvSpPr>
          <p:nvPr>
            <p:ph type="title"/>
          </p:nvPr>
        </p:nvSpPr>
        <p:spPr>
          <a:xfrm>
            <a:off x="1075767" y="1188637"/>
            <a:ext cx="2988234" cy="4480726"/>
          </a:xfrm>
        </p:spPr>
        <p:txBody>
          <a:bodyPr vert="horz" lIns="91440" tIns="45720" rIns="91440" bIns="45720" rtlCol="0" anchor="ctr">
            <a:normAutofit/>
          </a:bodyPr>
          <a:lstStyle/>
          <a:p>
            <a:pPr algn="r"/>
            <a:r>
              <a:rPr lang="en-US" sz="4600" kern="1200">
                <a:solidFill>
                  <a:schemeClr val="tx1"/>
                </a:solidFill>
                <a:latin typeface="+mj-lt"/>
                <a:ea typeface="+mj-ea"/>
                <a:cs typeface="+mj-cs"/>
              </a:rPr>
              <a:t>Contact Information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777DD60F-9D75-4AA7-29BE-6EAE6FF20823}"/>
              </a:ext>
            </a:extLst>
          </p:cNvPr>
          <p:cNvSpPr>
            <a:spLocks noGrp="1"/>
          </p:cNvSpPr>
          <p:nvPr>
            <p:ph idx="1"/>
          </p:nvPr>
        </p:nvSpPr>
        <p:spPr>
          <a:xfrm>
            <a:off x="5255259" y="1648870"/>
            <a:ext cx="5022215" cy="3560260"/>
          </a:xfrm>
        </p:spPr>
        <p:txBody>
          <a:bodyPr vert="horz" lIns="91440" tIns="45720" rIns="91440" bIns="45720" rtlCol="0" anchor="ctr">
            <a:normAutofit/>
          </a:bodyPr>
          <a:lstStyle/>
          <a:p>
            <a:pPr marL="0" indent="0">
              <a:lnSpc>
                <a:spcPct val="90000"/>
              </a:lnSpc>
              <a:buNone/>
            </a:pPr>
            <a:r>
              <a:rPr lang="en-US" sz="3200" dirty="0">
                <a:solidFill>
                  <a:schemeClr val="tx1"/>
                </a:solidFill>
                <a:latin typeface="Arial" panose="020B0604020202020204" pitchFamily="34" charset="0"/>
                <a:cs typeface="Arial" panose="020B0604020202020204" pitchFamily="34" charset="0"/>
              </a:rPr>
              <a:t>For more information or questions:</a:t>
            </a:r>
          </a:p>
          <a:p>
            <a:pPr>
              <a:lnSpc>
                <a:spcPct val="90000"/>
              </a:lnSpc>
            </a:pPr>
            <a:r>
              <a:rPr lang="en-US" sz="3200" dirty="0">
                <a:solidFill>
                  <a:schemeClr val="tx1"/>
                </a:solidFill>
                <a:latin typeface="Arial" panose="020B0604020202020204" pitchFamily="34" charset="0"/>
                <a:cs typeface="Arial" panose="020B0604020202020204" pitchFamily="34" charset="0"/>
              </a:rPr>
              <a:t>Website - hhs.nd.gov/</a:t>
            </a:r>
            <a:r>
              <a:rPr lang="en-US" sz="3200" dirty="0" err="1">
                <a:solidFill>
                  <a:schemeClr val="tx1"/>
                </a:solidFill>
                <a:latin typeface="Arial" panose="020B0604020202020204" pitchFamily="34" charset="0"/>
                <a:cs typeface="Arial" panose="020B0604020202020204" pitchFamily="34" charset="0"/>
              </a:rPr>
              <a:t>vr</a:t>
            </a:r>
            <a:endParaRPr lang="en-US" sz="3200" dirty="0">
              <a:solidFill>
                <a:schemeClr val="tx1"/>
              </a:solidFill>
              <a:latin typeface="Arial" panose="020B0604020202020204" pitchFamily="34" charset="0"/>
              <a:cs typeface="Arial" panose="020B0604020202020204" pitchFamily="34" charset="0"/>
            </a:endParaRPr>
          </a:p>
          <a:p>
            <a:pPr>
              <a:lnSpc>
                <a:spcPct val="90000"/>
              </a:lnSpc>
            </a:pPr>
            <a:r>
              <a:rPr lang="en-US" sz="3200" dirty="0">
                <a:solidFill>
                  <a:schemeClr val="tx1"/>
                </a:solidFill>
                <a:latin typeface="Arial" panose="020B0604020202020204" pitchFamily="34" charset="0"/>
                <a:cs typeface="Arial" panose="020B0604020202020204" pitchFamily="34" charset="0"/>
              </a:rPr>
              <a:t>Call 1-800-755-2745 or 711 (TTY)</a:t>
            </a:r>
          </a:p>
          <a:p>
            <a:pPr>
              <a:lnSpc>
                <a:spcPct val="90000"/>
              </a:lnSpc>
            </a:pPr>
            <a:r>
              <a:rPr lang="en-US" sz="3200" dirty="0">
                <a:solidFill>
                  <a:schemeClr val="tx1"/>
                </a:solidFill>
                <a:latin typeface="Arial" panose="020B0604020202020204" pitchFamily="34" charset="0"/>
                <a:cs typeface="Arial" panose="020B0604020202020204" pitchFamily="34" charset="0"/>
              </a:rPr>
              <a:t> Email: dhsvr@nd.gov</a:t>
            </a:r>
          </a:p>
        </p:txBody>
      </p:sp>
    </p:spTree>
    <p:extLst>
      <p:ext uri="{BB962C8B-B14F-4D97-AF65-F5344CB8AC3E}">
        <p14:creationId xmlns:p14="http://schemas.microsoft.com/office/powerpoint/2010/main" val="259571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men in military uniforms.&#10;&#10;">
            <a:extLst>
              <a:ext uri="{FF2B5EF4-FFF2-40B4-BE49-F238E27FC236}">
                <a16:creationId xmlns:a16="http://schemas.microsoft.com/office/drawing/2014/main" id="{3160521C-382A-434A-BEC2-56097ACC8642}"/>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r="444"/>
          <a:stretch/>
        </p:blipFill>
        <p:spPr>
          <a:xfrm>
            <a:off x="20" y="1"/>
            <a:ext cx="12191980" cy="6857999"/>
          </a:xfrm>
          <a:prstGeom prst="rect">
            <a:avLst/>
          </a:prstGeom>
        </p:spPr>
      </p:pic>
      <p:sp>
        <p:nvSpPr>
          <p:cNvPr id="3" name="Title 2">
            <a:extLst>
              <a:ext uri="{FF2B5EF4-FFF2-40B4-BE49-F238E27FC236}">
                <a16:creationId xmlns:a16="http://schemas.microsoft.com/office/drawing/2014/main" id="{B6F4CEC5-75BA-4477-930F-E6425CDDDEBF}"/>
              </a:ext>
            </a:extLst>
          </p:cNvPr>
          <p:cNvSpPr>
            <a:spLocks noGrp="1"/>
          </p:cNvSpPr>
          <p:nvPr>
            <p:ph type="title"/>
          </p:nvPr>
        </p:nvSpPr>
        <p:spPr>
          <a:xfrm>
            <a:off x="286327" y="1065862"/>
            <a:ext cx="3865038" cy="4726276"/>
          </a:xfrm>
        </p:spPr>
        <p:txBody>
          <a:bodyPr vert="horz" lIns="91440" tIns="45720" rIns="91440" bIns="45720" rtlCol="0" anchor="ctr">
            <a:normAutofit/>
          </a:bodyPr>
          <a:lstStyle/>
          <a:p>
            <a:pPr algn="r"/>
            <a:r>
              <a:rPr lang="en-US" sz="4000" dirty="0">
                <a:solidFill>
                  <a:schemeClr val="tx1"/>
                </a:solidFill>
                <a:latin typeface="Arial" panose="020B0604020202020204" pitchFamily="34" charset="0"/>
                <a:cs typeface="Arial" panose="020B0604020202020204" pitchFamily="34" charset="0"/>
              </a:rPr>
              <a:t>The History of Vocational Rehabilitation</a:t>
            </a:r>
          </a:p>
        </p:txBody>
      </p:sp>
      <p:sp>
        <p:nvSpPr>
          <p:cNvPr id="2" name="Text Placeholder 1">
            <a:extLst>
              <a:ext uri="{FF2B5EF4-FFF2-40B4-BE49-F238E27FC236}">
                <a16:creationId xmlns:a16="http://schemas.microsoft.com/office/drawing/2014/main" id="{579DA433-E466-43A0-A5D9-483CCEB134C5}"/>
              </a:ext>
            </a:extLst>
          </p:cNvPr>
          <p:cNvSpPr>
            <a:spLocks noGrp="1"/>
          </p:cNvSpPr>
          <p:nvPr>
            <p:ph type="body" sz="quarter" idx="15"/>
          </p:nvPr>
        </p:nvSpPr>
        <p:spPr>
          <a:xfrm>
            <a:off x="4812226" y="457200"/>
            <a:ext cx="6695263" cy="5959098"/>
          </a:xfrm>
        </p:spPr>
        <p:txBody>
          <a:bodyPr vert="horz" lIns="91440" tIns="45720" rIns="91440" bIns="45720" rtlCol="0" anchor="ctr">
            <a:normAutofit/>
          </a:bodyPr>
          <a:lstStyle/>
          <a:p>
            <a:pPr marL="0" indent="0">
              <a:buNone/>
            </a:pPr>
            <a:r>
              <a:rPr lang="en-US" sz="2800" b="1" i="0" dirty="0">
                <a:effectLst/>
                <a:latin typeface="Arial" panose="020B0604020202020204" pitchFamily="34" charset="0"/>
                <a:cs typeface="Arial" panose="020B0604020202020204" pitchFamily="34" charset="0"/>
              </a:rPr>
              <a:t>100+ years of VR in the US!!!</a:t>
            </a:r>
          </a:p>
          <a:p>
            <a:pPr>
              <a:lnSpc>
                <a:spcPct val="100000"/>
              </a:lnSpc>
              <a:spcAft>
                <a:spcPts val="0"/>
              </a:spcAft>
            </a:pPr>
            <a:r>
              <a:rPr lang="en-US" dirty="0">
                <a:latin typeface="Arial" panose="020B0604020202020204" pitchFamily="34" charset="0"/>
                <a:cs typeface="Arial" panose="020B0604020202020204" pitchFamily="34" charset="0"/>
              </a:rPr>
              <a:t>The Soldiers Rehabilitation Act of 1918 </a:t>
            </a:r>
          </a:p>
          <a:p>
            <a:pPr marL="457200" lvl="1" indent="0">
              <a:lnSpc>
                <a:spcPct val="100000"/>
              </a:lnSpc>
              <a:spcAft>
                <a:spcPts val="0"/>
              </a:spcAft>
              <a:buNone/>
            </a:pPr>
            <a:r>
              <a:rPr lang="en-US" sz="2400" dirty="0">
                <a:latin typeface="Arial" panose="020B0604020202020204" pitchFamily="34" charset="0"/>
                <a:cs typeface="Arial" panose="020B0604020202020204" pitchFamily="34" charset="0"/>
              </a:rPr>
              <a:t>(Smith-Sears Act)</a:t>
            </a:r>
          </a:p>
          <a:p>
            <a:pPr marL="457200" lvl="2" indent="0">
              <a:lnSpc>
                <a:spcPct val="100000"/>
              </a:lnSpc>
              <a:spcAft>
                <a:spcPts val="0"/>
              </a:spcAft>
            </a:pPr>
            <a:r>
              <a:rPr lang="en-US" sz="1800" dirty="0">
                <a:latin typeface="Arial" panose="020B0604020202020204" pitchFamily="34" charset="0"/>
                <a:cs typeface="Arial" panose="020B0604020202020204" pitchFamily="34" charset="0"/>
              </a:rPr>
              <a:t>Provides federal funds to providing vocational assistance and employment support services to those returning home from war with newly acquired disabilities.</a:t>
            </a:r>
          </a:p>
          <a:p>
            <a:pPr marL="457200" lvl="2" indent="0">
              <a:lnSpc>
                <a:spcPct val="100000"/>
              </a:lnSpc>
              <a:spcAft>
                <a:spcPts val="0"/>
              </a:spcAft>
              <a:buNone/>
            </a:pPr>
            <a:r>
              <a:rPr lang="en-US" sz="1800"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National Civilian Vocational Rehabilitation Act of 1920 (Smith-Fess Act)</a:t>
            </a:r>
          </a:p>
          <a:p>
            <a:pPr marL="457200" lvl="2" indent="0">
              <a:lnSpc>
                <a:spcPct val="100000"/>
              </a:lnSpc>
              <a:spcAft>
                <a:spcPts val="0"/>
              </a:spcAft>
            </a:pPr>
            <a:r>
              <a:rPr lang="en-US" sz="1800" dirty="0">
                <a:latin typeface="Arial" panose="020B0604020202020204" pitchFamily="34" charset="0"/>
                <a:cs typeface="Arial" panose="020B0604020202020204" pitchFamily="34" charset="0"/>
              </a:rPr>
              <a:t>This law made possible the first federally funded program assisting people with disabilities who had </a:t>
            </a:r>
            <a:r>
              <a:rPr lang="en-US" sz="1800" b="1" u="sng" dirty="0">
                <a:latin typeface="Arial" panose="020B0604020202020204" pitchFamily="34" charset="0"/>
                <a:cs typeface="Arial" panose="020B0604020202020204" pitchFamily="34" charset="0"/>
              </a:rPr>
              <a:t>not</a:t>
            </a:r>
            <a:r>
              <a:rPr lang="en-US" sz="1800" dirty="0">
                <a:latin typeface="Arial" panose="020B0604020202020204" pitchFamily="34" charset="0"/>
                <a:cs typeface="Arial" panose="020B0604020202020204" pitchFamily="34" charset="0"/>
              </a:rPr>
              <a:t> acquired their disabilities during military service.</a:t>
            </a:r>
          </a:p>
          <a:p>
            <a:pPr marL="457200" lvl="2" indent="0">
              <a:lnSpc>
                <a:spcPct val="100000"/>
              </a:lnSpc>
              <a:spcAft>
                <a:spcPts val="0"/>
              </a:spcAft>
              <a:buNone/>
            </a:pPr>
            <a:endParaRPr lang="en-US" sz="1800" dirty="0">
              <a:latin typeface="Arial" panose="020B0604020202020204" pitchFamily="34" charset="0"/>
              <a:cs typeface="Arial" panose="020B0604020202020204" pitchFamily="34" charset="0"/>
            </a:endParaRPr>
          </a:p>
          <a:p>
            <a:pPr>
              <a:lnSpc>
                <a:spcPct val="100000"/>
              </a:lnSpc>
              <a:spcAft>
                <a:spcPts val="0"/>
              </a:spcAft>
            </a:pPr>
            <a:r>
              <a:rPr lang="en-US" dirty="0">
                <a:solidFill>
                  <a:schemeClr val="tx2"/>
                </a:solidFill>
                <a:latin typeface="Arial" panose="020B0604020202020204" pitchFamily="34" charset="0"/>
                <a:cs typeface="Arial" panose="020B0604020202020204" pitchFamily="34" charset="0"/>
              </a:rPr>
              <a:t>The Rehabilitation Act of 1973,as amended</a:t>
            </a:r>
          </a:p>
          <a:p>
            <a:pPr marL="457200" lvl="2" indent="0">
              <a:lnSpc>
                <a:spcPct val="100000"/>
              </a:lnSpc>
              <a:spcAft>
                <a:spcPts val="0"/>
              </a:spcAft>
            </a:pPr>
            <a:r>
              <a:rPr lang="en-US" sz="1800" dirty="0">
                <a:solidFill>
                  <a:schemeClr val="tx2"/>
                </a:solidFill>
                <a:latin typeface="Arial" panose="020B0604020202020204" pitchFamily="34" charset="0"/>
                <a:cs typeface="Arial" panose="020B0604020202020204" pitchFamily="34" charset="0"/>
              </a:rPr>
              <a:t>Landmark legislation that expanded the rights of individuals with disabilities. Provides grants for VR services, supported employment, independent living, and client assistance.</a:t>
            </a:r>
          </a:p>
          <a:p>
            <a:pPr marL="914400" lvl="2" indent="0">
              <a:buNone/>
            </a:pPr>
            <a:endParaRPr lang="en-US" sz="1800" dirty="0">
              <a:solidFill>
                <a:srgbClr val="FFFFFF"/>
              </a:solidFill>
              <a:latin typeface="+mn-lt"/>
            </a:endParaRPr>
          </a:p>
        </p:txBody>
      </p:sp>
    </p:spTree>
    <p:extLst>
      <p:ext uri="{BB962C8B-B14F-4D97-AF65-F5344CB8AC3E}">
        <p14:creationId xmlns:p14="http://schemas.microsoft.com/office/powerpoint/2010/main" val="382846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7A1C0-2CD8-4CAF-B5A0-0C63A3EF7624}"/>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Arial" panose="020B0604020202020204" pitchFamily="34" charset="0"/>
                <a:cs typeface="Arial" panose="020B0604020202020204" pitchFamily="34" charset="0"/>
              </a:rPr>
              <a:t>What is Vocational Rehab and </a:t>
            </a:r>
            <a:r>
              <a:rPr lang="en-US" dirty="0">
                <a:solidFill>
                  <a:srgbClr val="FFFFFF"/>
                </a:solidFill>
                <a:latin typeface="Arial" panose="020B0604020202020204" pitchFamily="34" charset="0"/>
                <a:cs typeface="Arial" panose="020B0604020202020204" pitchFamily="34" charset="0"/>
              </a:rPr>
              <a:t>Who D</a:t>
            </a:r>
            <a:r>
              <a:rPr lang="en-US" kern="1200" dirty="0">
                <a:solidFill>
                  <a:srgbClr val="FFFFFF"/>
                </a:solidFill>
                <a:latin typeface="Arial" panose="020B0604020202020204" pitchFamily="34" charset="0"/>
                <a:cs typeface="Arial" panose="020B0604020202020204" pitchFamily="34" charset="0"/>
              </a:rPr>
              <a:t>o We </a:t>
            </a:r>
            <a:r>
              <a:rPr lang="en-US" dirty="0">
                <a:solidFill>
                  <a:srgbClr val="FFFFFF"/>
                </a:solidFill>
                <a:latin typeface="Arial" panose="020B0604020202020204" pitchFamily="34" charset="0"/>
                <a:cs typeface="Arial" panose="020B0604020202020204" pitchFamily="34" charset="0"/>
              </a:rPr>
              <a:t>S</a:t>
            </a:r>
            <a:r>
              <a:rPr lang="en-US" kern="1200" dirty="0">
                <a:solidFill>
                  <a:srgbClr val="FFFFFF"/>
                </a:solidFill>
                <a:latin typeface="Arial" panose="020B0604020202020204" pitchFamily="34" charset="0"/>
                <a:cs typeface="Arial" panose="020B0604020202020204" pitchFamily="34" charset="0"/>
              </a:rPr>
              <a:t>erve?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D1C88F5-88AB-43B5-AD53-D914DA2B9AE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a:lnSpc>
                <a:spcPct val="90000"/>
              </a:lnSpc>
            </a:pPr>
            <a:endParaRPr lang="en-US" dirty="0">
              <a:solidFill>
                <a:schemeClr val="tx1"/>
              </a:solidFill>
              <a:latin typeface="+mn-lt"/>
              <a:cs typeface="+mn-cs"/>
            </a:endParaRPr>
          </a:p>
          <a:p>
            <a:pPr>
              <a:lnSpc>
                <a:spcPct val="90000"/>
              </a:lnSpc>
            </a:pPr>
            <a:r>
              <a:rPr lang="en-US" b="0" i="0" dirty="0">
                <a:solidFill>
                  <a:schemeClr val="tx1"/>
                </a:solidFill>
                <a:effectLst/>
                <a:latin typeface="Arial" panose="020B0604020202020204" pitchFamily="34" charset="0"/>
                <a:cs typeface="Arial" panose="020B0604020202020204" pitchFamily="34" charset="0"/>
              </a:rPr>
              <a:t>North </a:t>
            </a:r>
            <a:r>
              <a:rPr lang="en-US" dirty="0">
                <a:solidFill>
                  <a:schemeClr val="tx1"/>
                </a:solidFill>
                <a:latin typeface="Arial" panose="020B0604020202020204" pitchFamily="34" charset="0"/>
                <a:cs typeface="Arial" panose="020B0604020202020204" pitchFamily="34" charset="0"/>
              </a:rPr>
              <a:t>Dakota Businesses</a:t>
            </a:r>
          </a:p>
          <a:p>
            <a:pPr lvl="1">
              <a:lnSpc>
                <a:spcPct val="90000"/>
              </a:lnSpc>
              <a:spcAft>
                <a:spcPts val="1200"/>
              </a:spcAft>
            </a:pPr>
            <a:r>
              <a:rPr lang="en-US" dirty="0">
                <a:solidFill>
                  <a:schemeClr val="tx1"/>
                </a:solidFill>
                <a:latin typeface="Arial" panose="020B0604020202020204" pitchFamily="34" charset="0"/>
                <a:cs typeface="Arial" panose="020B0604020202020204" pitchFamily="34" charset="0"/>
              </a:rPr>
              <a:t>Assist employers in </a:t>
            </a:r>
            <a:r>
              <a:rPr lang="en-US" u="sng" dirty="0">
                <a:solidFill>
                  <a:schemeClr val="tx1"/>
                </a:solidFill>
                <a:latin typeface="Arial" panose="020B0604020202020204" pitchFamily="34" charset="0"/>
                <a:cs typeface="Arial" panose="020B0604020202020204" pitchFamily="34" charset="0"/>
              </a:rPr>
              <a:t>connecting</a:t>
            </a:r>
            <a:r>
              <a:rPr lang="en-US" dirty="0">
                <a:solidFill>
                  <a:schemeClr val="tx1"/>
                </a:solidFill>
                <a:latin typeface="Arial" panose="020B0604020202020204" pitchFamily="34" charset="0"/>
                <a:cs typeface="Arial" panose="020B0604020202020204" pitchFamily="34" charset="0"/>
              </a:rPr>
              <a:t> to an untapped labor pool of people with disabilities</a:t>
            </a:r>
          </a:p>
          <a:p>
            <a:pPr lvl="1">
              <a:lnSpc>
                <a:spcPct val="90000"/>
              </a:lnSpc>
              <a:spcAft>
                <a:spcPts val="1200"/>
              </a:spcAft>
            </a:pPr>
            <a:r>
              <a:rPr lang="en-US" u="sng" dirty="0">
                <a:solidFill>
                  <a:schemeClr val="tx1"/>
                </a:solidFill>
                <a:latin typeface="Arial" panose="020B0604020202020204" pitchFamily="34" charset="0"/>
                <a:cs typeface="Arial" panose="020B0604020202020204" pitchFamily="34" charset="0"/>
              </a:rPr>
              <a:t>Retaining</a:t>
            </a:r>
            <a:r>
              <a:rPr lang="en-US" dirty="0">
                <a:solidFill>
                  <a:schemeClr val="tx1"/>
                </a:solidFill>
                <a:latin typeface="Arial" panose="020B0604020202020204" pitchFamily="34" charset="0"/>
                <a:cs typeface="Arial" panose="020B0604020202020204" pitchFamily="34" charset="0"/>
              </a:rPr>
              <a:t> existing, well-trained and productive workers who may have developed or have a worsening disability</a:t>
            </a:r>
          </a:p>
          <a:p>
            <a:pPr>
              <a:lnSpc>
                <a:spcPct val="90000"/>
              </a:lnSpc>
              <a:spcBef>
                <a:spcPts val="0"/>
              </a:spcBef>
              <a:spcAft>
                <a:spcPts val="0"/>
              </a:spcAft>
            </a:pPr>
            <a:r>
              <a:rPr lang="en-US" dirty="0">
                <a:solidFill>
                  <a:schemeClr val="tx1"/>
                </a:solidFill>
                <a:latin typeface="Arial" panose="020B0604020202020204" pitchFamily="34" charset="0"/>
                <a:cs typeface="Arial" panose="020B0604020202020204" pitchFamily="34" charset="0"/>
              </a:rPr>
              <a:t>Assist North Dakotans with disabilities (injury, illness or impairment) in </a:t>
            </a:r>
            <a:r>
              <a:rPr lang="en-US" u="sng" dirty="0">
                <a:solidFill>
                  <a:schemeClr val="tx1"/>
                </a:solidFill>
                <a:latin typeface="Arial" panose="020B0604020202020204" pitchFamily="34" charset="0"/>
                <a:cs typeface="Arial" panose="020B0604020202020204" pitchFamily="34" charset="0"/>
              </a:rPr>
              <a:t>seeking, maintaining, or advancing in employment</a:t>
            </a:r>
          </a:p>
          <a:p>
            <a:pPr>
              <a:lnSpc>
                <a:spcPct val="90000"/>
              </a:lnSpc>
            </a:pPr>
            <a:endParaRPr lang="en-US" dirty="0">
              <a:solidFill>
                <a:schemeClr val="tx1"/>
              </a:solidFill>
              <a:latin typeface="+mn-lt"/>
              <a:cs typeface="+mn-cs"/>
            </a:endParaRPr>
          </a:p>
          <a:p>
            <a:pPr>
              <a:lnSpc>
                <a:spcPct val="90000"/>
              </a:lnSpc>
            </a:pPr>
            <a:endParaRPr lang="en-US" dirty="0">
              <a:solidFill>
                <a:schemeClr val="tx1"/>
              </a:solidFill>
              <a:latin typeface="+mn-lt"/>
              <a:cs typeface="+mn-cs"/>
            </a:endParaRPr>
          </a:p>
        </p:txBody>
      </p:sp>
    </p:spTree>
    <p:extLst>
      <p:ext uri="{BB962C8B-B14F-4D97-AF65-F5344CB8AC3E}">
        <p14:creationId xmlns:p14="http://schemas.microsoft.com/office/powerpoint/2010/main" val="29031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3B7EDC4-344D-5C80-1CB4-55FD9E0A15B4}"/>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Arial" panose="020B0604020202020204" pitchFamily="34" charset="0"/>
                <a:cs typeface="Arial" panose="020B0604020202020204" pitchFamily="34" charset="0"/>
              </a:rPr>
              <a:t>Who might seek Vocational Rehab Services?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49E209C7-D22C-41F5-B97A-FCD0B22A0A0A}"/>
              </a:ext>
            </a:extLst>
          </p:cNvPr>
          <p:cNvSpPr>
            <a:spLocks noGrp="1"/>
          </p:cNvSpPr>
          <p:nvPr>
            <p:ph type="body" sz="quarter" idx="16"/>
          </p:nvPr>
        </p:nvSpPr>
        <p:spPr>
          <a:xfrm>
            <a:off x="4447308" y="591344"/>
            <a:ext cx="6906491" cy="5585619"/>
          </a:xfrm>
        </p:spPr>
        <p:txBody>
          <a:bodyPr vert="horz" lIns="91440" tIns="45720" rIns="91440" bIns="45720" rtlCol="0" anchor="ctr">
            <a:normAutofit/>
          </a:bodyPr>
          <a:lstStyle/>
          <a:p>
            <a:pPr marL="514350">
              <a:spcAft>
                <a:spcPts val="1200"/>
              </a:spcAft>
            </a:pPr>
            <a:r>
              <a:rPr lang="en-US" sz="2400" dirty="0">
                <a:solidFill>
                  <a:schemeClr val="tx1"/>
                </a:solidFill>
                <a:latin typeface="Arial" panose="020B0604020202020204" pitchFamily="34" charset="0"/>
                <a:cs typeface="Arial" panose="020B0604020202020204" pitchFamily="34" charset="0"/>
              </a:rPr>
              <a:t>Individual seeking service can have a congenital </a:t>
            </a:r>
            <a:r>
              <a:rPr lang="en-US" sz="2400" u="sng" dirty="0">
                <a:solidFill>
                  <a:schemeClr val="tx1"/>
                </a:solidFill>
                <a:latin typeface="Arial" panose="020B0604020202020204" pitchFamily="34" charset="0"/>
                <a:cs typeface="Arial" panose="020B0604020202020204" pitchFamily="34" charset="0"/>
              </a:rPr>
              <a:t>or</a:t>
            </a:r>
            <a:r>
              <a:rPr lang="en-US" sz="2400" dirty="0">
                <a:solidFill>
                  <a:schemeClr val="tx1"/>
                </a:solidFill>
                <a:latin typeface="Arial" panose="020B0604020202020204" pitchFamily="34" charset="0"/>
                <a:cs typeface="Arial" panose="020B0604020202020204" pitchFamily="34" charset="0"/>
              </a:rPr>
              <a:t> acquired disability</a:t>
            </a:r>
          </a:p>
          <a:p>
            <a:pPr marL="514350">
              <a:spcAft>
                <a:spcPts val="1200"/>
              </a:spcAft>
            </a:pPr>
            <a:r>
              <a:rPr lang="en-US" sz="2400" dirty="0">
                <a:solidFill>
                  <a:schemeClr val="tx1"/>
                </a:solidFill>
                <a:latin typeface="Arial" panose="020B0604020202020204" pitchFamily="34" charset="0"/>
                <a:cs typeface="Arial" panose="020B0604020202020204" pitchFamily="34" charset="0"/>
              </a:rPr>
              <a:t>Services are inclusive of all types of disability – learning, developmental, physical, cognitive, behavioral</a:t>
            </a:r>
          </a:p>
          <a:p>
            <a:pPr marL="514350">
              <a:spcAft>
                <a:spcPts val="1200"/>
              </a:spcAft>
            </a:pPr>
            <a:r>
              <a:rPr lang="en-US" sz="2400" dirty="0">
                <a:solidFill>
                  <a:schemeClr val="tx1"/>
                </a:solidFill>
                <a:latin typeface="Arial" panose="020B0604020202020204" pitchFamily="34" charset="0"/>
                <a:cs typeface="Arial" panose="020B0604020202020204" pitchFamily="34" charset="0"/>
              </a:rPr>
              <a:t>Barrier to seeking, maintaining, or advancing in employment due to disability</a:t>
            </a:r>
          </a:p>
          <a:p>
            <a:pPr marL="514350">
              <a:spcAft>
                <a:spcPts val="1200"/>
              </a:spcAft>
            </a:pPr>
            <a:r>
              <a:rPr lang="en-US" sz="2400" dirty="0">
                <a:solidFill>
                  <a:schemeClr val="tx1"/>
                </a:solidFill>
                <a:latin typeface="Arial" panose="020B0604020202020204" pitchFamily="34" charset="0"/>
                <a:cs typeface="Arial" panose="020B0604020202020204" pitchFamily="34" charset="0"/>
              </a:rPr>
              <a:t>Jobs acquired are from entry-level to professional</a:t>
            </a:r>
          </a:p>
          <a:p>
            <a:pPr marL="514350">
              <a:spcAft>
                <a:spcPts val="1200"/>
              </a:spcAft>
            </a:pPr>
            <a:r>
              <a:rPr lang="en-US" sz="2400" dirty="0">
                <a:solidFill>
                  <a:schemeClr val="tx1"/>
                </a:solidFill>
                <a:latin typeface="Arial" panose="020B0604020202020204" pitchFamily="34" charset="0"/>
                <a:cs typeface="Arial" panose="020B0604020202020204" pitchFamily="34" charset="0"/>
              </a:rPr>
              <a:t>Clients can come back through the process for career progression, change in career goal or job situation</a:t>
            </a:r>
          </a:p>
          <a:p>
            <a:endParaRPr lang="en-US" sz="2400" dirty="0">
              <a:solidFill>
                <a:schemeClr val="tx1"/>
              </a:solidFill>
              <a:latin typeface="+mn-lt"/>
              <a:cs typeface="+mn-cs"/>
            </a:endParaRPr>
          </a:p>
        </p:txBody>
      </p:sp>
    </p:spTree>
    <p:extLst>
      <p:ext uri="{BB962C8B-B14F-4D97-AF65-F5344CB8AC3E}">
        <p14:creationId xmlns:p14="http://schemas.microsoft.com/office/powerpoint/2010/main" val="24347644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847FB57-3482-409B-9FDC-13CAAC578046}"/>
              </a:ext>
            </a:extLst>
          </p:cNvPr>
          <p:cNvSpPr>
            <a:spLocks noGrp="1"/>
          </p:cNvSpPr>
          <p:nvPr>
            <p:ph type="body" sz="quarter" idx="17"/>
          </p:nvPr>
        </p:nvSpPr>
        <p:spPr>
          <a:xfrm>
            <a:off x="695204" y="1568105"/>
            <a:ext cx="4309501" cy="631568"/>
          </a:xfrm>
        </p:spPr>
        <p:txBody>
          <a:bodyPr>
            <a:normAutofit/>
          </a:bodyPr>
          <a:lstStyle/>
          <a:p>
            <a:pPr marL="0" indent="0" algn="ctr">
              <a:buNone/>
            </a:pPr>
            <a:r>
              <a:rPr lang="en-US" sz="2400" dirty="0">
                <a:latin typeface="Segoe UI" panose="020B0502040204020203" pitchFamily="34" charset="0"/>
                <a:cs typeface="Segoe UI" panose="020B0502040204020203" pitchFamily="34" charset="0"/>
              </a:rPr>
              <a:t>VR Clients Enrolled/In Process</a:t>
            </a:r>
          </a:p>
        </p:txBody>
      </p:sp>
      <p:graphicFrame>
        <p:nvGraphicFramePr>
          <p:cNvPr id="8" name="Content Placeholder 7">
            <a:extLst>
              <a:ext uri="{FF2B5EF4-FFF2-40B4-BE49-F238E27FC236}">
                <a16:creationId xmlns:a16="http://schemas.microsoft.com/office/drawing/2014/main" id="{E2061779-E509-4E6D-A0CC-AB716FB5775A}"/>
              </a:ext>
            </a:extLst>
          </p:cNvPr>
          <p:cNvGraphicFramePr>
            <a:graphicFrameLocks/>
          </p:cNvGraphicFramePr>
          <p:nvPr>
            <p:extLst>
              <p:ext uri="{D42A27DB-BD31-4B8C-83A1-F6EECF244321}">
                <p14:modId xmlns:p14="http://schemas.microsoft.com/office/powerpoint/2010/main" val="3534622087"/>
              </p:ext>
            </p:extLst>
          </p:nvPr>
        </p:nvGraphicFramePr>
        <p:xfrm>
          <a:off x="638842" y="2199674"/>
          <a:ext cx="4402498" cy="37780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8951F9A-2868-4279-928D-F52A64A44BEF}"/>
              </a:ext>
            </a:extLst>
          </p:cNvPr>
          <p:cNvSpPr txBox="1"/>
          <p:nvPr/>
        </p:nvSpPr>
        <p:spPr>
          <a:xfrm>
            <a:off x="6173007" y="1568105"/>
            <a:ext cx="4275941" cy="461665"/>
          </a:xfrm>
          <a:prstGeom prst="rect">
            <a:avLst/>
          </a:prstGeom>
          <a:noFill/>
        </p:spPr>
        <p:txBody>
          <a:bodyPr wrap="square">
            <a:spAutoFit/>
          </a:bodyPr>
          <a:lstStyle/>
          <a:p>
            <a:r>
              <a:rPr lang="en-US" sz="2400" dirty="0">
                <a:solidFill>
                  <a:schemeClr val="bg2">
                    <a:lumMod val="10000"/>
                  </a:schemeClr>
                </a:solidFill>
                <a:latin typeface="Segoe UI" panose="020B0502040204020203" pitchFamily="34" charset="0"/>
                <a:cs typeface="Segoe UI" panose="020B0502040204020203" pitchFamily="34" charset="0"/>
              </a:rPr>
              <a:t>VR Clients Successfully Hired</a:t>
            </a:r>
          </a:p>
        </p:txBody>
      </p:sp>
      <p:sp>
        <p:nvSpPr>
          <p:cNvPr id="5" name="Title 4">
            <a:extLst>
              <a:ext uri="{FF2B5EF4-FFF2-40B4-BE49-F238E27FC236}">
                <a16:creationId xmlns:a16="http://schemas.microsoft.com/office/drawing/2014/main" id="{414ACB8E-7181-0EF8-5462-B78FD574A13D}"/>
              </a:ext>
            </a:extLst>
          </p:cNvPr>
          <p:cNvSpPr>
            <a:spLocks noGrp="1"/>
          </p:cNvSpPr>
          <p:nvPr>
            <p:ph type="title"/>
          </p:nvPr>
        </p:nvSpPr>
        <p:spPr/>
        <p:txBody>
          <a:bodyPr>
            <a:normAutofit fontScale="90000"/>
          </a:bodyPr>
          <a:lstStyle/>
          <a:p>
            <a:r>
              <a:rPr lang="en-US" dirty="0">
                <a:solidFill>
                  <a:schemeClr val="tx2"/>
                </a:solidFill>
                <a:latin typeface="Arial" panose="020B0604020202020204" pitchFamily="34" charset="0"/>
                <a:cs typeface="Arial" panose="020B0604020202020204" pitchFamily="34" charset="0"/>
              </a:rPr>
              <a:t>Successful Hiring increased by 31% from 2022-2023</a:t>
            </a:r>
          </a:p>
        </p:txBody>
      </p:sp>
      <p:sp>
        <p:nvSpPr>
          <p:cNvPr id="11" name="TextBox 10">
            <a:extLst>
              <a:ext uri="{FF2B5EF4-FFF2-40B4-BE49-F238E27FC236}">
                <a16:creationId xmlns:a16="http://schemas.microsoft.com/office/drawing/2014/main" id="{4A589455-AF17-A24F-7F4B-E940698D8621}"/>
              </a:ext>
            </a:extLst>
          </p:cNvPr>
          <p:cNvSpPr txBox="1"/>
          <p:nvPr/>
        </p:nvSpPr>
        <p:spPr>
          <a:xfrm>
            <a:off x="922185" y="5977718"/>
            <a:ext cx="823830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ND is #1 state in the nation in employing people w/disabilities at 58% </a:t>
            </a:r>
          </a:p>
          <a:p>
            <a:pPr algn="ctr"/>
            <a:r>
              <a:rPr lang="en-US" dirty="0">
                <a:latin typeface="Arial" panose="020B0604020202020204" pitchFamily="34" charset="0"/>
                <a:cs typeface="Arial" panose="020B0604020202020204" pitchFamily="34" charset="0"/>
              </a:rPr>
              <a:t>(US Avg 40%); ND general population labor participation rate = 69%</a:t>
            </a:r>
          </a:p>
        </p:txBody>
      </p:sp>
      <p:graphicFrame>
        <p:nvGraphicFramePr>
          <p:cNvPr id="3" name="Content Placeholder 7">
            <a:extLst>
              <a:ext uri="{FF2B5EF4-FFF2-40B4-BE49-F238E27FC236}">
                <a16:creationId xmlns:a16="http://schemas.microsoft.com/office/drawing/2014/main" id="{4D16C5FD-99E2-2292-FCC4-423F3E837D3D}"/>
              </a:ext>
            </a:extLst>
          </p:cNvPr>
          <p:cNvGraphicFramePr>
            <a:graphicFrameLocks/>
          </p:cNvGraphicFramePr>
          <p:nvPr>
            <p:extLst>
              <p:ext uri="{D42A27DB-BD31-4B8C-83A1-F6EECF244321}">
                <p14:modId xmlns:p14="http://schemas.microsoft.com/office/powerpoint/2010/main" val="955806702"/>
              </p:ext>
            </p:extLst>
          </p:nvPr>
        </p:nvGraphicFramePr>
        <p:xfrm>
          <a:off x="6109728" y="2199673"/>
          <a:ext cx="4402498" cy="37780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457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60CCAC-E22C-4DCE-B0C9-CDAFA1B45DE4}"/>
              </a:ext>
            </a:extLst>
          </p:cNvPr>
          <p:cNvSpPr txBox="1"/>
          <p:nvPr/>
        </p:nvSpPr>
        <p:spPr>
          <a:xfrm>
            <a:off x="838200" y="171162"/>
            <a:ext cx="2840182"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rgbClr val="FFFFFF"/>
                </a:solidFill>
                <a:latin typeface="Arial" panose="020B0604020202020204" pitchFamily="34" charset="0"/>
                <a:ea typeface="+mj-ea"/>
                <a:cs typeface="Arial" panose="020B0604020202020204" pitchFamily="34" charset="0"/>
              </a:rPr>
              <a:t>FFY 2022 - Clients Hired by ND Businesses by Job Class</a:t>
            </a:r>
          </a:p>
        </p:txBody>
      </p:sp>
      <p:graphicFrame>
        <p:nvGraphicFramePr>
          <p:cNvPr id="2" name="Chart 1">
            <a:extLst>
              <a:ext uri="{FF2B5EF4-FFF2-40B4-BE49-F238E27FC236}">
                <a16:creationId xmlns:a16="http://schemas.microsoft.com/office/drawing/2014/main" id="{1FFE06B4-9B96-797B-606C-C49581B0182B}"/>
              </a:ext>
            </a:extLst>
          </p:cNvPr>
          <p:cNvGraphicFramePr/>
          <p:nvPr>
            <p:extLst>
              <p:ext uri="{D42A27DB-BD31-4B8C-83A1-F6EECF244321}">
                <p14:modId xmlns:p14="http://schemas.microsoft.com/office/powerpoint/2010/main" val="1863926498"/>
              </p:ext>
            </p:extLst>
          </p:nvPr>
        </p:nvGraphicFramePr>
        <p:xfrm>
          <a:off x="4206288" y="481096"/>
          <a:ext cx="7347537" cy="55788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288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818912-3482-4C47-80B2-A699365078BD}"/>
              </a:ext>
            </a:extLst>
          </p:cNvPr>
          <p:cNvSpPr>
            <a:spLocks noGrp="1"/>
          </p:cNvSpPr>
          <p:nvPr>
            <p:ph type="body" sz="quarter" idx="15"/>
          </p:nvPr>
        </p:nvSpPr>
        <p:spPr>
          <a:xfrm>
            <a:off x="393658" y="1235336"/>
            <a:ext cx="3016516" cy="4541856"/>
          </a:xfrm>
        </p:spPr>
        <p:txBody>
          <a:bodyPr>
            <a:normAutofit fontScale="70000" lnSpcReduction="20000"/>
          </a:bodyPr>
          <a:lstStyle/>
          <a:p>
            <a:pPr marL="0" indent="0">
              <a:lnSpc>
                <a:spcPct val="120000"/>
              </a:lnSpc>
              <a:spcAft>
                <a:spcPts val="0"/>
              </a:spcAft>
              <a:buNone/>
            </a:pPr>
            <a:r>
              <a:rPr lang="en-US" sz="3400" dirty="0">
                <a:latin typeface="Arial" panose="020B0604020202020204" pitchFamily="34" charset="0"/>
                <a:cs typeface="Arial" panose="020B0604020202020204" pitchFamily="34" charset="0"/>
              </a:rPr>
              <a:t>In FFY 2022, VR staff provided 3,383 services to 1,850 different businesses</a:t>
            </a:r>
          </a:p>
          <a:p>
            <a:pPr algn="ctr">
              <a:lnSpc>
                <a:spcPct val="120000"/>
              </a:lnSpc>
              <a:spcAft>
                <a:spcPts val="0"/>
              </a:spcAft>
              <a:buFont typeface="Wingdings" panose="05000000000000000000" pitchFamily="2" charset="2"/>
              <a:buChar char="ü"/>
            </a:pPr>
            <a:endParaRPr lang="en-US" dirty="0">
              <a:solidFill>
                <a:srgbClr val="000000"/>
              </a:solidFill>
              <a:latin typeface="Arial" panose="020B0604020202020204" pitchFamily="34" charset="0"/>
              <a:cs typeface="Arial" panose="020B0604020202020204" pitchFamily="34" charset="0"/>
            </a:endParaRPr>
          </a:p>
          <a:p>
            <a:pPr>
              <a:lnSpc>
                <a:spcPct val="120000"/>
              </a:lnSpc>
              <a:spcAft>
                <a:spcPts val="0"/>
              </a:spcAft>
              <a:buFont typeface="Wingdings" panose="05000000000000000000" pitchFamily="2" charset="2"/>
              <a:buChar char="ü"/>
            </a:pPr>
            <a:r>
              <a:rPr lang="en-US" dirty="0">
                <a:solidFill>
                  <a:srgbClr val="000000"/>
                </a:solidFill>
                <a:latin typeface="Arial" panose="020B0604020202020204" pitchFamily="34" charset="0"/>
                <a:cs typeface="Arial" panose="020B0604020202020204" pitchFamily="34" charset="0"/>
              </a:rPr>
              <a:t>Oil and Gas</a:t>
            </a:r>
          </a:p>
          <a:p>
            <a:pPr>
              <a:lnSpc>
                <a:spcPct val="120000"/>
              </a:lnSpc>
              <a:spcAft>
                <a:spcPts val="0"/>
              </a:spcAft>
              <a:buFont typeface="Wingdings" panose="05000000000000000000" pitchFamily="2" charset="2"/>
              <a:buChar char="ü"/>
            </a:pPr>
            <a:r>
              <a:rPr lang="en-US" dirty="0">
                <a:solidFill>
                  <a:srgbClr val="000000"/>
                </a:solidFill>
                <a:latin typeface="Arial" panose="020B0604020202020204" pitchFamily="34" charset="0"/>
                <a:cs typeface="Arial" panose="020B0604020202020204" pitchFamily="34" charset="0"/>
              </a:rPr>
              <a:t>Construction</a:t>
            </a:r>
          </a:p>
          <a:p>
            <a:pPr>
              <a:lnSpc>
                <a:spcPct val="120000"/>
              </a:lnSpc>
              <a:spcAft>
                <a:spcPts val="0"/>
              </a:spcAft>
              <a:buFont typeface="Wingdings" panose="05000000000000000000" pitchFamily="2" charset="2"/>
              <a:buChar char="ü"/>
            </a:pPr>
            <a:r>
              <a:rPr lang="en-US" dirty="0">
                <a:solidFill>
                  <a:srgbClr val="000000"/>
                </a:solidFill>
                <a:latin typeface="Arial" panose="020B0604020202020204" pitchFamily="34" charset="0"/>
                <a:cs typeface="Arial" panose="020B0604020202020204" pitchFamily="34" charset="0"/>
              </a:rPr>
              <a:t>Hospitality</a:t>
            </a:r>
          </a:p>
          <a:p>
            <a:pPr>
              <a:lnSpc>
                <a:spcPct val="120000"/>
              </a:lnSpc>
              <a:spcAft>
                <a:spcPts val="0"/>
              </a:spcAft>
              <a:buFont typeface="Wingdings" panose="05000000000000000000" pitchFamily="2" charset="2"/>
              <a:buChar char="ü"/>
            </a:pPr>
            <a:r>
              <a:rPr lang="en-US" dirty="0">
                <a:solidFill>
                  <a:srgbClr val="000000"/>
                </a:solidFill>
                <a:latin typeface="Arial" panose="020B0604020202020204" pitchFamily="34" charset="0"/>
                <a:cs typeface="Arial" panose="020B0604020202020204" pitchFamily="34" charset="0"/>
              </a:rPr>
              <a:t>Administrative &amp; Support</a:t>
            </a:r>
          </a:p>
          <a:p>
            <a:pPr>
              <a:lnSpc>
                <a:spcPct val="120000"/>
              </a:lnSpc>
              <a:spcAft>
                <a:spcPts val="0"/>
              </a:spcAft>
              <a:buFont typeface="Wingdings" panose="05000000000000000000" pitchFamily="2" charset="2"/>
              <a:buChar char="ü"/>
            </a:pPr>
            <a:r>
              <a:rPr lang="en-US" dirty="0">
                <a:solidFill>
                  <a:srgbClr val="000000"/>
                </a:solidFill>
                <a:latin typeface="Arial" panose="020B0604020202020204" pitchFamily="34" charset="0"/>
                <a:cs typeface="Arial" panose="020B0604020202020204" pitchFamily="34" charset="0"/>
              </a:rPr>
              <a:t>Education</a:t>
            </a:r>
          </a:p>
          <a:p>
            <a:pPr>
              <a:lnSpc>
                <a:spcPct val="120000"/>
              </a:lnSpc>
              <a:spcAft>
                <a:spcPts val="0"/>
              </a:spcAft>
              <a:buFont typeface="Wingdings" panose="05000000000000000000" pitchFamily="2" charset="2"/>
              <a:buChar char="ü"/>
            </a:pPr>
            <a:r>
              <a:rPr lang="en-US" dirty="0">
                <a:solidFill>
                  <a:srgbClr val="000000"/>
                </a:solidFill>
                <a:latin typeface="Arial" panose="020B0604020202020204" pitchFamily="34" charset="0"/>
                <a:cs typeface="Arial" panose="020B0604020202020204" pitchFamily="34" charset="0"/>
              </a:rPr>
              <a:t>Health</a:t>
            </a:r>
          </a:p>
          <a:p>
            <a:pPr>
              <a:lnSpc>
                <a:spcPct val="120000"/>
              </a:lnSpc>
              <a:spcAft>
                <a:spcPts val="0"/>
              </a:spcAft>
              <a:buFont typeface="Wingdings" panose="05000000000000000000" pitchFamily="2" charset="2"/>
              <a:buChar char="ü"/>
            </a:pPr>
            <a:r>
              <a:rPr lang="en-US" dirty="0">
                <a:solidFill>
                  <a:srgbClr val="000000"/>
                </a:solidFill>
                <a:latin typeface="Arial" panose="020B0604020202020204" pitchFamily="34" charset="0"/>
                <a:cs typeface="Arial" panose="020B0604020202020204" pitchFamily="34" charset="0"/>
              </a:rPr>
              <a:t>Finance</a:t>
            </a:r>
          </a:p>
          <a:p>
            <a:pPr>
              <a:lnSpc>
                <a:spcPct val="120000"/>
              </a:lnSpc>
              <a:spcAft>
                <a:spcPts val="0"/>
              </a:spcAft>
              <a:buFont typeface="Wingdings" panose="05000000000000000000" pitchFamily="2" charset="2"/>
              <a:buChar char="ü"/>
            </a:pPr>
            <a:r>
              <a:rPr lang="en-US" dirty="0">
                <a:solidFill>
                  <a:srgbClr val="000000"/>
                </a:solidFill>
                <a:latin typeface="Arial" panose="020B0604020202020204" pitchFamily="34" charset="0"/>
                <a:cs typeface="Arial" panose="020B0604020202020204" pitchFamily="34" charset="0"/>
              </a:rPr>
              <a:t>Government</a:t>
            </a:r>
          </a:p>
          <a:p>
            <a:pPr>
              <a:lnSpc>
                <a:spcPct val="120000"/>
              </a:lnSpc>
              <a:spcAft>
                <a:spcPts val="0"/>
              </a:spcAft>
              <a:buFont typeface="Wingdings" panose="05000000000000000000" pitchFamily="2" charset="2"/>
              <a:buChar char="ü"/>
            </a:pPr>
            <a:r>
              <a:rPr lang="en-US" dirty="0">
                <a:solidFill>
                  <a:srgbClr val="000000"/>
                </a:solidFill>
                <a:latin typeface="Arial" panose="020B0604020202020204" pitchFamily="34" charset="0"/>
                <a:cs typeface="Arial" panose="020B0604020202020204" pitchFamily="34" charset="0"/>
              </a:rPr>
              <a:t>Manufacturing</a:t>
            </a:r>
          </a:p>
          <a:p>
            <a:pPr>
              <a:lnSpc>
                <a:spcPct val="120000"/>
              </a:lnSpc>
              <a:spcAft>
                <a:spcPts val="0"/>
              </a:spcAft>
              <a:buFont typeface="Wingdings" panose="05000000000000000000" pitchFamily="2" charset="2"/>
              <a:buChar char="ü"/>
            </a:pPr>
            <a:r>
              <a:rPr lang="en-US" dirty="0">
                <a:solidFill>
                  <a:srgbClr val="000000"/>
                </a:solidFill>
                <a:latin typeface="Arial" panose="020B0604020202020204" pitchFamily="34" charset="0"/>
                <a:cs typeface="Arial" panose="020B0604020202020204" pitchFamily="34" charset="0"/>
              </a:rPr>
              <a:t>Retail</a:t>
            </a:r>
          </a:p>
        </p:txBody>
      </p:sp>
      <p:graphicFrame>
        <p:nvGraphicFramePr>
          <p:cNvPr id="6" name="Chart 5">
            <a:extLst>
              <a:ext uri="{FF2B5EF4-FFF2-40B4-BE49-F238E27FC236}">
                <a16:creationId xmlns:a16="http://schemas.microsoft.com/office/drawing/2014/main" id="{D011DEE3-5FEB-47CD-A1BC-75B43F90E485}"/>
              </a:ext>
            </a:extLst>
          </p:cNvPr>
          <p:cNvGraphicFramePr/>
          <p:nvPr>
            <p:extLst>
              <p:ext uri="{D42A27DB-BD31-4B8C-83A1-F6EECF244321}">
                <p14:modId xmlns:p14="http://schemas.microsoft.com/office/powerpoint/2010/main" val="1309310406"/>
              </p:ext>
            </p:extLst>
          </p:nvPr>
        </p:nvGraphicFramePr>
        <p:xfrm>
          <a:off x="2624867" y="1747409"/>
          <a:ext cx="8474425" cy="47315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B7F33EF-44C7-62D4-433C-5EDC19B4D6AE}"/>
              </a:ext>
            </a:extLst>
          </p:cNvPr>
          <p:cNvSpPr txBox="1"/>
          <p:nvPr/>
        </p:nvSpPr>
        <p:spPr>
          <a:xfrm>
            <a:off x="393658" y="434432"/>
            <a:ext cx="9120287" cy="584775"/>
          </a:xfrm>
          <a:prstGeom prst="rect">
            <a:avLst/>
          </a:prstGeom>
          <a:noFill/>
        </p:spPr>
        <p:txBody>
          <a:bodyPr wrap="square">
            <a:spAutoFit/>
          </a:bodyPr>
          <a:lstStyle/>
          <a:p>
            <a:r>
              <a:rPr lang="en-US" sz="3200" b="1" dirty="0">
                <a:solidFill>
                  <a:schemeClr val="accent1"/>
                </a:solidFill>
                <a:latin typeface="Arial" panose="020B0604020202020204" pitchFamily="34" charset="0"/>
                <a:cs typeface="Arial" panose="020B0604020202020204" pitchFamily="34" charset="0"/>
              </a:rPr>
              <a:t>Services to Businesses</a:t>
            </a:r>
          </a:p>
        </p:txBody>
      </p:sp>
    </p:spTree>
    <p:extLst>
      <p:ext uri="{BB962C8B-B14F-4D97-AF65-F5344CB8AC3E}">
        <p14:creationId xmlns:p14="http://schemas.microsoft.com/office/powerpoint/2010/main" val="399255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B394E38-ED31-42AD-4C1B-1ECBF04F8523}"/>
              </a:ext>
            </a:extLst>
          </p:cNvPr>
          <p:cNvSpPr>
            <a:spLocks noGrp="1"/>
          </p:cNvSpPr>
          <p:nvPr>
            <p:ph type="title"/>
          </p:nvPr>
        </p:nvSpPr>
        <p:spPr/>
        <p:txBody>
          <a:bodyPr>
            <a:normAutofit fontScale="90000"/>
          </a:bodyPr>
          <a:lstStyle/>
          <a:p>
            <a:r>
              <a:rPr lang="en-US" sz="4000" dirty="0">
                <a:solidFill>
                  <a:schemeClr val="tx2"/>
                </a:solidFill>
                <a:latin typeface="Arial" panose="020B0604020202020204" pitchFamily="34" charset="0"/>
                <a:cs typeface="Arial" panose="020B0604020202020204" pitchFamily="34" charset="0"/>
              </a:rPr>
              <a:t>Vocational Rehabilitation </a:t>
            </a:r>
            <a:br>
              <a:rPr lang="en-US" sz="4000" dirty="0">
                <a:solidFill>
                  <a:schemeClr val="tx2"/>
                </a:solidFill>
                <a:latin typeface="Arial" panose="020B0604020202020204" pitchFamily="34" charset="0"/>
                <a:cs typeface="Arial" panose="020B0604020202020204" pitchFamily="34" charset="0"/>
              </a:rPr>
            </a:br>
            <a:r>
              <a:rPr lang="en-US" sz="4000" dirty="0">
                <a:solidFill>
                  <a:schemeClr val="tx2"/>
                </a:solidFill>
                <a:latin typeface="Arial" panose="020B0604020202020204" pitchFamily="34" charset="0"/>
                <a:cs typeface="Arial" panose="020B0604020202020204" pitchFamily="34" charset="0"/>
              </a:rPr>
              <a:t>– An Essential Part of the Workforce Solution</a:t>
            </a:r>
            <a:br>
              <a:rPr lang="en-US" dirty="0"/>
            </a:br>
            <a:endParaRPr lang="en-US" dirty="0"/>
          </a:p>
        </p:txBody>
      </p:sp>
      <p:grpSp>
        <p:nvGrpSpPr>
          <p:cNvPr id="7" name="Group 6">
            <a:extLst>
              <a:ext uri="{FF2B5EF4-FFF2-40B4-BE49-F238E27FC236}">
                <a16:creationId xmlns:a16="http://schemas.microsoft.com/office/drawing/2014/main" id="{367AE519-F93E-486D-8225-A8F2CE79CAC7}"/>
              </a:ext>
            </a:extLst>
          </p:cNvPr>
          <p:cNvGrpSpPr/>
          <p:nvPr/>
        </p:nvGrpSpPr>
        <p:grpSpPr>
          <a:xfrm>
            <a:off x="2954216" y="1306288"/>
            <a:ext cx="5725044" cy="5415187"/>
            <a:chOff x="174624" y="0"/>
            <a:chExt cx="6127750" cy="6127750"/>
          </a:xfrm>
        </p:grpSpPr>
        <p:sp>
          <p:nvSpPr>
            <p:cNvPr id="15" name="Oval 14">
              <a:extLst>
                <a:ext uri="{FF2B5EF4-FFF2-40B4-BE49-F238E27FC236}">
                  <a16:creationId xmlns:a16="http://schemas.microsoft.com/office/drawing/2014/main" id="{BD0EA858-DD1F-4E34-8BF2-F32015A132E8}"/>
                </a:ext>
              </a:extLst>
            </p:cNvPr>
            <p:cNvSpPr/>
            <p:nvPr/>
          </p:nvSpPr>
          <p:spPr>
            <a:xfrm>
              <a:off x="174624" y="0"/>
              <a:ext cx="6127750" cy="6127750"/>
            </a:xfrm>
            <a:prstGeom prst="ellipse">
              <a:avLst/>
            </a:prstGeom>
            <a:solidFill>
              <a:srgbClr val="B6B0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6" name="Oval 4">
              <a:extLst>
                <a:ext uri="{FF2B5EF4-FFF2-40B4-BE49-F238E27FC236}">
                  <a16:creationId xmlns:a16="http://schemas.microsoft.com/office/drawing/2014/main" id="{974A44BF-D171-475E-B679-8A80721F5255}"/>
                </a:ext>
              </a:extLst>
            </p:cNvPr>
            <p:cNvSpPr txBox="1"/>
            <p:nvPr/>
          </p:nvSpPr>
          <p:spPr>
            <a:xfrm>
              <a:off x="2167675" y="306387"/>
              <a:ext cx="2141648" cy="919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People w/Disabilities in ND</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81,826</a:t>
              </a:r>
            </a:p>
          </p:txBody>
        </p:sp>
      </p:grpSp>
      <p:grpSp>
        <p:nvGrpSpPr>
          <p:cNvPr id="8" name="Group 7">
            <a:extLst>
              <a:ext uri="{FF2B5EF4-FFF2-40B4-BE49-F238E27FC236}">
                <a16:creationId xmlns:a16="http://schemas.microsoft.com/office/drawing/2014/main" id="{527F8CA5-BFCE-4BBA-AE7F-676377F4A81A}"/>
              </a:ext>
            </a:extLst>
          </p:cNvPr>
          <p:cNvGrpSpPr/>
          <p:nvPr/>
        </p:nvGrpSpPr>
        <p:grpSpPr>
          <a:xfrm>
            <a:off x="3724810" y="2660084"/>
            <a:ext cx="4183856" cy="4061391"/>
            <a:chOff x="940593" y="1531937"/>
            <a:chExt cx="4595812" cy="4595812"/>
          </a:xfrm>
        </p:grpSpPr>
        <p:sp>
          <p:nvSpPr>
            <p:cNvPr id="13" name="Oval 12">
              <a:extLst>
                <a:ext uri="{FF2B5EF4-FFF2-40B4-BE49-F238E27FC236}">
                  <a16:creationId xmlns:a16="http://schemas.microsoft.com/office/drawing/2014/main" id="{AD106F13-788A-4781-A7FC-985EAFAB8B6A}"/>
                </a:ext>
              </a:extLst>
            </p:cNvPr>
            <p:cNvSpPr/>
            <p:nvPr/>
          </p:nvSpPr>
          <p:spPr>
            <a:xfrm>
              <a:off x="940593" y="1531937"/>
              <a:ext cx="4595812" cy="4595812"/>
            </a:xfrm>
            <a:prstGeom prst="ellipse">
              <a:avLst/>
            </a:prstGeom>
            <a:solidFill>
              <a:srgbClr val="037F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4" name="Oval 6">
              <a:extLst>
                <a:ext uri="{FF2B5EF4-FFF2-40B4-BE49-F238E27FC236}">
                  <a16:creationId xmlns:a16="http://schemas.microsoft.com/office/drawing/2014/main" id="{769362BF-18F5-4ACD-8138-DF7A0C7DCDA0}"/>
                </a:ext>
              </a:extLst>
            </p:cNvPr>
            <p:cNvSpPr txBox="1"/>
            <p:nvPr/>
          </p:nvSpPr>
          <p:spPr>
            <a:xfrm>
              <a:off x="2167675" y="1819175"/>
              <a:ext cx="2141648" cy="861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People w/Disabilities of Work Age </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43,668</a:t>
              </a:r>
            </a:p>
          </p:txBody>
        </p:sp>
      </p:grpSp>
      <p:grpSp>
        <p:nvGrpSpPr>
          <p:cNvPr id="10" name="Group 9">
            <a:extLst>
              <a:ext uri="{FF2B5EF4-FFF2-40B4-BE49-F238E27FC236}">
                <a16:creationId xmlns:a16="http://schemas.microsoft.com/office/drawing/2014/main" id="{91C549D4-47D3-41E7-899F-616B1E094645}"/>
              </a:ext>
            </a:extLst>
          </p:cNvPr>
          <p:cNvGrpSpPr/>
          <p:nvPr/>
        </p:nvGrpSpPr>
        <p:grpSpPr>
          <a:xfrm>
            <a:off x="4422119" y="3929268"/>
            <a:ext cx="2789238" cy="2792207"/>
            <a:chOff x="1706562" y="3063875"/>
            <a:chExt cx="3063875" cy="3063875"/>
          </a:xfrm>
          <a:solidFill>
            <a:srgbClr val="D34727"/>
          </a:solidFill>
        </p:grpSpPr>
        <p:sp>
          <p:nvSpPr>
            <p:cNvPr id="11" name="Oval 10">
              <a:extLst>
                <a:ext uri="{FF2B5EF4-FFF2-40B4-BE49-F238E27FC236}">
                  <a16:creationId xmlns:a16="http://schemas.microsoft.com/office/drawing/2014/main" id="{28B0D9A1-0411-46B6-82D5-0BF86B2FF260}"/>
                </a:ext>
              </a:extLst>
            </p:cNvPr>
            <p:cNvSpPr/>
            <p:nvPr/>
          </p:nvSpPr>
          <p:spPr>
            <a:xfrm>
              <a:off x="1706562" y="3063875"/>
              <a:ext cx="3063875" cy="3063875"/>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Oval 8">
              <a:extLst>
                <a:ext uri="{FF2B5EF4-FFF2-40B4-BE49-F238E27FC236}">
                  <a16:creationId xmlns:a16="http://schemas.microsoft.com/office/drawing/2014/main" id="{7A87419F-393A-4793-BFF8-FC5F9ED072CA}"/>
                </a:ext>
              </a:extLst>
            </p:cNvPr>
            <p:cNvSpPr txBox="1"/>
            <p:nvPr/>
          </p:nvSpPr>
          <p:spPr>
            <a:xfrm>
              <a:off x="2155256" y="3829843"/>
              <a:ext cx="2166486" cy="15319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People w/Disabilities Not Working</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17,646</a:t>
              </a:r>
            </a:p>
          </p:txBody>
        </p:sp>
      </p:grpSp>
    </p:spTree>
    <p:extLst>
      <p:ext uri="{BB962C8B-B14F-4D97-AF65-F5344CB8AC3E}">
        <p14:creationId xmlns:p14="http://schemas.microsoft.com/office/powerpoint/2010/main" val="373742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
      <a:dk1>
        <a:srgbClr val="0E406A"/>
      </a:dk1>
      <a:lt1>
        <a:sysClr val="window" lastClr="FFFFFF"/>
      </a:lt1>
      <a:dk2>
        <a:srgbClr val="0E406A"/>
      </a:dk2>
      <a:lt2>
        <a:srgbClr val="E2DFDA"/>
      </a:lt2>
      <a:accent1>
        <a:srgbClr val="0E406A"/>
      </a:accent1>
      <a:accent2>
        <a:srgbClr val="037FAE"/>
      </a:accent2>
      <a:accent3>
        <a:srgbClr val="D34927"/>
      </a:accent3>
      <a:accent4>
        <a:srgbClr val="796E66"/>
      </a:accent4>
      <a:accent5>
        <a:srgbClr val="000000"/>
      </a:accent5>
      <a:accent6>
        <a:srgbClr val="049FDA"/>
      </a:accent6>
      <a:hlink>
        <a:srgbClr val="D34927"/>
      </a:hlink>
      <a:folHlink>
        <a:srgbClr val="037FA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6AAA61A720FE4AB2E2ABEA5E85CDE0" ma:contentTypeVersion="13" ma:contentTypeDescription="Create a new document." ma:contentTypeScope="" ma:versionID="d220a97bc09c04f611a085ea5922a204">
  <xsd:schema xmlns:xsd="http://www.w3.org/2001/XMLSchema" xmlns:xs="http://www.w3.org/2001/XMLSchema" xmlns:p="http://schemas.microsoft.com/office/2006/metadata/properties" xmlns:ns2="19a0212d-f6c5-463f-abf9-c64f448f8531" xmlns:ns3="25d83d48-fb20-4537-95a6-325135718581" xmlns:ns4="c6cc3418-b95b-4872-be51-58f9c662ad7d" targetNamespace="http://schemas.microsoft.com/office/2006/metadata/properties" ma:root="true" ma:fieldsID="6df6721d75a54c7af8a1244e1709d66e" ns2:_="" ns3:_="" ns4:_="">
    <xsd:import namespace="19a0212d-f6c5-463f-abf9-c64f448f8531"/>
    <xsd:import namespace="25d83d48-fb20-4537-95a6-325135718581"/>
    <xsd:import namespace="c6cc3418-b95b-4872-be51-58f9c662ad7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0212d-f6c5-463f-abf9-c64f448f85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be65411-2828-40d8-bdc2-0527504d90e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d83d48-fb20-4537-95a6-32513571858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81c138d-5193-455b-9034-665f32e799f8}" ma:internalName="TaxCatchAll" ma:showField="CatchAllData" ma:web="c6cc3418-b95b-4872-be51-58f9c662ad7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cc3418-b95b-4872-be51-58f9c662ad7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a0212d-f6c5-463f-abf9-c64f448f8531">
      <Terms xmlns="http://schemas.microsoft.com/office/infopath/2007/PartnerControls"/>
    </lcf76f155ced4ddcb4097134ff3c332f>
    <TaxCatchAll xmlns="25d83d48-fb20-4537-95a6-325135718581" xsi:nil="true"/>
    <SharedWithUsers xmlns="c6cc3418-b95b-4872-be51-58f9c662ad7d">
      <UserInfo>
        <DisplayName>Oestreich, Elizabeth J.</DisplayName>
        <AccountId>139</AccountId>
        <AccountType/>
      </UserInfo>
      <UserInfo>
        <DisplayName>Anderson, Hannah S.</DisplayName>
        <AccountId>24</AccountId>
        <AccountType/>
      </UserInfo>
    </SharedWithUsers>
  </documentManagement>
</p:properties>
</file>

<file path=customXml/itemProps1.xml><?xml version="1.0" encoding="utf-8"?>
<ds:datastoreItem xmlns:ds="http://schemas.openxmlformats.org/officeDocument/2006/customXml" ds:itemID="{D91C34E2-6E5C-40DC-B242-5314D090ED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0212d-f6c5-463f-abf9-c64f448f8531"/>
    <ds:schemaRef ds:uri="25d83d48-fb20-4537-95a6-325135718581"/>
    <ds:schemaRef ds:uri="c6cc3418-b95b-4872-be51-58f9c662ad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54E691-768F-4924-94EC-6CF550D88A55}">
  <ds:schemaRefs>
    <ds:schemaRef ds:uri="http://schemas.microsoft.com/sharepoint/v3/contenttype/forms"/>
  </ds:schemaRefs>
</ds:datastoreItem>
</file>

<file path=customXml/itemProps3.xml><?xml version="1.0" encoding="utf-8"?>
<ds:datastoreItem xmlns:ds="http://schemas.openxmlformats.org/officeDocument/2006/customXml" ds:itemID="{B77BCEE4-41A6-4CC3-8CEE-46E282815CA5}">
  <ds:schemaRefs>
    <ds:schemaRef ds:uri="http://schemas.microsoft.com/office/2006/metadata/properties"/>
    <ds:schemaRef ds:uri="19a0212d-f6c5-463f-abf9-c64f448f8531"/>
    <ds:schemaRef ds:uri="http://purl.org/dc/terms/"/>
    <ds:schemaRef ds:uri="http://schemas.microsoft.com/office/2006/documentManagement/types"/>
    <ds:schemaRef ds:uri="http://www.w3.org/XML/1998/namespace"/>
    <ds:schemaRef ds:uri="http://purl.org/dc/elements/1.1/"/>
    <ds:schemaRef ds:uri="c6cc3418-b95b-4872-be51-58f9c662ad7d"/>
    <ds:schemaRef ds:uri="http://schemas.microsoft.com/office/infopath/2007/PartnerControls"/>
    <ds:schemaRef ds:uri="http://schemas.openxmlformats.org/package/2006/metadata/core-properties"/>
    <ds:schemaRef ds:uri="25d83d48-fb20-4537-95a6-32513571858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3469</TotalTime>
  <Words>1155</Words>
  <Application>Microsoft Office PowerPoint</Application>
  <PresentationFormat>Widescreen</PresentationFormat>
  <Paragraphs>193</Paragraphs>
  <Slides>22</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Muli Black</vt:lpstr>
      <vt:lpstr>Segoe UI</vt:lpstr>
      <vt:lpstr>Wingdings</vt:lpstr>
      <vt:lpstr>Office Theme</vt:lpstr>
      <vt:lpstr>How to Succeed when Working with Vocational Rehabilitation</vt:lpstr>
      <vt:lpstr>Objectives</vt:lpstr>
      <vt:lpstr>The History of Vocational Rehabilitation</vt:lpstr>
      <vt:lpstr>What is Vocational Rehab and Who Do We Serve?</vt:lpstr>
      <vt:lpstr>Who might seek Vocational Rehab Services?</vt:lpstr>
      <vt:lpstr>Successful Hiring increased by 31% from 2022-2023</vt:lpstr>
      <vt:lpstr>PowerPoint Presentation</vt:lpstr>
      <vt:lpstr>PowerPoint Presentation</vt:lpstr>
      <vt:lpstr>Vocational Rehabilitation  – An Essential Part of the Workforce Solution </vt:lpstr>
      <vt:lpstr>Vision in North Dakota -2023</vt:lpstr>
      <vt:lpstr>Service Delivery Improvements – 21-23</vt:lpstr>
      <vt:lpstr>VR Programs</vt:lpstr>
      <vt:lpstr>VR and Clients with Vision Impairments</vt:lpstr>
      <vt:lpstr>Case Collaboration</vt:lpstr>
      <vt:lpstr>Student Services</vt:lpstr>
      <vt:lpstr>Student Services Continued</vt:lpstr>
      <vt:lpstr>Self-Employment Program</vt:lpstr>
      <vt:lpstr>Older Individuals who are Blind Program</vt:lpstr>
      <vt:lpstr>OIB Services</vt:lpstr>
      <vt:lpstr>Senior Community Service Employment Program (SCSEP)</vt:lpstr>
      <vt:lpstr>Thank You for Your Time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Amanda</dc:creator>
  <cp:lastModifiedBy>Volk, Aimee</cp:lastModifiedBy>
  <cp:revision>13</cp:revision>
  <dcterms:created xsi:type="dcterms:W3CDTF">2022-06-10T13:29:43Z</dcterms:created>
  <dcterms:modified xsi:type="dcterms:W3CDTF">2023-10-10T21:31:07Z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0x0101000C6AAA61A720FE4AB2E2ABEA5E85CDE0</vt:lpwstr>
  </property>
  <property fmtid="{D5CDD505-2E9C-101B-9397-08002B2CF9AE}" pid="3" name="MediaServiceImageTags">
    <vt:lpwstr/>
  </property>
</Properties>
</file>