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426" r:id="rId2"/>
    <p:sldId id="450" r:id="rId3"/>
    <p:sldId id="434" r:id="rId4"/>
    <p:sldId id="435" r:id="rId5"/>
    <p:sldId id="436" r:id="rId6"/>
    <p:sldId id="437" r:id="rId7"/>
    <p:sldId id="452" r:id="rId8"/>
    <p:sldId id="439" r:id="rId9"/>
    <p:sldId id="455" r:id="rId10"/>
    <p:sldId id="454" r:id="rId11"/>
    <p:sldId id="445" r:id="rId12"/>
    <p:sldId id="446" r:id="rId13"/>
    <p:sldId id="438" r:id="rId14"/>
    <p:sldId id="427" r:id="rId15"/>
    <p:sldId id="428" r:id="rId16"/>
    <p:sldId id="441" r:id="rId17"/>
    <p:sldId id="431" r:id="rId18"/>
    <p:sldId id="430" r:id="rId19"/>
    <p:sldId id="456" r:id="rId20"/>
    <p:sldId id="457" r:id="rId21"/>
    <p:sldId id="458" r:id="rId22"/>
    <p:sldId id="447" r:id="rId23"/>
    <p:sldId id="429" r:id="rId24"/>
    <p:sldId id="334" r:id="rId25"/>
    <p:sldId id="45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lly Bleach" initials="KB" lastIdx="8" clrIdx="0">
    <p:extLst>
      <p:ext uri="{19B8F6BF-5375-455C-9EA6-DF929625EA0E}">
        <p15:presenceInfo xmlns:p15="http://schemas.microsoft.com/office/powerpoint/2012/main" userId="S::kbleach@afb.net::0c953ee3-d941-4e87-baab-9ae9caace69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011893"/>
    <a:srgbClr val="005493"/>
    <a:srgbClr val="FFD415"/>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80"/>
    <p:restoredTop sz="96374" autoAdjust="0"/>
  </p:normalViewPr>
  <p:slideViewPr>
    <p:cSldViewPr snapToGrid="0" snapToObjects="1">
      <p:cViewPr varScale="1">
        <p:scale>
          <a:sx n="110" d="100"/>
          <a:sy n="110" d="100"/>
        </p:scale>
        <p:origin x="858" y="78"/>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image" Target="../media/image6.jpeg"/><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file:///G:\My%20Drive\01-PPR\WTS%20Project\WTS%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My%20Drive\01-PPR\WTS%20Project\WTS%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G:\My%20Drive\01-PPR\WTS%20Project\WTS%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Employment Type</c:v>
                </c:pt>
              </c:strCache>
            </c:strRef>
          </c:tx>
          <c:dPt>
            <c:idx val="0"/>
            <c:bubble3D val="0"/>
            <c:spPr>
              <a:solidFill>
                <a:srgbClr val="005493"/>
              </a:solidFill>
              <a:ln w="19050">
                <a:solidFill>
                  <a:schemeClr val="lt1"/>
                </a:solidFill>
              </a:ln>
              <a:effectLst/>
            </c:spPr>
            <c:extLst>
              <c:ext xmlns:c16="http://schemas.microsoft.com/office/drawing/2014/chart" uri="{C3380CC4-5D6E-409C-BE32-E72D297353CC}">
                <c16:uniqueId val="{00000003-1406-4877-B4BA-1BD63B8050D0}"/>
              </c:ext>
            </c:extLst>
          </c:dPt>
          <c:dPt>
            <c:idx val="1"/>
            <c:bubble3D val="0"/>
            <c:spPr>
              <a:solidFill>
                <a:srgbClr val="00B0F0"/>
              </a:solidFill>
              <a:ln w="19050">
                <a:solidFill>
                  <a:schemeClr val="lt1"/>
                </a:solidFill>
              </a:ln>
              <a:effectLst/>
            </c:spPr>
            <c:extLst>
              <c:ext xmlns:c16="http://schemas.microsoft.com/office/drawing/2014/chart" uri="{C3380CC4-5D6E-409C-BE32-E72D297353CC}">
                <c16:uniqueId val="{00000002-1406-4877-B4BA-1BD63B8050D0}"/>
              </c:ext>
            </c:extLst>
          </c:dPt>
          <c:dPt>
            <c:idx val="2"/>
            <c:bubble3D val="0"/>
            <c:spPr>
              <a:blipFill>
                <a:blip xmlns:r="http://schemas.openxmlformats.org/officeDocument/2006/relationships" r:embed="rId3"/>
                <a:tile tx="0" ty="0" sx="100000" sy="100000" flip="none" algn="tl"/>
              </a:blipFill>
              <a:ln w="19050">
                <a:solidFill>
                  <a:schemeClr val="lt1"/>
                </a:solidFill>
              </a:ln>
              <a:effectLst/>
            </c:spPr>
            <c:extLst>
              <c:ext xmlns:c16="http://schemas.microsoft.com/office/drawing/2014/chart" uri="{C3380CC4-5D6E-409C-BE32-E72D297353CC}">
                <c16:uniqueId val="{00000005-E0E1-474F-A733-AAACC9744950}"/>
              </c:ext>
            </c:extLst>
          </c:dPt>
          <c:cat>
            <c:strRef>
              <c:f>Sheet1!$A$2:$A$5</c:f>
              <c:strCache>
                <c:ptCount val="3"/>
                <c:pt idx="0">
                  <c:v>Traditional 70%</c:v>
                </c:pt>
                <c:pt idx="1">
                  <c:v>Self-employed 15%</c:v>
                </c:pt>
                <c:pt idx="2">
                  <c:v>Both 6%</c:v>
                </c:pt>
              </c:strCache>
              <c:extLst/>
            </c:strRef>
          </c:cat>
          <c:val>
            <c:numRef>
              <c:f>Sheet1!$B$2:$B$5</c:f>
              <c:numCache>
                <c:formatCode>General</c:formatCode>
                <c:ptCount val="3"/>
                <c:pt idx="0">
                  <c:v>79</c:v>
                </c:pt>
                <c:pt idx="1">
                  <c:v>15</c:v>
                </c:pt>
                <c:pt idx="2">
                  <c:v>6</c:v>
                </c:pt>
              </c:numCache>
              <c:extLst/>
            </c:numRef>
          </c:val>
          <c:extLst>
            <c:ext xmlns:c16="http://schemas.microsoft.com/office/drawing/2014/chart" uri="{C3380CC4-5D6E-409C-BE32-E72D297353CC}">
              <c16:uniqueId val="{00000000-1406-4877-B4BA-1BD63B8050D0}"/>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11583163977162493"/>
          <c:y val="0.82328803131066353"/>
          <c:w val="0.8266953695447179"/>
          <c:h val="0.1509999186797368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u="none" strike="noStrike" baseline="0" dirty="0">
                <a:effectLst/>
              </a:rPr>
              <a:t>When filling out paperwork </a:t>
            </a:r>
            <a:r>
              <a:rPr lang="en-US" sz="1800" b="1" i="0" u="sng" strike="noStrike" baseline="0" dirty="0">
                <a:effectLst/>
              </a:rPr>
              <a:t>in person</a:t>
            </a:r>
            <a:r>
              <a:rPr lang="en-US" sz="1800" b="1" i="0" u="none" strike="noStrike" baseline="0" dirty="0">
                <a:effectLst/>
              </a:rPr>
              <a:t> for my current or most recent job or contract I experienced accessibility challenges due to my visual impairment.</a:t>
            </a:r>
            <a:endParaRPr lang="en-US" sz="1800" b="1" i="0" u="none" strike="noStrike" baseline="0" dirty="0"/>
          </a:p>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a:t>(n=293)</a:t>
            </a:r>
            <a:endParaRPr lang="en-US" sz="1400" b="1" dirty="0"/>
          </a:p>
        </c:rich>
      </c:tx>
      <c:layout>
        <c:manualLayout>
          <c:xMode val="edge"/>
          <c:yMode val="edge"/>
          <c:x val="0.12035145840268026"/>
          <c:y val="0"/>
        </c:manualLayout>
      </c:layout>
      <c:overlay val="0"/>
      <c:spPr>
        <a:noFill/>
        <a:ln>
          <a:noFill/>
        </a:ln>
        <a:effectLst/>
      </c:spPr>
    </c:title>
    <c:autoTitleDeleted val="0"/>
    <c:plotArea>
      <c:layout/>
      <c:barChart>
        <c:barDir val="bar"/>
        <c:grouping val="clustered"/>
        <c:varyColors val="0"/>
        <c:ser>
          <c:idx val="2"/>
          <c:order val="0"/>
          <c:spPr>
            <a:solidFill>
              <a:srgbClr val="0070C0"/>
            </a:solidFill>
          </c:spPr>
          <c:invertIfNegative val="0"/>
          <c:cat>
            <c:strRef>
              <c:f>'Sheet1 (2)'!$A$1:$A$3</c:f>
              <c:strCache>
                <c:ptCount val="3"/>
                <c:pt idx="0">
                  <c:v>Agree or strongly agree 58%</c:v>
                </c:pt>
                <c:pt idx="1">
                  <c:v>Neither agree nor disagree 22%</c:v>
                </c:pt>
                <c:pt idx="2">
                  <c:v>Disagree or strongly disagree 20%</c:v>
                </c:pt>
              </c:strCache>
            </c:strRef>
          </c:cat>
          <c:val>
            <c:numRef>
              <c:f>'Sheet1 (2)'!$C$1:$C$3</c:f>
              <c:numCache>
                <c:formatCode>0%</c:formatCode>
                <c:ptCount val="3"/>
                <c:pt idx="0">
                  <c:v>0.57876712328767121</c:v>
                </c:pt>
                <c:pt idx="1">
                  <c:v>0.2226027397260274</c:v>
                </c:pt>
                <c:pt idx="2">
                  <c:v>0.19863013698630136</c:v>
                </c:pt>
              </c:numCache>
            </c:numRef>
          </c:val>
          <c:extLst xmlns:c15="http://schemas.microsoft.com/office/drawing/2012/chart">
            <c:ext xmlns:c16="http://schemas.microsoft.com/office/drawing/2014/chart" uri="{C3380CC4-5D6E-409C-BE32-E72D297353CC}">
              <c16:uniqueId val="{00000000-4806-42BA-BA37-51C977B0378D}"/>
            </c:ext>
          </c:extLst>
        </c:ser>
        <c:dLbls>
          <c:showLegendKey val="0"/>
          <c:showVal val="0"/>
          <c:showCatName val="0"/>
          <c:showSerName val="0"/>
          <c:showPercent val="0"/>
          <c:showBubbleSize val="0"/>
        </c:dLbls>
        <c:gapWidth val="182"/>
        <c:axId val="635629656"/>
        <c:axId val="635632936"/>
        <c:extLst>
          <c:ext xmlns:c15="http://schemas.microsoft.com/office/drawing/2012/chart" uri="{02D57815-91ED-43cb-92C2-25804820EDAC}">
            <c15:filteredBarSeries>
              <c15:ser>
                <c:idx val="3"/>
                <c:order val="1"/>
                <c:invertIfNegative val="0"/>
                <c:cat>
                  <c:strRef>
                    <c:extLst>
                      <c:ext uri="{02D57815-91ED-43cb-92C2-25804820EDAC}">
                        <c15:formulaRef>
                          <c15:sqref>'Sheet1 (2)'!$A$1:$A$3</c15:sqref>
                        </c15:formulaRef>
                      </c:ext>
                    </c:extLst>
                    <c:strCache>
                      <c:ptCount val="3"/>
                      <c:pt idx="0">
                        <c:v>Agree or strongly agree 58%</c:v>
                      </c:pt>
                      <c:pt idx="1">
                        <c:v>Neither agree nor disagree 22%</c:v>
                      </c:pt>
                      <c:pt idx="2">
                        <c:v>Disagree or strongly disagree 20%</c:v>
                      </c:pt>
                    </c:strCache>
                  </c:strRef>
                </c:cat>
                <c:val>
                  <c:numRef>
                    <c:extLst>
                      <c:ext uri="{02D57815-91ED-43cb-92C2-25804820EDAC}">
                        <c15:formulaRef>
                          <c15:sqref>'Sheet1 (2)'!$C$1:$C$3</c15:sqref>
                        </c15:formulaRef>
                      </c:ext>
                    </c:extLst>
                    <c:numCache>
                      <c:formatCode>0%</c:formatCode>
                      <c:ptCount val="3"/>
                      <c:pt idx="0">
                        <c:v>0.57876712328767121</c:v>
                      </c:pt>
                      <c:pt idx="1">
                        <c:v>0.2226027397260274</c:v>
                      </c:pt>
                      <c:pt idx="2">
                        <c:v>0.19863013698630136</c:v>
                      </c:pt>
                    </c:numCache>
                  </c:numRef>
                </c:val>
                <c:extLst>
                  <c:ext xmlns:c16="http://schemas.microsoft.com/office/drawing/2014/chart" uri="{C3380CC4-5D6E-409C-BE32-E72D297353CC}">
                    <c16:uniqueId val="{00000001-4806-42BA-BA37-51C977B0378D}"/>
                  </c:ext>
                </c:extLst>
              </c15:ser>
            </c15:filteredBarSeries>
            <c15:filteredBarSeries>
              <c15:ser>
                <c:idx val="0"/>
                <c:order val="2"/>
                <c:invertIfNegative val="0"/>
                <c:cat>
                  <c:strRef>
                    <c:extLst xmlns:c15="http://schemas.microsoft.com/office/drawing/2012/chart">
                      <c:ext xmlns:c15="http://schemas.microsoft.com/office/drawing/2012/chart" uri="{02D57815-91ED-43cb-92C2-25804820EDAC}">
                        <c15:formulaRef>
                          <c15:sqref>'Sheet1 (2)'!$A$1:$A$3</c15:sqref>
                        </c15:formulaRef>
                      </c:ext>
                    </c:extLst>
                    <c:strCache>
                      <c:ptCount val="3"/>
                      <c:pt idx="0">
                        <c:v>Agree or strongly agree 58%</c:v>
                      </c:pt>
                      <c:pt idx="1">
                        <c:v>Neither agree nor disagree 22%</c:v>
                      </c:pt>
                      <c:pt idx="2">
                        <c:v>Disagree or strongly disagree 20%</c:v>
                      </c:pt>
                    </c:strCache>
                  </c:strRef>
                </c:cat>
                <c:val>
                  <c:numRef>
                    <c:extLst xmlns:c15="http://schemas.microsoft.com/office/drawing/2012/chart">
                      <c:ext xmlns:c15="http://schemas.microsoft.com/office/drawing/2012/chart" uri="{02D57815-91ED-43cb-92C2-25804820EDAC}">
                        <c15:formulaRef>
                          <c15:sqref>'Sheet1 (2)'!$B$1:$B$3</c15:sqref>
                        </c15:formulaRef>
                      </c:ext>
                    </c:extLst>
                    <c:numCache>
                      <c:formatCode>General</c:formatCode>
                      <c:ptCount val="3"/>
                      <c:pt idx="0">
                        <c:v>169</c:v>
                      </c:pt>
                      <c:pt idx="1">
                        <c:v>65</c:v>
                      </c:pt>
                      <c:pt idx="2">
                        <c:v>58</c:v>
                      </c:pt>
                    </c:numCache>
                  </c:numRef>
                </c:val>
                <c:extLst xmlns:c15="http://schemas.microsoft.com/office/drawing/2012/chart">
                  <c:ext xmlns:c16="http://schemas.microsoft.com/office/drawing/2014/chart" uri="{C3380CC4-5D6E-409C-BE32-E72D297353CC}">
                    <c16:uniqueId val="{00000002-4806-42BA-BA37-51C977B0378D}"/>
                  </c:ext>
                </c:extLst>
              </c15:ser>
            </c15:filteredBarSeries>
            <c15:filteredBarSeries>
              <c15:ser>
                <c:idx val="1"/>
                <c:order val="3"/>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'Sheet1 (2)'!$A$1:$A$3</c15:sqref>
                        </c15:formulaRef>
                      </c:ext>
                    </c:extLst>
                    <c:strCache>
                      <c:ptCount val="3"/>
                      <c:pt idx="0">
                        <c:v>Agree or strongly agree 58%</c:v>
                      </c:pt>
                      <c:pt idx="1">
                        <c:v>Neither agree nor disagree 22%</c:v>
                      </c:pt>
                      <c:pt idx="2">
                        <c:v>Disagree or strongly disagree 20%</c:v>
                      </c:pt>
                    </c:strCache>
                  </c:strRef>
                </c:cat>
                <c:val>
                  <c:numRef>
                    <c:extLst xmlns:c15="http://schemas.microsoft.com/office/drawing/2012/chart">
                      <c:ext xmlns:c15="http://schemas.microsoft.com/office/drawing/2012/chart" uri="{02D57815-91ED-43cb-92C2-25804820EDAC}">
                        <c15:formulaRef>
                          <c15:sqref>'Sheet1 (2)'!$C$1:$C$3</c15:sqref>
                        </c15:formulaRef>
                      </c:ext>
                    </c:extLst>
                    <c:numCache>
                      <c:formatCode>0%</c:formatCode>
                      <c:ptCount val="3"/>
                      <c:pt idx="0">
                        <c:v>0.57876712328767121</c:v>
                      </c:pt>
                      <c:pt idx="1">
                        <c:v>0.2226027397260274</c:v>
                      </c:pt>
                      <c:pt idx="2">
                        <c:v>0.19863013698630136</c:v>
                      </c:pt>
                    </c:numCache>
                  </c:numRef>
                </c:val>
                <c:extLst xmlns:c15="http://schemas.microsoft.com/office/drawing/2012/chart">
                  <c:ext xmlns:c16="http://schemas.microsoft.com/office/drawing/2014/chart" uri="{C3380CC4-5D6E-409C-BE32-E72D297353CC}">
                    <c16:uniqueId val="{00000003-4806-42BA-BA37-51C977B0378D}"/>
                  </c:ext>
                </c:extLst>
              </c15:ser>
            </c15:filteredBarSeries>
          </c:ext>
        </c:extLst>
      </c:barChart>
      <c:catAx>
        <c:axId val="635629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35632936"/>
        <c:crosses val="autoZero"/>
        <c:auto val="1"/>
        <c:lblAlgn val="ctr"/>
        <c:lblOffset val="100"/>
        <c:noMultiLvlLbl val="0"/>
      </c:catAx>
      <c:valAx>
        <c:axId val="6356329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5629656"/>
        <c:crosses val="autoZero"/>
        <c:crossBetween val="between"/>
      </c:valAx>
    </c:plotArea>
    <c:plotVisOnly val="1"/>
    <c:dispBlanksAs val="gap"/>
    <c:showDLblsOverMax val="0"/>
    <c:extLst/>
  </c:chart>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u="none" strike="noStrike" baseline="0" dirty="0">
                <a:effectLst/>
              </a:rPr>
              <a:t>When filling out paperwork </a:t>
            </a:r>
            <a:r>
              <a:rPr lang="en-US" sz="1800" b="1" i="0" u="sng" strike="noStrike" baseline="0" dirty="0">
                <a:effectLst/>
              </a:rPr>
              <a:t>electronically</a:t>
            </a:r>
            <a:r>
              <a:rPr lang="en-US" sz="1800" b="1" i="0" u="none" strike="noStrike" baseline="0" dirty="0">
                <a:effectLst/>
              </a:rPr>
              <a:t> for my current or most recent job or contract I experienced accessibility challenges due to my visual impairment.</a:t>
            </a:r>
            <a:endParaRPr lang="en-US" sz="1800" b="1" i="0" u="none" strike="noStrike" baseline="0" dirty="0"/>
          </a:p>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a:t>(n=333)</a:t>
            </a:r>
            <a:endParaRPr lang="en-US" sz="1400" b="1" dirty="0"/>
          </a:p>
        </c:rich>
      </c:tx>
      <c:layout>
        <c:manualLayout>
          <c:xMode val="edge"/>
          <c:yMode val="edge"/>
          <c:x val="9.6794107380324651E-2"/>
          <c:y val="2.3981936125907054E-2"/>
        </c:manualLayout>
      </c:layout>
      <c:overlay val="0"/>
      <c:spPr>
        <a:noFill/>
        <a:ln>
          <a:noFill/>
        </a:ln>
        <a:effectLst/>
      </c:spPr>
    </c:title>
    <c:autoTitleDeleted val="0"/>
    <c:plotArea>
      <c:layout>
        <c:manualLayout>
          <c:layoutTarget val="inner"/>
          <c:xMode val="edge"/>
          <c:yMode val="edge"/>
          <c:x val="0.32709119575659318"/>
          <c:y val="0.55009651000767279"/>
          <c:w val="0.56354457120487966"/>
          <c:h val="0.33228557861130925"/>
        </c:manualLayout>
      </c:layout>
      <c:barChart>
        <c:barDir val="bar"/>
        <c:grouping val="clustered"/>
        <c:varyColors val="0"/>
        <c:ser>
          <c:idx val="2"/>
          <c:order val="0"/>
          <c:spPr>
            <a:solidFill>
              <a:srgbClr val="0070C0"/>
            </a:solidFill>
          </c:spPr>
          <c:invertIfNegative val="0"/>
          <c:cat>
            <c:strRef>
              <c:f>'Sheet1 (3)'!$A$1:$A$3</c:f>
              <c:strCache>
                <c:ptCount val="3"/>
                <c:pt idx="0">
                  <c:v>Agree or strongly agree 51%</c:v>
                </c:pt>
                <c:pt idx="1">
                  <c:v>Neither agree nor disagree 26%</c:v>
                </c:pt>
                <c:pt idx="2">
                  <c:v>Disagree or strongly disagree 23%</c:v>
                </c:pt>
              </c:strCache>
            </c:strRef>
          </c:cat>
          <c:val>
            <c:numRef>
              <c:f>'Sheet1 (3)'!$C$1:$C$3</c:f>
              <c:numCache>
                <c:formatCode>0%</c:formatCode>
                <c:ptCount val="3"/>
                <c:pt idx="0">
                  <c:v>0.5075075075075075</c:v>
                </c:pt>
                <c:pt idx="1">
                  <c:v>0.25825825825825827</c:v>
                </c:pt>
                <c:pt idx="2">
                  <c:v>0.23423423423423423</c:v>
                </c:pt>
              </c:numCache>
            </c:numRef>
          </c:val>
          <c:extLst xmlns:c15="http://schemas.microsoft.com/office/drawing/2012/chart">
            <c:ext xmlns:c16="http://schemas.microsoft.com/office/drawing/2014/chart" uri="{C3380CC4-5D6E-409C-BE32-E72D297353CC}">
              <c16:uniqueId val="{00000000-CE72-4B07-BBA7-F9176C80C5E3}"/>
            </c:ext>
          </c:extLst>
        </c:ser>
        <c:dLbls>
          <c:showLegendKey val="0"/>
          <c:showVal val="0"/>
          <c:showCatName val="0"/>
          <c:showSerName val="0"/>
          <c:showPercent val="0"/>
          <c:showBubbleSize val="0"/>
        </c:dLbls>
        <c:gapWidth val="182"/>
        <c:axId val="635629656"/>
        <c:axId val="635632936"/>
        <c:extLst>
          <c:ext xmlns:c15="http://schemas.microsoft.com/office/drawing/2012/chart" uri="{02D57815-91ED-43cb-92C2-25804820EDAC}">
            <c15:filteredBarSeries>
              <c15:ser>
                <c:idx val="3"/>
                <c:order val="1"/>
                <c:invertIfNegative val="0"/>
                <c:cat>
                  <c:strRef>
                    <c:extLst>
                      <c:ext uri="{02D57815-91ED-43cb-92C2-25804820EDAC}">
                        <c15:formulaRef>
                          <c15:sqref>'Sheet1 (3)'!$A$1:$A$3</c15:sqref>
                        </c15:formulaRef>
                      </c:ext>
                    </c:extLst>
                    <c:strCache>
                      <c:ptCount val="3"/>
                      <c:pt idx="0">
                        <c:v>Agree or strongly agree 51%</c:v>
                      </c:pt>
                      <c:pt idx="1">
                        <c:v>Neither agree nor disagree 26%</c:v>
                      </c:pt>
                      <c:pt idx="2">
                        <c:v>Disagree or strongly disagree 23%</c:v>
                      </c:pt>
                    </c:strCache>
                  </c:strRef>
                </c:cat>
                <c:val>
                  <c:numRef>
                    <c:extLst>
                      <c:ext uri="{02D57815-91ED-43cb-92C2-25804820EDAC}">
                        <c15:formulaRef>
                          <c15:sqref>'Sheet1 (3)'!$C$1:$C$3</c15:sqref>
                        </c15:formulaRef>
                      </c:ext>
                    </c:extLst>
                    <c:numCache>
                      <c:formatCode>0%</c:formatCode>
                      <c:ptCount val="3"/>
                      <c:pt idx="0">
                        <c:v>0.5075075075075075</c:v>
                      </c:pt>
                      <c:pt idx="1">
                        <c:v>0.25825825825825827</c:v>
                      </c:pt>
                      <c:pt idx="2">
                        <c:v>0.23423423423423423</c:v>
                      </c:pt>
                    </c:numCache>
                  </c:numRef>
                </c:val>
                <c:extLst>
                  <c:ext xmlns:c16="http://schemas.microsoft.com/office/drawing/2014/chart" uri="{C3380CC4-5D6E-409C-BE32-E72D297353CC}">
                    <c16:uniqueId val="{00000001-CE72-4B07-BBA7-F9176C80C5E3}"/>
                  </c:ext>
                </c:extLst>
              </c15:ser>
            </c15:filteredBarSeries>
            <c15:filteredBarSeries>
              <c15:ser>
                <c:idx val="0"/>
                <c:order val="2"/>
                <c:invertIfNegative val="0"/>
                <c:cat>
                  <c:strRef>
                    <c:extLst xmlns:c15="http://schemas.microsoft.com/office/drawing/2012/chart">
                      <c:ext xmlns:c15="http://schemas.microsoft.com/office/drawing/2012/chart" uri="{02D57815-91ED-43cb-92C2-25804820EDAC}">
                        <c15:formulaRef>
                          <c15:sqref>'Sheet1 (3)'!$A$1:$A$3</c15:sqref>
                        </c15:formulaRef>
                      </c:ext>
                    </c:extLst>
                    <c:strCache>
                      <c:ptCount val="3"/>
                      <c:pt idx="0">
                        <c:v>Agree or strongly agree 51%</c:v>
                      </c:pt>
                      <c:pt idx="1">
                        <c:v>Neither agree nor disagree 26%</c:v>
                      </c:pt>
                      <c:pt idx="2">
                        <c:v>Disagree or strongly disagree 23%</c:v>
                      </c:pt>
                    </c:strCache>
                  </c:strRef>
                </c:cat>
                <c:val>
                  <c:numRef>
                    <c:extLst xmlns:c15="http://schemas.microsoft.com/office/drawing/2012/chart">
                      <c:ext xmlns:c15="http://schemas.microsoft.com/office/drawing/2012/chart" uri="{02D57815-91ED-43cb-92C2-25804820EDAC}">
                        <c15:formulaRef>
                          <c15:sqref>'Sheet1 (3)'!$B$1:$B$3</c15:sqref>
                        </c15:formulaRef>
                      </c:ext>
                    </c:extLst>
                    <c:numCache>
                      <c:formatCode>General</c:formatCode>
                      <c:ptCount val="3"/>
                      <c:pt idx="0">
                        <c:v>169</c:v>
                      </c:pt>
                      <c:pt idx="1">
                        <c:v>86</c:v>
                      </c:pt>
                      <c:pt idx="2">
                        <c:v>78</c:v>
                      </c:pt>
                    </c:numCache>
                  </c:numRef>
                </c:val>
                <c:extLst xmlns:c15="http://schemas.microsoft.com/office/drawing/2012/chart">
                  <c:ext xmlns:c16="http://schemas.microsoft.com/office/drawing/2014/chart" uri="{C3380CC4-5D6E-409C-BE32-E72D297353CC}">
                    <c16:uniqueId val="{00000002-CE72-4B07-BBA7-F9176C80C5E3}"/>
                  </c:ext>
                </c:extLst>
              </c15:ser>
            </c15:filteredBarSeries>
            <c15:filteredBarSeries>
              <c15:ser>
                <c:idx val="1"/>
                <c:order val="3"/>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'Sheet1 (3)'!$A$1:$A$3</c15:sqref>
                        </c15:formulaRef>
                      </c:ext>
                    </c:extLst>
                    <c:strCache>
                      <c:ptCount val="3"/>
                      <c:pt idx="0">
                        <c:v>Agree or strongly agree 51%</c:v>
                      </c:pt>
                      <c:pt idx="1">
                        <c:v>Neither agree nor disagree 26%</c:v>
                      </c:pt>
                      <c:pt idx="2">
                        <c:v>Disagree or strongly disagree 23%</c:v>
                      </c:pt>
                    </c:strCache>
                  </c:strRef>
                </c:cat>
                <c:val>
                  <c:numRef>
                    <c:extLst xmlns:c15="http://schemas.microsoft.com/office/drawing/2012/chart">
                      <c:ext xmlns:c15="http://schemas.microsoft.com/office/drawing/2012/chart" uri="{02D57815-91ED-43cb-92C2-25804820EDAC}">
                        <c15:formulaRef>
                          <c15:sqref>'Sheet1 (3)'!$C$1:$C$3</c15:sqref>
                        </c15:formulaRef>
                      </c:ext>
                    </c:extLst>
                    <c:numCache>
                      <c:formatCode>0%</c:formatCode>
                      <c:ptCount val="3"/>
                      <c:pt idx="0">
                        <c:v>0.5075075075075075</c:v>
                      </c:pt>
                      <c:pt idx="1">
                        <c:v>0.25825825825825827</c:v>
                      </c:pt>
                      <c:pt idx="2">
                        <c:v>0.23423423423423423</c:v>
                      </c:pt>
                    </c:numCache>
                  </c:numRef>
                </c:val>
                <c:extLst xmlns:c15="http://schemas.microsoft.com/office/drawing/2012/chart">
                  <c:ext xmlns:c16="http://schemas.microsoft.com/office/drawing/2014/chart" uri="{C3380CC4-5D6E-409C-BE32-E72D297353CC}">
                    <c16:uniqueId val="{00000003-CE72-4B07-BBA7-F9176C80C5E3}"/>
                  </c:ext>
                </c:extLst>
              </c15:ser>
            </c15:filteredBarSeries>
          </c:ext>
        </c:extLst>
      </c:barChart>
      <c:catAx>
        <c:axId val="635629656"/>
        <c:scaling>
          <c:orientation val="minMax"/>
        </c:scaling>
        <c:delete val="0"/>
        <c:axPos val="l"/>
        <c:title>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35632936"/>
        <c:crosses val="autoZero"/>
        <c:auto val="1"/>
        <c:lblAlgn val="ctr"/>
        <c:lblOffset val="100"/>
        <c:noMultiLvlLbl val="0"/>
      </c:catAx>
      <c:valAx>
        <c:axId val="635632936"/>
        <c:scaling>
          <c:orientation val="minMax"/>
        </c:scaling>
        <c:delete val="0"/>
        <c:axPos val="b"/>
        <c:majorGridlines>
          <c:spPr>
            <a:ln w="9525" cap="flat" cmpd="sng" algn="ctr">
              <a:solidFill>
                <a:schemeClr val="tx1">
                  <a:lumMod val="15000"/>
                  <a:lumOff val="85000"/>
                </a:schemeClr>
              </a:solidFill>
              <a:round/>
            </a:ln>
            <a:effectLst/>
          </c:spPr>
        </c:majorGridlines>
        <c:title>
          <c:overlay val="0"/>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5629656"/>
        <c:crosses val="autoZero"/>
        <c:crossBetween val="between"/>
      </c:valAx>
    </c:plotArea>
    <c:plotVisOnly val="1"/>
    <c:dispBlanksAs val="gap"/>
    <c:showDLblsOverMax val="0"/>
    <c:extLst/>
  </c:chart>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u="none" strike="noStrike" baseline="0" dirty="0">
                <a:effectLst/>
              </a:rPr>
              <a:t>Participants Teleworking</a:t>
            </a:r>
          </a:p>
          <a:p>
            <a:pPr>
              <a:defRPr sz="1400" b="0" i="0" u="none" strike="noStrike" kern="1200" spc="0" baseline="0">
                <a:solidFill>
                  <a:schemeClr val="tx1">
                    <a:lumMod val="65000"/>
                    <a:lumOff val="35000"/>
                  </a:schemeClr>
                </a:solidFill>
                <a:latin typeface="+mn-lt"/>
                <a:ea typeface="+mn-ea"/>
                <a:cs typeface="+mn-cs"/>
              </a:defRPr>
            </a:pPr>
            <a:endParaRPr lang="en-US" sz="1000" dirty="0"/>
          </a:p>
        </c:rich>
      </c:tx>
      <c:layout>
        <c:manualLayout>
          <c:xMode val="edge"/>
          <c:yMode val="edge"/>
          <c:x val="0.31346971366542925"/>
          <c:y val="0.12181242469246505"/>
        </c:manualLayout>
      </c:layout>
      <c:overlay val="0"/>
      <c:spPr>
        <a:noFill/>
        <a:ln>
          <a:noFill/>
        </a:ln>
        <a:effectLst/>
      </c:spPr>
    </c:title>
    <c:autoTitleDeleted val="0"/>
    <c:plotArea>
      <c:layout/>
      <c:barChart>
        <c:barDir val="bar"/>
        <c:grouping val="clustered"/>
        <c:varyColors val="0"/>
        <c:ser>
          <c:idx val="2"/>
          <c:order val="0"/>
          <c:spPr>
            <a:solidFill>
              <a:srgbClr val="0070C0"/>
            </a:solidFill>
          </c:spPr>
          <c:invertIfNegative val="0"/>
          <c:cat>
            <c:strRef>
              <c:f>'Sheet1 (4)'!$A$1:$A$2</c:f>
              <c:strCache>
                <c:ptCount val="2"/>
                <c:pt idx="0">
                  <c:v>Soon After COVID-19 Began</c:v>
                </c:pt>
                <c:pt idx="1">
                  <c:v>Prior to March 2020</c:v>
                </c:pt>
              </c:strCache>
            </c:strRef>
          </c:cat>
          <c:val>
            <c:numRef>
              <c:f>'Sheet1 (4)'!$C$1:$C$2</c:f>
              <c:numCache>
                <c:formatCode>0%</c:formatCode>
                <c:ptCount val="2"/>
                <c:pt idx="0">
                  <c:v>0.9</c:v>
                </c:pt>
                <c:pt idx="1">
                  <c:v>0.41</c:v>
                </c:pt>
              </c:numCache>
            </c:numRef>
          </c:val>
          <c:extLst xmlns:c15="http://schemas.microsoft.com/office/drawing/2012/chart">
            <c:ext xmlns:c16="http://schemas.microsoft.com/office/drawing/2014/chart" uri="{C3380CC4-5D6E-409C-BE32-E72D297353CC}">
              <c16:uniqueId val="{00000000-9956-464C-8422-169760AA3A7A}"/>
            </c:ext>
          </c:extLst>
        </c:ser>
        <c:dLbls>
          <c:showLegendKey val="0"/>
          <c:showVal val="0"/>
          <c:showCatName val="0"/>
          <c:showSerName val="0"/>
          <c:showPercent val="0"/>
          <c:showBubbleSize val="0"/>
        </c:dLbls>
        <c:gapWidth val="182"/>
        <c:axId val="635629656"/>
        <c:axId val="635632936"/>
        <c:extLst>
          <c:ext xmlns:c15="http://schemas.microsoft.com/office/drawing/2012/chart" uri="{02D57815-91ED-43cb-92C2-25804820EDAC}">
            <c15:filteredBarSeries>
              <c15:ser>
                <c:idx val="3"/>
                <c:order val="1"/>
                <c:invertIfNegative val="0"/>
                <c:cat>
                  <c:strRef>
                    <c:extLst>
                      <c:ext uri="{02D57815-91ED-43cb-92C2-25804820EDAC}">
                        <c15:formulaRef>
                          <c15:sqref>'Sheet1 (4)'!$A$1:$A$2</c15:sqref>
                        </c15:formulaRef>
                      </c:ext>
                    </c:extLst>
                    <c:strCache>
                      <c:ptCount val="2"/>
                      <c:pt idx="0">
                        <c:v>Soon After COVID-19 Began</c:v>
                      </c:pt>
                      <c:pt idx="1">
                        <c:v>Prior to March 2020</c:v>
                      </c:pt>
                    </c:strCache>
                  </c:strRef>
                </c:cat>
                <c:val>
                  <c:numRef>
                    <c:extLst>
                      <c:ext uri="{02D57815-91ED-43cb-92C2-25804820EDAC}">
                        <c15:formulaRef>
                          <c15:sqref>'Sheet1 (4)'!$C$1:$C$2</c15:sqref>
                        </c15:formulaRef>
                      </c:ext>
                    </c:extLst>
                    <c:numCache>
                      <c:formatCode>0%</c:formatCode>
                      <c:ptCount val="2"/>
                      <c:pt idx="0">
                        <c:v>0.9</c:v>
                      </c:pt>
                      <c:pt idx="1">
                        <c:v>0.41</c:v>
                      </c:pt>
                    </c:numCache>
                  </c:numRef>
                </c:val>
                <c:extLst>
                  <c:ext xmlns:c16="http://schemas.microsoft.com/office/drawing/2014/chart" uri="{C3380CC4-5D6E-409C-BE32-E72D297353CC}">
                    <c16:uniqueId val="{00000001-9956-464C-8422-169760AA3A7A}"/>
                  </c:ext>
                </c:extLst>
              </c15:ser>
            </c15:filteredBarSeries>
            <c15:filteredBarSeries>
              <c15:ser>
                <c:idx val="0"/>
                <c:order val="2"/>
                <c:invertIfNegative val="0"/>
                <c:cat>
                  <c:strRef>
                    <c:extLst xmlns:c15="http://schemas.microsoft.com/office/drawing/2012/chart">
                      <c:ext xmlns:c15="http://schemas.microsoft.com/office/drawing/2012/chart" uri="{02D57815-91ED-43cb-92C2-25804820EDAC}">
                        <c15:formulaRef>
                          <c15:sqref>'Sheet1 (4)'!$A$1:$A$2</c15:sqref>
                        </c15:formulaRef>
                      </c:ext>
                    </c:extLst>
                    <c:strCache>
                      <c:ptCount val="2"/>
                      <c:pt idx="0">
                        <c:v>Soon After COVID-19 Began</c:v>
                      </c:pt>
                      <c:pt idx="1">
                        <c:v>Prior to March 2020</c:v>
                      </c:pt>
                    </c:strCache>
                  </c:strRef>
                </c:cat>
                <c:val>
                  <c:numRef>
                    <c:extLst xmlns:c15="http://schemas.microsoft.com/office/drawing/2012/chart">
                      <c:ext xmlns:c15="http://schemas.microsoft.com/office/drawing/2012/chart" uri="{02D57815-91ED-43cb-92C2-25804820EDAC}">
                        <c15:formulaRef>
                          <c15:sqref>'Sheet1 (4)'!$B$1:$B$2</c15:sqref>
                        </c15:formulaRef>
                      </c:ext>
                    </c:extLst>
                    <c:numCache>
                      <c:formatCode>General</c:formatCode>
                      <c:ptCount val="2"/>
                      <c:pt idx="0">
                        <c:v>169</c:v>
                      </c:pt>
                      <c:pt idx="1">
                        <c:v>86</c:v>
                      </c:pt>
                    </c:numCache>
                  </c:numRef>
                </c:val>
                <c:extLst xmlns:c15="http://schemas.microsoft.com/office/drawing/2012/chart">
                  <c:ext xmlns:c16="http://schemas.microsoft.com/office/drawing/2014/chart" uri="{C3380CC4-5D6E-409C-BE32-E72D297353CC}">
                    <c16:uniqueId val="{00000002-9956-464C-8422-169760AA3A7A}"/>
                  </c:ext>
                </c:extLst>
              </c15:ser>
            </c15:filteredBarSeries>
            <c15:filteredBarSeries>
              <c15:ser>
                <c:idx val="1"/>
                <c:order val="3"/>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'Sheet1 (4)'!$A$1:$A$2</c15:sqref>
                        </c15:formulaRef>
                      </c:ext>
                    </c:extLst>
                    <c:strCache>
                      <c:ptCount val="2"/>
                      <c:pt idx="0">
                        <c:v>Soon After COVID-19 Began</c:v>
                      </c:pt>
                      <c:pt idx="1">
                        <c:v>Prior to March 2020</c:v>
                      </c:pt>
                    </c:strCache>
                  </c:strRef>
                </c:cat>
                <c:val>
                  <c:numRef>
                    <c:extLst xmlns:c15="http://schemas.microsoft.com/office/drawing/2012/chart">
                      <c:ext xmlns:c15="http://schemas.microsoft.com/office/drawing/2012/chart" uri="{02D57815-91ED-43cb-92C2-25804820EDAC}">
                        <c15:formulaRef>
                          <c15:sqref>'Sheet1 (4)'!$C$1:$C$2</c15:sqref>
                        </c15:formulaRef>
                      </c:ext>
                    </c:extLst>
                    <c:numCache>
                      <c:formatCode>0%</c:formatCode>
                      <c:ptCount val="2"/>
                      <c:pt idx="0">
                        <c:v>0.9</c:v>
                      </c:pt>
                      <c:pt idx="1">
                        <c:v>0.41</c:v>
                      </c:pt>
                    </c:numCache>
                  </c:numRef>
                </c:val>
                <c:extLst xmlns:c15="http://schemas.microsoft.com/office/drawing/2012/chart">
                  <c:ext xmlns:c16="http://schemas.microsoft.com/office/drawing/2014/chart" uri="{C3380CC4-5D6E-409C-BE32-E72D297353CC}">
                    <c16:uniqueId val="{00000003-9956-464C-8422-169760AA3A7A}"/>
                  </c:ext>
                </c:extLst>
              </c15:ser>
            </c15:filteredBarSeries>
          </c:ext>
        </c:extLst>
      </c:barChart>
      <c:catAx>
        <c:axId val="635629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35632936"/>
        <c:crosses val="autoZero"/>
        <c:auto val="1"/>
        <c:lblAlgn val="ctr"/>
        <c:lblOffset val="100"/>
        <c:noMultiLvlLbl val="0"/>
      </c:catAx>
      <c:valAx>
        <c:axId val="6356329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5629656"/>
        <c:crosses val="autoZero"/>
        <c:crossBetween val="between"/>
      </c:valAx>
    </c:plotArea>
    <c:plotVisOnly val="1"/>
    <c:dispBlanksAs val="gap"/>
    <c:showDLblsOverMax val="0"/>
    <c:extLst/>
  </c:chart>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D4CE55-A7E2-0944-86C5-891F0073FD86}" type="datetimeFigureOut">
              <a:rPr lang="en-US" smtClean="0"/>
              <a:t>10/19/2021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D5F033-EB3C-EF41-BB26-699C8584F377}" type="slidenum">
              <a:rPr lang="en-US" smtClean="0"/>
              <a:t>‹#›</a:t>
            </a:fld>
            <a:endParaRPr lang="en-US" dirty="0"/>
          </a:p>
        </p:txBody>
      </p:sp>
    </p:spTree>
    <p:extLst>
      <p:ext uri="{BB962C8B-B14F-4D97-AF65-F5344CB8AC3E}">
        <p14:creationId xmlns:p14="http://schemas.microsoft.com/office/powerpoint/2010/main" val="1743753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a:t>
            </a:fld>
            <a:endParaRPr lang="en-US" dirty="0"/>
          </a:p>
        </p:txBody>
      </p:sp>
    </p:spTree>
    <p:extLst>
      <p:ext uri="{BB962C8B-B14F-4D97-AF65-F5344CB8AC3E}">
        <p14:creationId xmlns:p14="http://schemas.microsoft.com/office/powerpoint/2010/main" val="505724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10</a:t>
            </a:fld>
            <a:endParaRPr lang="en-US" dirty="0"/>
          </a:p>
        </p:txBody>
      </p:sp>
    </p:spTree>
    <p:extLst>
      <p:ext uri="{BB962C8B-B14F-4D97-AF65-F5344CB8AC3E}">
        <p14:creationId xmlns:p14="http://schemas.microsoft.com/office/powerpoint/2010/main" val="4642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11</a:t>
            </a:fld>
            <a:endParaRPr lang="en-US" dirty="0"/>
          </a:p>
        </p:txBody>
      </p:sp>
    </p:spTree>
    <p:extLst>
      <p:ext uri="{BB962C8B-B14F-4D97-AF65-F5344CB8AC3E}">
        <p14:creationId xmlns:p14="http://schemas.microsoft.com/office/powerpoint/2010/main" val="1045782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12</a:t>
            </a:fld>
            <a:endParaRPr lang="en-US" dirty="0"/>
          </a:p>
        </p:txBody>
      </p:sp>
    </p:spTree>
    <p:extLst>
      <p:ext uri="{BB962C8B-B14F-4D97-AF65-F5344CB8AC3E}">
        <p14:creationId xmlns:p14="http://schemas.microsoft.com/office/powerpoint/2010/main" val="3154137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13</a:t>
            </a:fld>
            <a:endParaRPr lang="en-US" dirty="0"/>
          </a:p>
        </p:txBody>
      </p:sp>
    </p:spTree>
    <p:extLst>
      <p:ext uri="{BB962C8B-B14F-4D97-AF65-F5344CB8AC3E}">
        <p14:creationId xmlns:p14="http://schemas.microsoft.com/office/powerpoint/2010/main" val="784628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14</a:t>
            </a:fld>
            <a:endParaRPr lang="en-US" dirty="0"/>
          </a:p>
        </p:txBody>
      </p:sp>
    </p:spTree>
    <p:extLst>
      <p:ext uri="{BB962C8B-B14F-4D97-AF65-F5344CB8AC3E}">
        <p14:creationId xmlns:p14="http://schemas.microsoft.com/office/powerpoint/2010/main" val="4046338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15</a:t>
            </a:fld>
            <a:endParaRPr lang="en-US" dirty="0"/>
          </a:p>
        </p:txBody>
      </p:sp>
    </p:spTree>
    <p:extLst>
      <p:ext uri="{BB962C8B-B14F-4D97-AF65-F5344CB8AC3E}">
        <p14:creationId xmlns:p14="http://schemas.microsoft.com/office/powerpoint/2010/main" val="1568899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16</a:t>
            </a:fld>
            <a:endParaRPr lang="en-US" dirty="0"/>
          </a:p>
        </p:txBody>
      </p:sp>
    </p:spTree>
    <p:extLst>
      <p:ext uri="{BB962C8B-B14F-4D97-AF65-F5344CB8AC3E}">
        <p14:creationId xmlns:p14="http://schemas.microsoft.com/office/powerpoint/2010/main" val="4228690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17</a:t>
            </a:fld>
            <a:endParaRPr lang="en-US" dirty="0"/>
          </a:p>
        </p:txBody>
      </p:sp>
    </p:spTree>
    <p:extLst>
      <p:ext uri="{BB962C8B-B14F-4D97-AF65-F5344CB8AC3E}">
        <p14:creationId xmlns:p14="http://schemas.microsoft.com/office/powerpoint/2010/main" val="2134964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18</a:t>
            </a:fld>
            <a:endParaRPr lang="en-US" dirty="0"/>
          </a:p>
        </p:txBody>
      </p:sp>
    </p:spTree>
    <p:extLst>
      <p:ext uri="{BB962C8B-B14F-4D97-AF65-F5344CB8AC3E}">
        <p14:creationId xmlns:p14="http://schemas.microsoft.com/office/powerpoint/2010/main" val="1406458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19</a:t>
            </a:fld>
            <a:endParaRPr lang="en-US" dirty="0"/>
          </a:p>
        </p:txBody>
      </p:sp>
    </p:spTree>
    <p:extLst>
      <p:ext uri="{BB962C8B-B14F-4D97-AF65-F5344CB8AC3E}">
        <p14:creationId xmlns:p14="http://schemas.microsoft.com/office/powerpoint/2010/main" val="3444972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2</a:t>
            </a:fld>
            <a:endParaRPr lang="en-US" dirty="0"/>
          </a:p>
        </p:txBody>
      </p:sp>
    </p:spTree>
    <p:extLst>
      <p:ext uri="{BB962C8B-B14F-4D97-AF65-F5344CB8AC3E}">
        <p14:creationId xmlns:p14="http://schemas.microsoft.com/office/powerpoint/2010/main" val="1476005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20</a:t>
            </a:fld>
            <a:endParaRPr lang="en-US" dirty="0"/>
          </a:p>
        </p:txBody>
      </p:sp>
    </p:spTree>
    <p:extLst>
      <p:ext uri="{BB962C8B-B14F-4D97-AF65-F5344CB8AC3E}">
        <p14:creationId xmlns:p14="http://schemas.microsoft.com/office/powerpoint/2010/main" val="1262709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21</a:t>
            </a:fld>
            <a:endParaRPr lang="en-US" dirty="0"/>
          </a:p>
        </p:txBody>
      </p:sp>
    </p:spTree>
    <p:extLst>
      <p:ext uri="{BB962C8B-B14F-4D97-AF65-F5344CB8AC3E}">
        <p14:creationId xmlns:p14="http://schemas.microsoft.com/office/powerpoint/2010/main" val="1183414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22</a:t>
            </a:fld>
            <a:endParaRPr lang="en-US" dirty="0"/>
          </a:p>
        </p:txBody>
      </p:sp>
    </p:spTree>
    <p:extLst>
      <p:ext uri="{BB962C8B-B14F-4D97-AF65-F5344CB8AC3E}">
        <p14:creationId xmlns:p14="http://schemas.microsoft.com/office/powerpoint/2010/main" val="24815383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23</a:t>
            </a:fld>
            <a:endParaRPr lang="en-US" dirty="0"/>
          </a:p>
        </p:txBody>
      </p:sp>
    </p:spTree>
    <p:extLst>
      <p:ext uri="{BB962C8B-B14F-4D97-AF65-F5344CB8AC3E}">
        <p14:creationId xmlns:p14="http://schemas.microsoft.com/office/powerpoint/2010/main" val="5900270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24</a:t>
            </a:fld>
            <a:endParaRPr lang="en-US" dirty="0"/>
          </a:p>
        </p:txBody>
      </p:sp>
    </p:spTree>
    <p:extLst>
      <p:ext uri="{BB962C8B-B14F-4D97-AF65-F5344CB8AC3E}">
        <p14:creationId xmlns:p14="http://schemas.microsoft.com/office/powerpoint/2010/main" val="1026310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3</a:t>
            </a:fld>
            <a:endParaRPr lang="en-US" dirty="0"/>
          </a:p>
        </p:txBody>
      </p:sp>
    </p:spTree>
    <p:extLst>
      <p:ext uri="{BB962C8B-B14F-4D97-AF65-F5344CB8AC3E}">
        <p14:creationId xmlns:p14="http://schemas.microsoft.com/office/powerpoint/2010/main" val="2985245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4</a:t>
            </a:fld>
            <a:endParaRPr lang="en-US" dirty="0"/>
          </a:p>
        </p:txBody>
      </p:sp>
    </p:spTree>
    <p:extLst>
      <p:ext uri="{BB962C8B-B14F-4D97-AF65-F5344CB8AC3E}">
        <p14:creationId xmlns:p14="http://schemas.microsoft.com/office/powerpoint/2010/main" val="2697084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5F033-EB3C-EF41-BB26-699C8584F377}" type="slidenum">
              <a:rPr lang="en-US" smtClean="0"/>
              <a:t>5</a:t>
            </a:fld>
            <a:endParaRPr lang="en-US" dirty="0"/>
          </a:p>
        </p:txBody>
      </p:sp>
    </p:spTree>
    <p:extLst>
      <p:ext uri="{BB962C8B-B14F-4D97-AF65-F5344CB8AC3E}">
        <p14:creationId xmlns:p14="http://schemas.microsoft.com/office/powerpoint/2010/main" val="2980207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6</a:t>
            </a:fld>
            <a:endParaRPr lang="en-US" dirty="0"/>
          </a:p>
        </p:txBody>
      </p:sp>
    </p:spTree>
    <p:extLst>
      <p:ext uri="{BB962C8B-B14F-4D97-AF65-F5344CB8AC3E}">
        <p14:creationId xmlns:p14="http://schemas.microsoft.com/office/powerpoint/2010/main" val="3442333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7</a:t>
            </a:fld>
            <a:endParaRPr lang="en-US" dirty="0"/>
          </a:p>
        </p:txBody>
      </p:sp>
    </p:spTree>
    <p:extLst>
      <p:ext uri="{BB962C8B-B14F-4D97-AF65-F5344CB8AC3E}">
        <p14:creationId xmlns:p14="http://schemas.microsoft.com/office/powerpoint/2010/main" val="542431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8</a:t>
            </a:fld>
            <a:endParaRPr lang="en-US" dirty="0"/>
          </a:p>
        </p:txBody>
      </p:sp>
    </p:spTree>
    <p:extLst>
      <p:ext uri="{BB962C8B-B14F-4D97-AF65-F5344CB8AC3E}">
        <p14:creationId xmlns:p14="http://schemas.microsoft.com/office/powerpoint/2010/main" val="4239504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D5F033-EB3C-EF41-BB26-699C8584F377}" type="slidenum">
              <a:rPr lang="en-US" smtClean="0"/>
              <a:t>9</a:t>
            </a:fld>
            <a:endParaRPr lang="en-US" dirty="0"/>
          </a:p>
        </p:txBody>
      </p:sp>
    </p:spTree>
    <p:extLst>
      <p:ext uri="{BB962C8B-B14F-4D97-AF65-F5344CB8AC3E}">
        <p14:creationId xmlns:p14="http://schemas.microsoft.com/office/powerpoint/2010/main" val="242955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371600"/>
            <a:ext cx="10464800" cy="2597150"/>
          </a:xfrm>
        </p:spPr>
        <p:txBody>
          <a:bodyPr anchor="b">
            <a:noAutofit/>
          </a:bodyPr>
          <a:lstStyle>
            <a:lvl1pPr>
              <a:defRPr sz="4800" cap="none" baseline="0">
                <a:solidFill>
                  <a:schemeClr val="tx1"/>
                </a:solidFill>
              </a:defRPr>
            </a:lvl1pPr>
          </a:lstStyle>
          <a:p>
            <a:r>
              <a:rPr lang="en-US" dirty="0"/>
              <a:t>Click to Edit Master Title</a:t>
            </a:r>
          </a:p>
        </p:txBody>
      </p:sp>
      <p:sp>
        <p:nvSpPr>
          <p:cNvPr id="3" name="Subtitle 2"/>
          <p:cNvSpPr>
            <a:spLocks noGrp="1"/>
          </p:cNvSpPr>
          <p:nvPr>
            <p:ph type="subTitle" idx="1"/>
          </p:nvPr>
        </p:nvSpPr>
        <p:spPr>
          <a:xfrm>
            <a:off x="914400" y="4381500"/>
            <a:ext cx="8534400" cy="2065779"/>
          </a:xfrm>
        </p:spPr>
        <p:txBody>
          <a:bodyPr/>
          <a:lstStyle>
            <a:lvl1pPr marL="0" indent="0" algn="l">
              <a:lnSpc>
                <a:spcPct val="100000"/>
              </a:lnSpc>
              <a:spcBef>
                <a:spcPts val="0"/>
              </a:spcBef>
              <a:spcAft>
                <a:spcPts val="0"/>
              </a:spcAft>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a:t>
            </a:r>
          </a:p>
          <a:p>
            <a:endParaRPr lang="en-US" dirty="0"/>
          </a:p>
        </p:txBody>
      </p:sp>
      <p:cxnSp>
        <p:nvCxnSpPr>
          <p:cNvPr id="8" name="Straight Connector 7"/>
          <p:cNvCxnSpPr/>
          <p:nvPr/>
        </p:nvCxnSpPr>
        <p:spPr>
          <a:xfrm>
            <a:off x="914400" y="4171103"/>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26" name="Picture 2" descr="CTEBVI logo">
            <a:extLst>
              <a:ext uri="{FF2B5EF4-FFF2-40B4-BE49-F238E27FC236}">
                <a16:creationId xmlns:a16="http://schemas.microsoft.com/office/drawing/2014/main" id="{D98FD5A5-86E7-6841-8C85-9E48DCDC2C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 cy="1044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62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22471E3D-74B4-114D-9F36-EDC3A1F7E4FE}"/>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369771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800" b="0"/>
            </a:lvl1pPr>
          </a:lstStyle>
          <a:p>
            <a:r>
              <a:rPr lang="en-US" dirty="0"/>
              <a:t>Click to edit Master title style</a:t>
            </a:r>
          </a:p>
        </p:txBody>
      </p:sp>
      <p:sp>
        <p:nvSpPr>
          <p:cNvPr id="3" name="Content Placeholder 2"/>
          <p:cNvSpPr>
            <a:spLocks noGrp="1"/>
          </p:cNvSpPr>
          <p:nvPr>
            <p:ph idx="1"/>
          </p:nvPr>
        </p:nvSpPr>
        <p:spPr>
          <a:xfrm>
            <a:off x="3962400" y="792080"/>
            <a:ext cx="7620000" cy="5577840"/>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p:txBody>
      </p:sp>
      <p:sp>
        <p:nvSpPr>
          <p:cNvPr id="4" name="Text Placeholder 3"/>
          <p:cNvSpPr>
            <a:spLocks noGrp="1"/>
          </p:cNvSpPr>
          <p:nvPr>
            <p:ph type="body" sz="half" idx="2"/>
          </p:nvPr>
        </p:nvSpPr>
        <p:spPr>
          <a:xfrm>
            <a:off x="609601" y="2130553"/>
            <a:ext cx="2852928" cy="4243615"/>
          </a:xfrm>
        </p:spPr>
        <p:txBody>
          <a:bodyPr>
            <a:normAutofit/>
          </a:bodyPr>
          <a:lstStyle>
            <a:lvl1pPr marL="0" indent="0">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609600" y="18288"/>
            <a:ext cx="3860800" cy="329184"/>
          </a:xfrm>
          <a:prstGeom prst="rect">
            <a:avLst/>
          </a:prstGeom>
        </p:spPr>
        <p:txBody>
          <a:bodyPr/>
          <a:lstStyle/>
          <a:p>
            <a:fld id="{CE9E1CA1-D8A3-CF40-9734-25F30061656F}" type="datetimeFigureOut">
              <a:rPr lang="en-US" smtClean="0"/>
              <a:t>10/19/2021</a:t>
            </a:fld>
            <a:endParaRPr lang="en-US" dirty="0"/>
          </a:p>
        </p:txBody>
      </p:sp>
      <p:sp>
        <p:nvSpPr>
          <p:cNvPr id="6" name="Footer Placeholder 5"/>
          <p:cNvSpPr>
            <a:spLocks noGrp="1"/>
          </p:cNvSpPr>
          <p:nvPr>
            <p:ph type="ftr" sz="quarter" idx="11"/>
          </p:nvPr>
        </p:nvSpPr>
        <p:spPr>
          <a:xfrm>
            <a:off x="4572000" y="18288"/>
            <a:ext cx="5486400" cy="329184"/>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160000" y="18288"/>
            <a:ext cx="1422400" cy="329184"/>
          </a:xfrm>
          <a:prstGeom prst="rect">
            <a:avLst/>
          </a:prstGeom>
        </p:spPr>
        <p:txBody>
          <a:bodyPr/>
          <a:lstStyle/>
          <a:p>
            <a:fld id="{05420A8B-95B4-6F40-8405-65912273E3F0}" type="slidenum">
              <a:rPr lang="en-US" smtClean="0"/>
              <a:t>‹#›</a:t>
            </a:fld>
            <a:endParaRPr lang="en-US" dirty="0"/>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6">
            <a:extLst>
              <a:ext uri="{FF2B5EF4-FFF2-40B4-BE49-F238E27FC236}">
                <a16:creationId xmlns:a16="http://schemas.microsoft.com/office/drawing/2014/main" id="{B6D9BE21-5106-5040-9CB7-1FE004D5AA21}"/>
              </a:ext>
            </a:extLst>
          </p:cNvPr>
          <p:cNvSpPr txBox="1">
            <a:spLocks/>
          </p:cNvSpPr>
          <p:nvPr userDrawn="1"/>
        </p:nvSpPr>
        <p:spPr>
          <a:xfrm>
            <a:off x="11582400" y="6489032"/>
            <a:ext cx="597568" cy="329184"/>
          </a:xfrm>
          <a:prstGeom prst="rect">
            <a:avLst/>
          </a:prstGeom>
        </p:spPr>
        <p:txBody>
          <a:bodyPr/>
          <a:lstStyle>
            <a:defPPr>
              <a:defRPr lang="en-US"/>
            </a:defPPr>
            <a:lvl1pPr marL="0" algn="ctr"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3243609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800" b="0"/>
            </a:lvl1pPr>
          </a:lstStyle>
          <a:p>
            <a:r>
              <a:rPr lang="en-US" dirty="0"/>
              <a:t>Click to edit Master title style</a:t>
            </a:r>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09600" y="2133600"/>
            <a:ext cx="2852928" cy="4242816"/>
          </a:xfrm>
        </p:spPr>
        <p:txBody>
          <a:bodyPr>
            <a:normAutofit/>
          </a:bodyPr>
          <a:lstStyle>
            <a:lvl1pPr marL="0" indent="0">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6"/>
          <p:cNvSpPr>
            <a:spLocks noGrp="1"/>
          </p:cNvSpPr>
          <p:nvPr>
            <p:ph type="sldNum" sz="quarter" idx="12"/>
          </p:nvPr>
        </p:nvSpPr>
        <p:spPr>
          <a:xfrm>
            <a:off x="10160000" y="18288"/>
            <a:ext cx="1422400" cy="329184"/>
          </a:xfrm>
          <a:prstGeom prst="rect">
            <a:avLst/>
          </a:prstGeom>
        </p:spPr>
        <p:txBody>
          <a:bodyPr/>
          <a:lstStyle/>
          <a:p>
            <a:fld id="{05420A8B-95B4-6F40-8405-65912273E3F0}" type="slidenum">
              <a:rPr lang="en-US" smtClean="0"/>
              <a:t>‹#›</a:t>
            </a:fld>
            <a:endParaRPr lang="en-US" dirty="0"/>
          </a:p>
        </p:txBody>
      </p:sp>
      <p:sp>
        <p:nvSpPr>
          <p:cNvPr id="8" name="Slide Number Placeholder 6">
            <a:extLst>
              <a:ext uri="{FF2B5EF4-FFF2-40B4-BE49-F238E27FC236}">
                <a16:creationId xmlns:a16="http://schemas.microsoft.com/office/drawing/2014/main" id="{CFAE91A7-04DE-BD45-9ADB-052FF3A08523}"/>
              </a:ext>
            </a:extLst>
          </p:cNvPr>
          <p:cNvSpPr txBox="1">
            <a:spLocks/>
          </p:cNvSpPr>
          <p:nvPr userDrawn="1"/>
        </p:nvSpPr>
        <p:spPr>
          <a:xfrm>
            <a:off x="11582400" y="6489032"/>
            <a:ext cx="597568" cy="329184"/>
          </a:xfrm>
          <a:prstGeom prst="rect">
            <a:avLst/>
          </a:prstGeom>
        </p:spPr>
        <p:txBody>
          <a:bodyPr/>
          <a:lstStyle>
            <a:defPPr>
              <a:defRPr lang="en-US"/>
            </a:defPPr>
            <a:lvl1pPr marL="0" algn="ctr"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362989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ingle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416987"/>
            <a:ext cx="10972800" cy="990600"/>
          </a:xfrm>
        </p:spPr>
        <p:txBody>
          <a:bodyPr/>
          <a:lstStyle>
            <a:lvl1pPr>
              <a:defRPr baseline="0"/>
            </a:lvl1pPr>
          </a:lstStyle>
          <a:p>
            <a:r>
              <a:rPr lang="en-US" dirty="0"/>
              <a:t>Single-lined title</a:t>
            </a:r>
          </a:p>
        </p:txBody>
      </p:sp>
      <p:sp>
        <p:nvSpPr>
          <p:cNvPr id="3" name="Content Placeholder 2"/>
          <p:cNvSpPr>
            <a:spLocks noGrp="1"/>
          </p:cNvSpPr>
          <p:nvPr>
            <p:ph idx="1"/>
          </p:nvPr>
        </p:nvSpPr>
        <p:spPr/>
        <p:txBody>
          <a:bodyPr/>
          <a:lstStyle>
            <a:lvl1pPr>
              <a:defRPr sz="3200"/>
            </a:lvl1pPr>
            <a:lvl2pPr>
              <a:defRPr sz="3000"/>
            </a:lvl2pPr>
            <a:lvl3pPr>
              <a:defRPr sz="2800"/>
            </a:lvl3pPr>
          </a:lstStyle>
          <a:p>
            <a:pPr lvl="0"/>
            <a:r>
              <a:rPr lang="en-US"/>
              <a:t>Click to edit Master text styles</a:t>
            </a:r>
          </a:p>
          <a:p>
            <a:pPr lvl="1"/>
            <a:r>
              <a:rPr lang="en-US"/>
              <a:t>Second level</a:t>
            </a:r>
          </a:p>
          <a:p>
            <a:pPr lvl="2"/>
            <a:r>
              <a:rPr lang="en-US"/>
              <a:t>Third level</a:t>
            </a:r>
          </a:p>
        </p:txBody>
      </p:sp>
      <p:sp>
        <p:nvSpPr>
          <p:cNvPr id="4" name="Slide Number Placeholder 6">
            <a:extLst>
              <a:ext uri="{FF2B5EF4-FFF2-40B4-BE49-F238E27FC236}">
                <a16:creationId xmlns:a16="http://schemas.microsoft.com/office/drawing/2014/main" id="{01C56782-1E7D-F447-86AE-3EE447B7490E}"/>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751127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Line 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416987"/>
            <a:ext cx="10972800" cy="1403346"/>
          </a:xfrm>
        </p:spPr>
        <p:txBody>
          <a:bodyPr/>
          <a:lstStyle/>
          <a:p>
            <a:r>
              <a:rPr lang="en-US" dirty="0"/>
              <a:t>Two-lined</a:t>
            </a:r>
            <a:br>
              <a:rPr lang="en-US" dirty="0"/>
            </a:br>
            <a:r>
              <a:rPr lang="en-US" dirty="0"/>
              <a:t>Title</a:t>
            </a:r>
          </a:p>
        </p:txBody>
      </p:sp>
      <p:sp>
        <p:nvSpPr>
          <p:cNvPr id="3" name="Content Placeholder 2"/>
          <p:cNvSpPr>
            <a:spLocks noGrp="1"/>
          </p:cNvSpPr>
          <p:nvPr>
            <p:ph idx="1"/>
          </p:nvPr>
        </p:nvSpPr>
        <p:spPr>
          <a:xfrm>
            <a:off x="609600" y="1936750"/>
            <a:ext cx="10972800" cy="4540250"/>
          </a:xfrm>
        </p:spPr>
        <p:txBody>
          <a:bodyPr/>
          <a:lstStyle>
            <a:lvl1pPr>
              <a:defRPr sz="3200"/>
            </a:lvl1pPr>
            <a:lvl2pPr>
              <a:defRPr sz="3000"/>
            </a:lvl2pPr>
            <a:lvl3pPr>
              <a:defRPr sz="2800"/>
            </a:lvl3pPr>
          </a:lstStyle>
          <a:p>
            <a:pPr lvl="0"/>
            <a:r>
              <a:rPr lang="en-US"/>
              <a:t>Click to edit Master text styles</a:t>
            </a:r>
          </a:p>
          <a:p>
            <a:pPr lvl="1"/>
            <a:r>
              <a:rPr lang="en-US"/>
              <a:t>Second level</a:t>
            </a:r>
          </a:p>
          <a:p>
            <a:pPr lvl="2"/>
            <a:r>
              <a:rPr lang="en-US"/>
              <a:t>Third level</a:t>
            </a:r>
          </a:p>
        </p:txBody>
      </p:sp>
      <p:sp>
        <p:nvSpPr>
          <p:cNvPr id="4" name="Slide Number Placeholder 6">
            <a:extLst>
              <a:ext uri="{FF2B5EF4-FFF2-40B4-BE49-F238E27FC236}">
                <a16:creationId xmlns:a16="http://schemas.microsoft.com/office/drawing/2014/main" id="{04F92586-E3F8-444B-B482-C57C2B954684}"/>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118162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ngle-line title Double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16987"/>
            <a:ext cx="10972800" cy="990600"/>
          </a:xfrm>
        </p:spPr>
        <p:txBody>
          <a:bodyPr/>
          <a:lstStyle/>
          <a:p>
            <a:r>
              <a:rPr lang="en-US"/>
              <a:t>Click to edit Master title style</a:t>
            </a:r>
            <a:endParaRPr lang="en-US" dirty="0"/>
          </a:p>
        </p:txBody>
      </p:sp>
      <p:sp>
        <p:nvSpPr>
          <p:cNvPr id="4" name="Content Placeholder 3"/>
          <p:cNvSpPr>
            <a:spLocks noGrp="1"/>
          </p:cNvSpPr>
          <p:nvPr>
            <p:ph sz="quarter" idx="10"/>
          </p:nvPr>
        </p:nvSpPr>
        <p:spPr>
          <a:xfrm>
            <a:off x="609600" y="1576388"/>
            <a:ext cx="10972800" cy="2709862"/>
          </a:xfrm>
        </p:spPr>
        <p:txBody>
          <a:bodyPr/>
          <a:lstStyle/>
          <a:p>
            <a:pPr lvl="0"/>
            <a:r>
              <a:rPr lang="en-US" dirty="0"/>
              <a:t>Click to edit Master text styles</a:t>
            </a:r>
          </a:p>
          <a:p>
            <a:pPr lvl="1"/>
            <a:r>
              <a:rPr lang="en-US" dirty="0"/>
              <a:t>Second level</a:t>
            </a:r>
          </a:p>
          <a:p>
            <a:pPr lvl="2"/>
            <a:endParaRPr lang="en-US" dirty="0"/>
          </a:p>
        </p:txBody>
      </p:sp>
      <p:sp>
        <p:nvSpPr>
          <p:cNvPr id="6" name="Content Placeholder 5"/>
          <p:cNvSpPr>
            <a:spLocks noGrp="1"/>
          </p:cNvSpPr>
          <p:nvPr>
            <p:ph sz="quarter" idx="11"/>
          </p:nvPr>
        </p:nvSpPr>
        <p:spPr>
          <a:xfrm>
            <a:off x="609600" y="4413250"/>
            <a:ext cx="10972800" cy="1936750"/>
          </a:xfrm>
        </p:spPr>
        <p:txBody>
          <a:bodyPr/>
          <a:lstStyle/>
          <a:p>
            <a:pPr lvl="0"/>
            <a:r>
              <a:rPr lang="en-US" dirty="0"/>
              <a:t>Click to edit Master text styles</a:t>
            </a:r>
          </a:p>
          <a:p>
            <a:pPr lvl="1"/>
            <a:r>
              <a:rPr lang="en-US" dirty="0"/>
              <a:t>Second level</a:t>
            </a:r>
          </a:p>
        </p:txBody>
      </p:sp>
      <p:sp>
        <p:nvSpPr>
          <p:cNvPr id="5" name="Slide Number Placeholder 6">
            <a:extLst>
              <a:ext uri="{FF2B5EF4-FFF2-40B4-BE49-F238E27FC236}">
                <a16:creationId xmlns:a16="http://schemas.microsoft.com/office/drawing/2014/main" id="{AA8A4F98-7C88-B24D-A6B3-702500318EA8}"/>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71025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line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16987"/>
            <a:ext cx="10972800" cy="9906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6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6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Slide Number Placeholder 6">
            <a:extLst>
              <a:ext uri="{FF2B5EF4-FFF2-40B4-BE49-F238E27FC236}">
                <a16:creationId xmlns:a16="http://schemas.microsoft.com/office/drawing/2014/main" id="{E6F4EE4A-5344-F44D-87B3-3DE3ADEFCCB5}"/>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353055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line 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416986"/>
            <a:ext cx="10972800" cy="1256365"/>
          </a:xfrm>
        </p:spPr>
        <p:txBody>
          <a:bodyPr/>
          <a:lstStyle/>
          <a:p>
            <a:r>
              <a:rPr lang="en-US" dirty="0"/>
              <a:t>Two-lined </a:t>
            </a:r>
            <a:br>
              <a:rPr lang="en-US" dirty="0"/>
            </a:br>
            <a:r>
              <a:rPr lang="en-US" dirty="0"/>
              <a:t>Title</a:t>
            </a:r>
          </a:p>
        </p:txBody>
      </p:sp>
      <p:sp>
        <p:nvSpPr>
          <p:cNvPr id="3" name="Content Placeholder 2"/>
          <p:cNvSpPr>
            <a:spLocks noGrp="1"/>
          </p:cNvSpPr>
          <p:nvPr>
            <p:ph sz="half" idx="1"/>
          </p:nvPr>
        </p:nvSpPr>
        <p:spPr>
          <a:xfrm>
            <a:off x="609600" y="1894417"/>
            <a:ext cx="5384800" cy="4497239"/>
          </a:xfrm>
        </p:spPr>
        <p:txBody>
          <a:bodyPr/>
          <a:lstStyle>
            <a:lvl1pPr>
              <a:defRPr sz="2800"/>
            </a:lvl1pPr>
            <a:lvl2pPr>
              <a:defRPr sz="26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6197600" y="1894416"/>
            <a:ext cx="5384800" cy="4497240"/>
          </a:xfrm>
        </p:spPr>
        <p:txBody>
          <a:bodyPr/>
          <a:lstStyle>
            <a:lvl1pPr>
              <a:defRPr sz="2800"/>
            </a:lvl1pPr>
            <a:lvl2pPr>
              <a:defRPr sz="26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Slide Number Placeholder 6">
            <a:extLst>
              <a:ext uri="{FF2B5EF4-FFF2-40B4-BE49-F238E27FC236}">
                <a16:creationId xmlns:a16="http://schemas.microsoft.com/office/drawing/2014/main" id="{8E94D0BA-A7A5-0845-BA50-C2120B18C004}"/>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3678750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with column label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Autofit/>
          </a:bodyPr>
          <a:lstStyle>
            <a:lvl1pPr marL="0" indent="0" algn="l">
              <a:buNone/>
              <a:defRPr sz="3000" b="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800"/>
            </a:lvl1pPr>
            <a:lvl2pPr>
              <a:defRPr sz="2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3000" b="0" kern="1200" dirty="0" smtClean="0">
                <a:solidFill>
                  <a:srgbClr val="0070C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800"/>
            </a:lvl1pPr>
            <a:lvl2pPr>
              <a:defRPr sz="2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6">
            <a:extLst>
              <a:ext uri="{FF2B5EF4-FFF2-40B4-BE49-F238E27FC236}">
                <a16:creationId xmlns:a16="http://schemas.microsoft.com/office/drawing/2014/main" id="{A8BC3218-B4B4-8B4E-8045-4C8A03CEEC04}"/>
              </a:ext>
            </a:extLst>
          </p:cNvPr>
          <p:cNvSpPr>
            <a:spLocks noGrp="1"/>
          </p:cNvSpPr>
          <p:nvPr>
            <p:ph type="sldNum" sz="quarter" idx="10"/>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742413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omparison 3 columns with label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676400"/>
            <a:ext cx="3352189" cy="639762"/>
          </a:xfrm>
          <a:noFill/>
          <a:ln>
            <a:noFill/>
          </a:ln>
          <a:effectLst/>
        </p:spPr>
        <p:style>
          <a:lnRef idx="3">
            <a:schemeClr val="lt1"/>
          </a:lnRef>
          <a:fillRef idx="1">
            <a:schemeClr val="accent2"/>
          </a:fillRef>
          <a:effectRef idx="1">
            <a:schemeClr val="accent2"/>
          </a:effectRef>
          <a:fontRef idx="none"/>
        </p:style>
        <p:txBody>
          <a:bodyPr anchor="ctr">
            <a:noAutofit/>
          </a:bodyPr>
          <a:lstStyle>
            <a:lvl1pPr marL="0" indent="0" algn="l">
              <a:buNone/>
              <a:defRPr sz="3000" b="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438400"/>
            <a:ext cx="3350069" cy="3951288"/>
          </a:xfrm>
        </p:spPr>
        <p:txBody>
          <a:bodyPr/>
          <a:lstStyle>
            <a:lvl1pPr>
              <a:defRPr sz="2400"/>
            </a:lvl1pPr>
            <a:lvl2pPr>
              <a:defRPr sz="2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cxnSp>
        <p:nvCxnSpPr>
          <p:cNvPr id="11" name="Straight Connector 10"/>
          <p:cNvCxnSpPr/>
          <p:nvPr/>
        </p:nvCxnSpPr>
        <p:spPr>
          <a:xfrm rot="5400000">
            <a:off x="1843444" y="403045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 Placeholder 2">
            <a:extLst>
              <a:ext uri="{FF2B5EF4-FFF2-40B4-BE49-F238E27FC236}">
                <a16:creationId xmlns:a16="http://schemas.microsoft.com/office/drawing/2014/main" id="{5C8ED633-0E11-A442-A7E8-F4D395BE3777}"/>
              </a:ext>
            </a:extLst>
          </p:cNvPr>
          <p:cNvSpPr>
            <a:spLocks noGrp="1"/>
          </p:cNvSpPr>
          <p:nvPr>
            <p:ph type="body" idx="10"/>
          </p:nvPr>
        </p:nvSpPr>
        <p:spPr>
          <a:xfrm>
            <a:off x="4432462" y="1676400"/>
            <a:ext cx="3352189" cy="639762"/>
          </a:xfrm>
          <a:noFill/>
          <a:ln>
            <a:noFill/>
          </a:ln>
          <a:effectLst/>
        </p:spPr>
        <p:style>
          <a:lnRef idx="3">
            <a:schemeClr val="lt1"/>
          </a:lnRef>
          <a:fillRef idx="1">
            <a:schemeClr val="accent2"/>
          </a:fillRef>
          <a:effectRef idx="1">
            <a:schemeClr val="accent2"/>
          </a:effectRef>
          <a:fontRef idx="none"/>
        </p:style>
        <p:txBody>
          <a:bodyPr anchor="ctr">
            <a:noAutofit/>
          </a:bodyPr>
          <a:lstStyle>
            <a:lvl1pPr marL="0" indent="0" algn="l">
              <a:buNone/>
              <a:defRPr sz="3000" b="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Content Placeholder 3">
            <a:extLst>
              <a:ext uri="{FF2B5EF4-FFF2-40B4-BE49-F238E27FC236}">
                <a16:creationId xmlns:a16="http://schemas.microsoft.com/office/drawing/2014/main" id="{9A7A107A-5FFC-5A4A-A643-DDC5B4B717F1}"/>
              </a:ext>
            </a:extLst>
          </p:cNvPr>
          <p:cNvSpPr>
            <a:spLocks noGrp="1"/>
          </p:cNvSpPr>
          <p:nvPr>
            <p:ph sz="half" idx="11"/>
          </p:nvPr>
        </p:nvSpPr>
        <p:spPr>
          <a:xfrm>
            <a:off x="4432462" y="2438400"/>
            <a:ext cx="3350069" cy="3951288"/>
          </a:xfrm>
        </p:spPr>
        <p:txBody>
          <a:bodyPr>
            <a:normAutofit/>
          </a:bodyPr>
          <a:lstStyle>
            <a:lvl1pPr>
              <a:defRPr sz="2400"/>
            </a:lvl1pPr>
            <a:lvl2pPr>
              <a:defRPr sz="2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sp>
        <p:nvSpPr>
          <p:cNvPr id="10" name="Text Placeholder 2">
            <a:extLst>
              <a:ext uri="{FF2B5EF4-FFF2-40B4-BE49-F238E27FC236}">
                <a16:creationId xmlns:a16="http://schemas.microsoft.com/office/drawing/2014/main" id="{16EAFA99-29FF-5045-B79B-3AE97AEF9741}"/>
              </a:ext>
            </a:extLst>
          </p:cNvPr>
          <p:cNvSpPr>
            <a:spLocks noGrp="1"/>
          </p:cNvSpPr>
          <p:nvPr>
            <p:ph type="body" idx="12"/>
          </p:nvPr>
        </p:nvSpPr>
        <p:spPr>
          <a:xfrm>
            <a:off x="8230211" y="1676400"/>
            <a:ext cx="3352189" cy="639762"/>
          </a:xfrm>
          <a:noFill/>
          <a:ln>
            <a:noFill/>
          </a:ln>
          <a:effectLst/>
        </p:spPr>
        <p:style>
          <a:lnRef idx="3">
            <a:schemeClr val="lt1"/>
          </a:lnRef>
          <a:fillRef idx="1">
            <a:schemeClr val="accent2"/>
          </a:fillRef>
          <a:effectRef idx="1">
            <a:schemeClr val="accent2"/>
          </a:effectRef>
          <a:fontRef idx="none"/>
        </p:style>
        <p:txBody>
          <a:bodyPr anchor="ctr">
            <a:noAutofit/>
          </a:bodyPr>
          <a:lstStyle>
            <a:lvl1pPr marL="0" indent="0" algn="l">
              <a:buNone/>
              <a:defRPr sz="3000" b="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a:extLst>
              <a:ext uri="{FF2B5EF4-FFF2-40B4-BE49-F238E27FC236}">
                <a16:creationId xmlns:a16="http://schemas.microsoft.com/office/drawing/2014/main" id="{D46A5106-AB4D-D94C-AB45-2900DEC6AEE4}"/>
              </a:ext>
            </a:extLst>
          </p:cNvPr>
          <p:cNvSpPr>
            <a:spLocks noGrp="1"/>
          </p:cNvSpPr>
          <p:nvPr>
            <p:ph sz="half" idx="13"/>
          </p:nvPr>
        </p:nvSpPr>
        <p:spPr>
          <a:xfrm>
            <a:off x="8230211" y="2438400"/>
            <a:ext cx="3350069" cy="3951288"/>
          </a:xfrm>
        </p:spPr>
        <p:txBody>
          <a:bodyPr>
            <a:normAutofit/>
          </a:bodyPr>
          <a:lstStyle>
            <a:lvl1pPr>
              <a:defRPr sz="2400"/>
            </a:lvl1pPr>
            <a:lvl2pPr>
              <a:defRPr sz="2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cxnSp>
        <p:nvCxnSpPr>
          <p:cNvPr id="13" name="Straight Connector 12">
            <a:extLst>
              <a:ext uri="{FF2B5EF4-FFF2-40B4-BE49-F238E27FC236}">
                <a16:creationId xmlns:a16="http://schemas.microsoft.com/office/drawing/2014/main" id="{C96664E4-47C8-6D4F-8699-6E6F9A38567D}"/>
              </a:ext>
            </a:extLst>
          </p:cNvPr>
          <p:cNvCxnSpPr/>
          <p:nvPr/>
        </p:nvCxnSpPr>
        <p:spPr>
          <a:xfrm rot="5400000">
            <a:off x="5651790" y="39694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lide Number Placeholder 6">
            <a:extLst>
              <a:ext uri="{FF2B5EF4-FFF2-40B4-BE49-F238E27FC236}">
                <a16:creationId xmlns:a16="http://schemas.microsoft.com/office/drawing/2014/main" id="{6B3FFD28-3CAB-F140-BBB5-63644A13129C}"/>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288428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ingle 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02983"/>
            <a:ext cx="10972800" cy="990600"/>
          </a:xfrm>
        </p:spPr>
        <p:txBody>
          <a:bodyPr/>
          <a:lstStyle>
            <a:lvl1pPr algn="ctr">
              <a:defRPr/>
            </a:lvl1pPr>
          </a:lstStyle>
          <a:p>
            <a:r>
              <a:rPr lang="en-US"/>
              <a:t>Click to edit Master title style</a:t>
            </a:r>
            <a:endParaRPr lang="en-US" dirty="0"/>
          </a:p>
        </p:txBody>
      </p:sp>
      <p:sp>
        <p:nvSpPr>
          <p:cNvPr id="3" name="Slide Number Placeholder 6">
            <a:extLst>
              <a:ext uri="{FF2B5EF4-FFF2-40B4-BE49-F238E27FC236}">
                <a16:creationId xmlns:a16="http://schemas.microsoft.com/office/drawing/2014/main" id="{1FBF4659-07FA-2946-840D-77895F391609}"/>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853588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7" name="Rectangle 6"/>
          <p:cNvSpPr/>
          <p:nvPr/>
        </p:nvSpPr>
        <p:spPr>
          <a:xfrm>
            <a:off x="0" y="0"/>
            <a:ext cx="12192000" cy="365760"/>
          </a:xfrm>
          <a:prstGeom prst="rect">
            <a:avLst/>
          </a:prstGeom>
          <a:solidFill>
            <a:srgbClr val="FFD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6">
            <a:extLst>
              <a:ext uri="{FF2B5EF4-FFF2-40B4-BE49-F238E27FC236}">
                <a16:creationId xmlns:a16="http://schemas.microsoft.com/office/drawing/2014/main" id="{D60FEA55-9EC6-BC4F-ABE4-D35828172C8D}"/>
              </a:ext>
            </a:extLst>
          </p:cNvPr>
          <p:cNvSpPr>
            <a:spLocks noGrp="1"/>
          </p:cNvSpPr>
          <p:nvPr>
            <p:ph type="sldNum" sz="quarter" idx="4"/>
          </p:nvPr>
        </p:nvSpPr>
        <p:spPr>
          <a:xfrm>
            <a:off x="11582400" y="6489032"/>
            <a:ext cx="597568" cy="329184"/>
          </a:xfrm>
          <a:prstGeom prst="rect">
            <a:avLst/>
          </a:prstGeom>
        </p:spPr>
        <p:txBody>
          <a:bodyPr/>
          <a:lstStyle>
            <a:lvl1pPr algn="ctr">
              <a:defRPr/>
            </a:lvl1pPr>
          </a:lstStyle>
          <a:p>
            <a:fld id="{05420A8B-95B4-6F40-8405-65912273E3F0}" type="slidenum">
              <a:rPr lang="en-US" smtClean="0"/>
              <a:pPr/>
              <a:t>‹#›</a:t>
            </a:fld>
            <a:endParaRPr lang="en-US" dirty="0"/>
          </a:p>
        </p:txBody>
      </p:sp>
    </p:spTree>
    <p:extLst>
      <p:ext uri="{BB962C8B-B14F-4D97-AF65-F5344CB8AC3E}">
        <p14:creationId xmlns:p14="http://schemas.microsoft.com/office/powerpoint/2010/main" val="2630357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4000" kern="1200" spc="-100" baseline="0">
          <a:solidFill>
            <a:schemeClr val="tx1"/>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6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4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rgbClr val="330590"/>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rgbClr val="330590"/>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FB logo">
            <a:extLst>
              <a:ext uri="{FF2B5EF4-FFF2-40B4-BE49-F238E27FC236}">
                <a16:creationId xmlns:a16="http://schemas.microsoft.com/office/drawing/2014/main" id="{2142F2D8-4086-4331-8A50-71008E9C4008}"/>
              </a:ext>
            </a:extLst>
          </p:cNvPr>
          <p:cNvPicPr>
            <a:picLocks noChangeAspect="1"/>
          </p:cNvPicPr>
          <p:nvPr/>
        </p:nvPicPr>
        <p:blipFill rotWithShape="1">
          <a:blip r:embed="rId3"/>
          <a:srcRect r="10268"/>
          <a:stretch/>
        </p:blipFill>
        <p:spPr>
          <a:xfrm>
            <a:off x="3392532" y="5257800"/>
            <a:ext cx="5162384" cy="1600200"/>
          </a:xfrm>
          <a:prstGeom prst="rect">
            <a:avLst/>
          </a:prstGeom>
        </p:spPr>
      </p:pic>
      <p:sp>
        <p:nvSpPr>
          <p:cNvPr id="6" name="Title 1">
            <a:extLst>
              <a:ext uri="{FF2B5EF4-FFF2-40B4-BE49-F238E27FC236}">
                <a16:creationId xmlns:a16="http://schemas.microsoft.com/office/drawing/2014/main" id="{A324A148-C1C1-42BC-88A7-C8485B403127}"/>
              </a:ext>
            </a:extLst>
          </p:cNvPr>
          <p:cNvSpPr txBox="1">
            <a:spLocks/>
          </p:cNvSpPr>
          <p:nvPr/>
        </p:nvSpPr>
        <p:spPr>
          <a:xfrm>
            <a:off x="1028118" y="1060652"/>
            <a:ext cx="10464800" cy="4012298"/>
          </a:xfrm>
          <a:prstGeom prst="rect">
            <a:avLst/>
          </a:prstGeom>
        </p:spPr>
        <p:txBody>
          <a:bodyPr vert="horz" lIns="91440" tIns="45720" rIns="91440" bIns="45720" rtlCol="0" anchor="ctr">
            <a:normAutofit fontScale="77500" lnSpcReduction="20000"/>
          </a:bodyPr>
          <a:lstStyle>
            <a:lvl1pPr algn="l" defTabSz="914400" rtl="0" eaLnBrk="1" latinLnBrk="0" hangingPunct="1">
              <a:spcBef>
                <a:spcPct val="0"/>
              </a:spcBef>
              <a:buNone/>
              <a:defRPr sz="4000" kern="1200" spc="-100" baseline="0">
                <a:solidFill>
                  <a:schemeClr val="tx1"/>
                </a:solidFill>
                <a:latin typeface="+mj-lt"/>
                <a:ea typeface="+mj-ea"/>
                <a:cs typeface="+mj-cs"/>
              </a:defRPr>
            </a:lvl1pPr>
          </a:lstStyle>
          <a:p>
            <a:r>
              <a:rPr lang="en-US" b="1" i="1" dirty="0">
                <a:latin typeface="+mn-lt"/>
              </a:rPr>
              <a:t>Technology and Accommodations: Employment Experiences of U.S. Adults who are Blind, Have Low Vision, or are Deafblind </a:t>
            </a:r>
            <a:br>
              <a:rPr lang="en-US" b="1" dirty="0"/>
            </a:br>
            <a:endParaRPr lang="en-US" b="1" dirty="0"/>
          </a:p>
          <a:p>
            <a:endParaRPr lang="en-US" b="1" dirty="0"/>
          </a:p>
          <a:p>
            <a:r>
              <a:rPr lang="en-US" dirty="0"/>
              <a:t>Arielle M Silverman, L. Penny Rosenblum, Elizabeth Bolander, Carlie R. Rhoads, and Kelly Bleach</a:t>
            </a:r>
          </a:p>
          <a:p>
            <a:endParaRPr lang="en-US" dirty="0"/>
          </a:p>
          <a:p>
            <a:endParaRPr lang="en-US" dirty="0"/>
          </a:p>
          <a:p>
            <a:pPr algn="ctr"/>
            <a:r>
              <a:rPr lang="en-US" dirty="0">
                <a:solidFill>
                  <a:srgbClr val="0070C0"/>
                </a:solidFill>
              </a:rPr>
              <a:t>Afb.org/</a:t>
            </a:r>
            <a:r>
              <a:rPr lang="en-US" dirty="0" err="1">
                <a:solidFill>
                  <a:srgbClr val="0070C0"/>
                </a:solidFill>
              </a:rPr>
              <a:t>WorkplaceTech</a:t>
            </a:r>
            <a:r>
              <a:rPr lang="en-US" dirty="0">
                <a:solidFill>
                  <a:srgbClr val="0070C0"/>
                </a:solidFill>
              </a:rPr>
              <a:t> </a:t>
            </a:r>
          </a:p>
        </p:txBody>
      </p:sp>
      <p:sp>
        <p:nvSpPr>
          <p:cNvPr id="7" name="Subtitle 2">
            <a:extLst>
              <a:ext uri="{FF2B5EF4-FFF2-40B4-BE49-F238E27FC236}">
                <a16:creationId xmlns:a16="http://schemas.microsoft.com/office/drawing/2014/main" id="{214A55A6-DBBC-4489-B2F9-D615D3B9C849}"/>
              </a:ext>
            </a:extLst>
          </p:cNvPr>
          <p:cNvSpPr txBox="1">
            <a:spLocks/>
          </p:cNvSpPr>
          <p:nvPr/>
        </p:nvSpPr>
        <p:spPr>
          <a:xfrm>
            <a:off x="1028118" y="5072950"/>
            <a:ext cx="8534400" cy="2065779"/>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32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3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rgbClr val="330590"/>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rgbClr val="330590"/>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82227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CEC2-8473-4466-B265-EE44E6D34CFB}"/>
              </a:ext>
            </a:extLst>
          </p:cNvPr>
          <p:cNvSpPr>
            <a:spLocks noGrp="1"/>
          </p:cNvSpPr>
          <p:nvPr>
            <p:ph type="title"/>
          </p:nvPr>
        </p:nvSpPr>
        <p:spPr/>
        <p:txBody>
          <a:bodyPr>
            <a:normAutofit/>
          </a:bodyPr>
          <a:lstStyle/>
          <a:p>
            <a:r>
              <a:rPr lang="en-US" sz="3600" dirty="0"/>
              <a:t>Access Challenges: Onboarding</a:t>
            </a:r>
          </a:p>
        </p:txBody>
      </p:sp>
      <p:graphicFrame>
        <p:nvGraphicFramePr>
          <p:cNvPr id="4" name="Content Placeholder 3">
            <a:extLst>
              <a:ext uri="{FF2B5EF4-FFF2-40B4-BE49-F238E27FC236}">
                <a16:creationId xmlns:a16="http://schemas.microsoft.com/office/drawing/2014/main" id="{2A4EB108-DB69-40EE-9014-ED7C39055116}"/>
              </a:ext>
            </a:extLst>
          </p:cNvPr>
          <p:cNvGraphicFramePr>
            <a:graphicFrameLocks noGrp="1"/>
          </p:cNvGraphicFramePr>
          <p:nvPr>
            <p:ph idx="1"/>
            <p:extLst>
              <p:ext uri="{D42A27DB-BD31-4B8C-83A1-F6EECF244321}">
                <p14:modId xmlns:p14="http://schemas.microsoft.com/office/powerpoint/2010/main" val="464983110"/>
              </p:ext>
            </p:extLst>
          </p:nvPr>
        </p:nvGraphicFramePr>
        <p:xfrm>
          <a:off x="1143856" y="1315092"/>
          <a:ext cx="9138834" cy="23733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descr="There are two bar charts showing that 59% of participants reported accessibility challenges when completing onboarding paperwork in person. 48% had accessibility challenges completing onboarding paperwork online.">
            <a:extLst>
              <a:ext uri="{FF2B5EF4-FFF2-40B4-BE49-F238E27FC236}">
                <a16:creationId xmlns:a16="http://schemas.microsoft.com/office/drawing/2014/main" id="{7D8416AD-24B8-43DC-A878-C62CF4D81717}"/>
              </a:ext>
            </a:extLst>
          </p:cNvPr>
          <p:cNvGraphicFramePr>
            <a:graphicFrameLocks/>
          </p:cNvGraphicFramePr>
          <p:nvPr>
            <p:extLst>
              <p:ext uri="{D42A27DB-BD31-4B8C-83A1-F6EECF244321}">
                <p14:modId xmlns:p14="http://schemas.microsoft.com/office/powerpoint/2010/main" val="2927864289"/>
              </p:ext>
            </p:extLst>
          </p:nvPr>
        </p:nvGraphicFramePr>
        <p:xfrm>
          <a:off x="1154130" y="3873359"/>
          <a:ext cx="9058382" cy="23733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3969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FD2F-3E6B-4CEE-BC89-2ED405C1B18D}"/>
              </a:ext>
            </a:extLst>
          </p:cNvPr>
          <p:cNvSpPr>
            <a:spLocks noGrp="1"/>
          </p:cNvSpPr>
          <p:nvPr>
            <p:ph type="title"/>
          </p:nvPr>
        </p:nvSpPr>
        <p:spPr/>
        <p:txBody>
          <a:bodyPr>
            <a:normAutofit/>
          </a:bodyPr>
          <a:lstStyle/>
          <a:p>
            <a:r>
              <a:rPr lang="en-US" sz="3600" dirty="0"/>
              <a:t>Access Challenges: Employer Provided Training</a:t>
            </a:r>
          </a:p>
        </p:txBody>
      </p:sp>
      <p:sp>
        <p:nvSpPr>
          <p:cNvPr id="3" name="Content Placeholder 2">
            <a:extLst>
              <a:ext uri="{FF2B5EF4-FFF2-40B4-BE49-F238E27FC236}">
                <a16:creationId xmlns:a16="http://schemas.microsoft.com/office/drawing/2014/main" id="{3B95CD37-FBF6-4A49-B158-3FD3FDB7CD4A}"/>
              </a:ext>
            </a:extLst>
          </p:cNvPr>
          <p:cNvSpPr>
            <a:spLocks noGrp="1"/>
          </p:cNvSpPr>
          <p:nvPr>
            <p:ph idx="1"/>
          </p:nvPr>
        </p:nvSpPr>
        <p:spPr>
          <a:xfrm>
            <a:off x="609599" y="1600200"/>
            <a:ext cx="8455269" cy="4876800"/>
          </a:xfrm>
        </p:spPr>
        <p:txBody>
          <a:bodyPr>
            <a:normAutofit/>
          </a:bodyPr>
          <a:lstStyle/>
          <a:p>
            <a:r>
              <a:rPr lang="en-US" sz="2400" dirty="0"/>
              <a:t>78% of participants had to complete online training</a:t>
            </a:r>
          </a:p>
          <a:p>
            <a:r>
              <a:rPr lang="en-US" sz="2400" dirty="0"/>
              <a:t>40% of participants reported online training was </a:t>
            </a:r>
            <a:r>
              <a:rPr lang="en-US" sz="2400" b="1" u="sng" dirty="0"/>
              <a:t>not</a:t>
            </a:r>
            <a:r>
              <a:rPr lang="en-US" sz="2400" dirty="0"/>
              <a:t> accessible.</a:t>
            </a:r>
          </a:p>
          <a:p>
            <a:r>
              <a:rPr lang="en-US" sz="2400" dirty="0"/>
              <a:t>67% of participants had to complete in-person training.</a:t>
            </a:r>
          </a:p>
          <a:p>
            <a:r>
              <a:rPr lang="en-US" sz="2400" dirty="0"/>
              <a:t>39% of participants reported in-person training was </a:t>
            </a:r>
            <a:r>
              <a:rPr lang="en-US" sz="2400" b="1" u="sng" dirty="0"/>
              <a:t>not</a:t>
            </a:r>
            <a:r>
              <a:rPr lang="en-US" sz="2400" dirty="0"/>
              <a:t> accessible.</a:t>
            </a:r>
          </a:p>
        </p:txBody>
      </p:sp>
      <p:sp>
        <p:nvSpPr>
          <p:cNvPr id="4" name="Oval 3">
            <a:extLst>
              <a:ext uri="{FF2B5EF4-FFF2-40B4-BE49-F238E27FC236}">
                <a16:creationId xmlns:a16="http://schemas.microsoft.com/office/drawing/2014/main" id="{52A66728-05B1-4F3B-B9F6-C912BDE47ADC}"/>
              </a:ext>
            </a:extLst>
          </p:cNvPr>
          <p:cNvSpPr/>
          <p:nvPr/>
        </p:nvSpPr>
        <p:spPr>
          <a:xfrm>
            <a:off x="8188503" y="3575573"/>
            <a:ext cx="3647325" cy="2547824"/>
          </a:xfrm>
          <a:prstGeom prst="ellipse">
            <a:avLst/>
          </a:prstGeom>
          <a:solidFill>
            <a:srgbClr val="005493"/>
          </a:solidFill>
          <a:ln>
            <a:solidFill>
              <a:srgbClr val="005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BDBF9D1A-A649-4B67-B692-5DCDFC3B33BE}"/>
              </a:ext>
            </a:extLst>
          </p:cNvPr>
          <p:cNvSpPr txBox="1"/>
          <p:nvPr/>
        </p:nvSpPr>
        <p:spPr>
          <a:xfrm>
            <a:off x="8831092" y="4027623"/>
            <a:ext cx="2235340" cy="1692771"/>
          </a:xfrm>
          <a:prstGeom prst="rect">
            <a:avLst/>
          </a:prstGeom>
          <a:noFill/>
        </p:spPr>
        <p:txBody>
          <a:bodyPr wrap="square" rtlCol="0">
            <a:spAutoFit/>
          </a:bodyPr>
          <a:lstStyle/>
          <a:p>
            <a:pPr algn="ctr"/>
            <a:r>
              <a:rPr lang="en-US" sz="2000" dirty="0">
                <a:solidFill>
                  <a:schemeClr val="bg1"/>
                </a:solidFill>
              </a:rPr>
              <a:t>How do employees get</a:t>
            </a:r>
          </a:p>
          <a:p>
            <a:pPr algn="ctr"/>
            <a:r>
              <a:rPr lang="en-US" sz="2000" dirty="0">
                <a:solidFill>
                  <a:schemeClr val="bg1"/>
                </a:solidFill>
              </a:rPr>
              <a:t>the training they </a:t>
            </a:r>
          </a:p>
          <a:p>
            <a:pPr algn="ctr"/>
            <a:r>
              <a:rPr lang="en-US" sz="2000" dirty="0">
                <a:solidFill>
                  <a:schemeClr val="bg1"/>
                </a:solidFill>
              </a:rPr>
              <a:t>need if it is not </a:t>
            </a:r>
          </a:p>
          <a:p>
            <a:pPr algn="ctr"/>
            <a:r>
              <a:rPr lang="en-US" sz="2000" dirty="0">
                <a:solidFill>
                  <a:schemeClr val="bg1"/>
                </a:solidFill>
              </a:rPr>
              <a:t>accessible?</a:t>
            </a:r>
          </a:p>
        </p:txBody>
      </p:sp>
    </p:spTree>
    <p:extLst>
      <p:ext uri="{BB962C8B-B14F-4D97-AF65-F5344CB8AC3E}">
        <p14:creationId xmlns:p14="http://schemas.microsoft.com/office/powerpoint/2010/main" val="3621623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B74E-1D56-467C-A260-45C3176A5C17}"/>
              </a:ext>
            </a:extLst>
          </p:cNvPr>
          <p:cNvSpPr>
            <a:spLocks noGrp="1"/>
          </p:cNvSpPr>
          <p:nvPr>
            <p:ph type="title"/>
          </p:nvPr>
        </p:nvSpPr>
        <p:spPr/>
        <p:txBody>
          <a:bodyPr>
            <a:normAutofit/>
          </a:bodyPr>
          <a:lstStyle/>
          <a:p>
            <a:r>
              <a:rPr lang="en-US" sz="3600" dirty="0"/>
              <a:t>Challenges with Employer Provided Training</a:t>
            </a:r>
          </a:p>
        </p:txBody>
      </p:sp>
      <p:sp>
        <p:nvSpPr>
          <p:cNvPr id="3" name="Content Placeholder 2">
            <a:extLst>
              <a:ext uri="{FF2B5EF4-FFF2-40B4-BE49-F238E27FC236}">
                <a16:creationId xmlns:a16="http://schemas.microsoft.com/office/drawing/2014/main" id="{60AC6D24-C042-45E3-9241-2B24D39B5B60}"/>
              </a:ext>
            </a:extLst>
          </p:cNvPr>
          <p:cNvSpPr>
            <a:spLocks noGrp="1"/>
          </p:cNvSpPr>
          <p:nvPr>
            <p:ph idx="1"/>
          </p:nvPr>
        </p:nvSpPr>
        <p:spPr>
          <a:xfrm>
            <a:off x="785446" y="1899138"/>
            <a:ext cx="10972800" cy="4876800"/>
          </a:xfrm>
        </p:spPr>
        <p:txBody>
          <a:bodyPr>
            <a:normAutofit/>
          </a:bodyPr>
          <a:lstStyle/>
          <a:p>
            <a:r>
              <a:rPr lang="en-US" sz="2400" dirty="0"/>
              <a:t>Lack of description of visual information (e.g., slides)</a:t>
            </a:r>
          </a:p>
          <a:p>
            <a:r>
              <a:rPr lang="en-US" sz="2400" dirty="0"/>
              <a:t>Not receiving material ahead of time for in-person training</a:t>
            </a:r>
          </a:p>
          <a:p>
            <a:r>
              <a:rPr lang="en-US" sz="2400" dirty="0"/>
              <a:t>Lack of alternative text on images or videos</a:t>
            </a:r>
          </a:p>
          <a:p>
            <a:r>
              <a:rPr lang="en-US" sz="2400" dirty="0"/>
              <a:t>Components of online training not accessible (e.g., buttons, login screen, quiz)</a:t>
            </a:r>
          </a:p>
          <a:p>
            <a:r>
              <a:rPr lang="en-US" sz="2400" dirty="0"/>
              <a:t>Having to use sighted assistance and feeling uncomfortable (e.g., subordinate, sensitive information)</a:t>
            </a:r>
          </a:p>
        </p:txBody>
      </p:sp>
    </p:spTree>
    <p:extLst>
      <p:ext uri="{BB962C8B-B14F-4D97-AF65-F5344CB8AC3E}">
        <p14:creationId xmlns:p14="http://schemas.microsoft.com/office/powerpoint/2010/main" val="2108751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B991-193D-4047-9040-592F99AD517E}"/>
              </a:ext>
            </a:extLst>
          </p:cNvPr>
          <p:cNvSpPr>
            <a:spLocks noGrp="1"/>
          </p:cNvSpPr>
          <p:nvPr>
            <p:ph type="title"/>
          </p:nvPr>
        </p:nvSpPr>
        <p:spPr/>
        <p:txBody>
          <a:bodyPr>
            <a:normAutofit/>
          </a:bodyPr>
          <a:lstStyle/>
          <a:p>
            <a:r>
              <a:rPr lang="en-US" sz="3600" dirty="0"/>
              <a:t>Access Challenges: Web Conferencing</a:t>
            </a:r>
          </a:p>
        </p:txBody>
      </p:sp>
      <p:sp>
        <p:nvSpPr>
          <p:cNvPr id="3" name="Content Placeholder 2">
            <a:extLst>
              <a:ext uri="{FF2B5EF4-FFF2-40B4-BE49-F238E27FC236}">
                <a16:creationId xmlns:a16="http://schemas.microsoft.com/office/drawing/2014/main" id="{D1E628FF-EC6E-436B-B4AE-DB8671E715FF}"/>
              </a:ext>
            </a:extLst>
          </p:cNvPr>
          <p:cNvSpPr>
            <a:spLocks noGrp="1"/>
          </p:cNvSpPr>
          <p:nvPr>
            <p:ph idx="1"/>
          </p:nvPr>
        </p:nvSpPr>
        <p:spPr>
          <a:xfrm>
            <a:off x="609600" y="1407587"/>
            <a:ext cx="10972800" cy="4876800"/>
          </a:xfrm>
        </p:spPr>
        <p:txBody>
          <a:bodyPr>
            <a:normAutofit/>
          </a:bodyPr>
          <a:lstStyle/>
          <a:p>
            <a:pPr marL="0" indent="0">
              <a:buNone/>
            </a:pPr>
            <a:r>
              <a:rPr lang="en-US" sz="2400" b="1" dirty="0">
                <a:solidFill>
                  <a:srgbClr val="005493"/>
                </a:solidFill>
              </a:rPr>
              <a:t>Screen Reader Users:</a:t>
            </a:r>
          </a:p>
          <a:p>
            <a:r>
              <a:rPr lang="en-US" sz="2400" dirty="0"/>
              <a:t>Content shared from another user’s screen is inaccessible</a:t>
            </a:r>
          </a:p>
          <a:p>
            <a:r>
              <a:rPr lang="en-US" sz="2400" dirty="0"/>
              <a:t>Difficulty following chat</a:t>
            </a:r>
          </a:p>
          <a:p>
            <a:r>
              <a:rPr lang="en-US" sz="2400" dirty="0"/>
              <a:t>Difficulty locating files being shared by others</a:t>
            </a:r>
          </a:p>
          <a:p>
            <a:r>
              <a:rPr lang="en-US" sz="2400" dirty="0"/>
              <a:t>Distracting announcements of who enters and exits the room</a:t>
            </a:r>
          </a:p>
          <a:p>
            <a:r>
              <a:rPr lang="en-US" sz="2400" dirty="0"/>
              <a:t>Difficulty muting and unmuting</a:t>
            </a:r>
          </a:p>
          <a:p>
            <a:pPr marL="0" indent="0">
              <a:buNone/>
            </a:pPr>
            <a:endParaRPr lang="en-US" sz="2400" b="1" dirty="0">
              <a:solidFill>
                <a:srgbClr val="005493"/>
              </a:solidFill>
            </a:endParaRPr>
          </a:p>
          <a:p>
            <a:pPr marL="0" indent="0">
              <a:buNone/>
            </a:pPr>
            <a:r>
              <a:rPr lang="en-US" sz="2400" b="1" dirty="0">
                <a:solidFill>
                  <a:srgbClr val="005493"/>
                </a:solidFill>
              </a:rPr>
              <a:t>Print Readers: </a:t>
            </a:r>
          </a:p>
          <a:p>
            <a:r>
              <a:rPr lang="en-US" sz="2400" dirty="0"/>
              <a:t>Content shared may be difficult to enlarge or manipulate</a:t>
            </a:r>
          </a:p>
          <a:p>
            <a:pPr lvl="0"/>
            <a:r>
              <a:rPr lang="en-US" sz="2400" dirty="0"/>
              <a:t>Difficult to view another window and video conference window simultaneously</a:t>
            </a:r>
          </a:p>
          <a:p>
            <a:endParaRPr lang="en-US" dirty="0"/>
          </a:p>
        </p:txBody>
      </p:sp>
    </p:spTree>
    <p:extLst>
      <p:ext uri="{BB962C8B-B14F-4D97-AF65-F5344CB8AC3E}">
        <p14:creationId xmlns:p14="http://schemas.microsoft.com/office/powerpoint/2010/main" val="2374068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Accommodations in the Workplace</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112575" y="496525"/>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3" name="Rectangle 2">
            <a:extLst>
              <a:ext uri="{FF2B5EF4-FFF2-40B4-BE49-F238E27FC236}">
                <a16:creationId xmlns:a16="http://schemas.microsoft.com/office/drawing/2014/main" id="{F48BF219-4238-49AE-99E6-03130D435876}"/>
              </a:ext>
            </a:extLst>
          </p:cNvPr>
          <p:cNvSpPr/>
          <p:nvPr/>
        </p:nvSpPr>
        <p:spPr>
          <a:xfrm>
            <a:off x="1907177" y="2090172"/>
            <a:ext cx="8159931" cy="2677656"/>
          </a:xfrm>
          <a:prstGeom prst="rect">
            <a:avLst/>
          </a:prstGeom>
        </p:spPr>
        <p:txBody>
          <a:bodyPr wrap="square">
            <a:spAutoFit/>
          </a:bodyPr>
          <a:lstStyle/>
          <a:p>
            <a:r>
              <a:rPr lang="en-US" sz="2400" dirty="0">
                <a:solidFill>
                  <a:srgbClr val="011893"/>
                </a:solidFill>
                <a:ea typeface="Verdana" panose="020B0604030504040204" pitchFamily="34" charset="0"/>
                <a:cs typeface="Verdana" panose="020B0604030504040204" pitchFamily="34" charset="0"/>
              </a:rPr>
              <a:t>Coming to a new company as somebody who has accessibility needs is usually a nightmare to navigate processes that are optimized for the 99</a:t>
            </a:r>
            <a:r>
              <a:rPr lang="en-US" sz="2400" baseline="30000" dirty="0">
                <a:solidFill>
                  <a:srgbClr val="011893"/>
                </a:solidFill>
                <a:ea typeface="Verdana" panose="020B0604030504040204" pitchFamily="34" charset="0"/>
                <a:cs typeface="Verdana" panose="020B0604030504040204" pitchFamily="34" charset="0"/>
              </a:rPr>
              <a:t>th</a:t>
            </a:r>
            <a:r>
              <a:rPr lang="en-US" sz="2400" dirty="0">
                <a:solidFill>
                  <a:srgbClr val="011893"/>
                </a:solidFill>
                <a:ea typeface="Verdana" panose="020B0604030504040204" pitchFamily="34" charset="0"/>
                <a:cs typeface="Verdana" panose="020B0604030504040204" pitchFamily="34" charset="0"/>
              </a:rPr>
              <a:t> percentile and they just don’t know how to handle people who have different needs.</a:t>
            </a:r>
          </a:p>
          <a:p>
            <a:endParaRPr lang="en-US" sz="2800" dirty="0">
              <a:solidFill>
                <a:srgbClr val="011893"/>
              </a:solidFill>
              <a:ea typeface="Verdana" panose="020B0604030504040204" pitchFamily="34" charset="0"/>
              <a:cs typeface="Verdana" panose="020B0604030504040204" pitchFamily="34" charset="0"/>
            </a:endParaRPr>
          </a:p>
          <a:p>
            <a:r>
              <a:rPr lang="en-US" sz="2000" i="1" dirty="0">
                <a:solidFill>
                  <a:srgbClr val="011893"/>
                </a:solidFill>
                <a:ea typeface="Verdana" panose="020B0604030504040204" pitchFamily="34" charset="0"/>
                <a:cs typeface="Verdana" panose="020B0604030504040204" pitchFamily="34" charset="0"/>
              </a:rPr>
              <a:t>White male in his 40s who became visually impaired as an adult </a:t>
            </a:r>
            <a:endParaRPr lang="en-US" sz="2000" dirty="0">
              <a:solidFill>
                <a:srgbClr val="011893"/>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0478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Accommodations are Not Always Timely</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0" y="695789"/>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3" name="Rectangle 2">
            <a:extLst>
              <a:ext uri="{FF2B5EF4-FFF2-40B4-BE49-F238E27FC236}">
                <a16:creationId xmlns:a16="http://schemas.microsoft.com/office/drawing/2014/main" id="{89830D8B-08EE-450A-8C14-AC49E1360469}"/>
              </a:ext>
            </a:extLst>
          </p:cNvPr>
          <p:cNvSpPr/>
          <p:nvPr/>
        </p:nvSpPr>
        <p:spPr>
          <a:xfrm>
            <a:off x="1978270" y="1997839"/>
            <a:ext cx="8299938" cy="2554545"/>
          </a:xfrm>
          <a:prstGeom prst="rect">
            <a:avLst/>
          </a:prstGeom>
        </p:spPr>
        <p:txBody>
          <a:bodyPr wrap="square">
            <a:spAutoFit/>
          </a:bodyPr>
          <a:lstStyle/>
          <a:p>
            <a:r>
              <a:rPr lang="en-US" sz="2400" dirty="0">
                <a:solidFill>
                  <a:srgbClr val="2F5496"/>
                </a:solidFill>
                <a:effectLst/>
                <a:latin typeface="Arial" panose="020B0604020202020204" pitchFamily="34" charset="0"/>
                <a:ea typeface="Verdana" panose="020B0604030504040204" pitchFamily="34" charset="0"/>
                <a:cs typeface="Verdana" panose="020B0604030504040204" pitchFamily="34" charset="0"/>
              </a:rPr>
              <a:t>With my work computer being a 'managed device' it was very difficult to obtain approvals to get ZoomText installed as it required ADMIN rights and wasn't on their list of approved software. Getting IT to assist and bypass approvals was very difficult at the time.</a:t>
            </a:r>
          </a:p>
          <a:p>
            <a:endParaRPr lang="en-US" sz="2000" dirty="0">
              <a:solidFill>
                <a:srgbClr val="2F5496"/>
              </a:solidFill>
              <a:effectLst/>
              <a:latin typeface="Arial" panose="020B0604020202020204" pitchFamily="34" charset="0"/>
              <a:ea typeface="Verdana" panose="020B0604030504040204" pitchFamily="34" charset="0"/>
              <a:cs typeface="Verdana" panose="020B0604030504040204" pitchFamily="34" charset="0"/>
            </a:endParaRPr>
          </a:p>
          <a:p>
            <a:r>
              <a:rPr lang="en-US" sz="2000" i="1" dirty="0">
                <a:solidFill>
                  <a:srgbClr val="2F5496"/>
                </a:solidFill>
                <a:effectLst/>
                <a:latin typeface="Arial" panose="020B0604020202020204" pitchFamily="34" charset="0"/>
                <a:ea typeface="Verdana" panose="020B0604030504040204" pitchFamily="34" charset="0"/>
                <a:cs typeface="Verdana" panose="020B0604030504040204" pitchFamily="34" charset="0"/>
              </a:rPr>
              <a:t>White male who became visually impaired as an adult</a:t>
            </a:r>
            <a:endParaRPr lang="en-US" sz="2000" i="1" dirty="0">
              <a:solidFill>
                <a:srgbClr val="011893"/>
              </a:solidFill>
              <a:latin typeface="Arial" panose="020B060402020202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07420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B991-193D-4047-9040-592F99AD517E}"/>
              </a:ext>
            </a:extLst>
          </p:cNvPr>
          <p:cNvSpPr>
            <a:spLocks noGrp="1"/>
          </p:cNvSpPr>
          <p:nvPr>
            <p:ph type="title"/>
          </p:nvPr>
        </p:nvSpPr>
        <p:spPr/>
        <p:txBody>
          <a:bodyPr>
            <a:normAutofit/>
          </a:bodyPr>
          <a:lstStyle/>
          <a:p>
            <a:r>
              <a:rPr lang="en-US" sz="3600" dirty="0"/>
              <a:t>Telework</a:t>
            </a:r>
          </a:p>
        </p:txBody>
      </p:sp>
      <p:sp>
        <p:nvSpPr>
          <p:cNvPr id="3" name="Content Placeholder 2">
            <a:extLst>
              <a:ext uri="{FF2B5EF4-FFF2-40B4-BE49-F238E27FC236}">
                <a16:creationId xmlns:a16="http://schemas.microsoft.com/office/drawing/2014/main" id="{D1E628FF-EC6E-436B-B4AE-DB8671E715FF}"/>
              </a:ext>
            </a:extLst>
          </p:cNvPr>
          <p:cNvSpPr>
            <a:spLocks noGrp="1"/>
          </p:cNvSpPr>
          <p:nvPr>
            <p:ph idx="1"/>
          </p:nvPr>
        </p:nvSpPr>
        <p:spPr>
          <a:xfrm>
            <a:off x="795829" y="1600200"/>
            <a:ext cx="10972800" cy="4944438"/>
          </a:xfrm>
        </p:spPr>
        <p:txBody>
          <a:bodyPr>
            <a:normAutofit fontScale="92500" lnSpcReduction="10000"/>
          </a:bodyPr>
          <a:lstStyle/>
          <a:p>
            <a:endParaRPr lang="en-US" sz="2600" b="1" dirty="0">
              <a:solidFill>
                <a:srgbClr val="005493"/>
              </a:solidFill>
            </a:endParaRPr>
          </a:p>
          <a:p>
            <a:endParaRPr lang="en-US" sz="2600" b="1" dirty="0">
              <a:solidFill>
                <a:srgbClr val="005493"/>
              </a:solidFill>
            </a:endParaRPr>
          </a:p>
          <a:p>
            <a:pPr marL="0" indent="0">
              <a:buNone/>
            </a:pPr>
            <a:endParaRPr lang="en-US" sz="2400" b="1" dirty="0">
              <a:solidFill>
                <a:srgbClr val="005493"/>
              </a:solidFill>
            </a:endParaRPr>
          </a:p>
          <a:p>
            <a:pPr marL="0" indent="0">
              <a:buNone/>
            </a:pPr>
            <a:endParaRPr lang="en-US" sz="2400" b="1" dirty="0">
              <a:solidFill>
                <a:srgbClr val="005493"/>
              </a:solidFill>
            </a:endParaRPr>
          </a:p>
          <a:p>
            <a:pPr marL="0" indent="0">
              <a:buNone/>
            </a:pPr>
            <a:r>
              <a:rPr lang="en-US" sz="2400" b="1" dirty="0">
                <a:solidFill>
                  <a:srgbClr val="005493"/>
                </a:solidFill>
              </a:rPr>
              <a:t>Changes in work responsibilities as a teleworker:</a:t>
            </a:r>
          </a:p>
          <a:p>
            <a:pPr lvl="1"/>
            <a:r>
              <a:rPr lang="en-US" sz="2400" dirty="0"/>
              <a:t>Attending meetings online</a:t>
            </a:r>
          </a:p>
          <a:p>
            <a:pPr lvl="1"/>
            <a:r>
              <a:rPr lang="en-US" sz="2400" dirty="0"/>
              <a:t>Learning to use a web conferencing tool</a:t>
            </a:r>
          </a:p>
          <a:p>
            <a:pPr lvl="1"/>
            <a:r>
              <a:rPr lang="en-US" sz="2400" dirty="0"/>
              <a:t>Changing how one used web conferencing tools</a:t>
            </a:r>
          </a:p>
          <a:p>
            <a:pPr lvl="1"/>
            <a:r>
              <a:rPr lang="en-US" sz="2400" dirty="0"/>
              <a:t>Meeting with clients using online meeting tools</a:t>
            </a:r>
          </a:p>
          <a:p>
            <a:pPr lvl="1"/>
            <a:r>
              <a:rPr lang="en-US" sz="2400" dirty="0"/>
              <a:t>Presenting to others</a:t>
            </a:r>
          </a:p>
          <a:p>
            <a:pPr lvl="1"/>
            <a:r>
              <a:rPr lang="en-US" sz="2400" dirty="0"/>
              <a:t>Working jointly on projects</a:t>
            </a:r>
          </a:p>
          <a:p>
            <a:pPr lvl="1"/>
            <a:r>
              <a:rPr lang="en-US" sz="2400" dirty="0"/>
              <a:t>Learning to use instant messaging</a:t>
            </a:r>
          </a:p>
          <a:p>
            <a:pPr lvl="1"/>
            <a:r>
              <a:rPr lang="en-US" sz="2400" dirty="0"/>
              <a:t>Learning to file share</a:t>
            </a:r>
          </a:p>
          <a:p>
            <a:endParaRPr lang="en-US" dirty="0"/>
          </a:p>
          <a:p>
            <a:endParaRPr lang="en-US" dirty="0"/>
          </a:p>
        </p:txBody>
      </p:sp>
      <p:sp>
        <p:nvSpPr>
          <p:cNvPr id="4" name="Oval 3">
            <a:extLst>
              <a:ext uri="{FF2B5EF4-FFF2-40B4-BE49-F238E27FC236}">
                <a16:creationId xmlns:a16="http://schemas.microsoft.com/office/drawing/2014/main" id="{7AFE6894-1112-4E46-B738-F4382890B39C}"/>
              </a:ext>
            </a:extLst>
          </p:cNvPr>
          <p:cNvSpPr/>
          <p:nvPr/>
        </p:nvSpPr>
        <p:spPr>
          <a:xfrm>
            <a:off x="8554996" y="3909147"/>
            <a:ext cx="2673531" cy="1907177"/>
          </a:xfrm>
          <a:prstGeom prst="ellipse">
            <a:avLst/>
          </a:prstGeom>
          <a:solidFill>
            <a:srgbClr val="005493"/>
          </a:solidFill>
          <a:ln>
            <a:solidFill>
              <a:srgbClr val="005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6702CFC-E68E-451E-85AD-901AEE839F0B}"/>
              </a:ext>
            </a:extLst>
          </p:cNvPr>
          <p:cNvSpPr txBox="1"/>
          <p:nvPr/>
        </p:nvSpPr>
        <p:spPr>
          <a:xfrm>
            <a:off x="8774091" y="4124071"/>
            <a:ext cx="2235340" cy="1477328"/>
          </a:xfrm>
          <a:prstGeom prst="rect">
            <a:avLst/>
          </a:prstGeom>
          <a:noFill/>
        </p:spPr>
        <p:txBody>
          <a:bodyPr wrap="square" rtlCol="0">
            <a:spAutoFit/>
          </a:bodyPr>
          <a:lstStyle/>
          <a:p>
            <a:pPr algn="ctr"/>
            <a:r>
              <a:rPr lang="en-US" dirty="0">
                <a:solidFill>
                  <a:schemeClr val="bg1"/>
                </a:solidFill>
              </a:rPr>
              <a:t>39% of</a:t>
            </a:r>
          </a:p>
          <a:p>
            <a:pPr algn="ctr"/>
            <a:r>
              <a:rPr lang="en-US" dirty="0">
                <a:solidFill>
                  <a:schemeClr val="bg1"/>
                </a:solidFill>
              </a:rPr>
              <a:t>teleworkers wanted</a:t>
            </a:r>
            <a:br>
              <a:rPr lang="en-US" dirty="0">
                <a:solidFill>
                  <a:schemeClr val="bg1"/>
                </a:solidFill>
              </a:rPr>
            </a:br>
            <a:r>
              <a:rPr lang="en-US" dirty="0">
                <a:solidFill>
                  <a:schemeClr val="bg1"/>
                </a:solidFill>
              </a:rPr>
              <a:t>to continue to</a:t>
            </a:r>
            <a:br>
              <a:rPr lang="en-US" dirty="0">
                <a:solidFill>
                  <a:schemeClr val="bg1"/>
                </a:solidFill>
              </a:rPr>
            </a:br>
            <a:r>
              <a:rPr lang="en-US" dirty="0">
                <a:solidFill>
                  <a:schemeClr val="bg1"/>
                </a:solidFill>
              </a:rPr>
              <a:t>telework post-pandemic</a:t>
            </a:r>
          </a:p>
        </p:txBody>
      </p:sp>
      <p:graphicFrame>
        <p:nvGraphicFramePr>
          <p:cNvPr id="6" name="Chart 5">
            <a:extLst>
              <a:ext uri="{FF2B5EF4-FFF2-40B4-BE49-F238E27FC236}">
                <a16:creationId xmlns:a16="http://schemas.microsoft.com/office/drawing/2014/main" id="{9C3F3381-647E-4D73-A8F4-B5EA2D83D4B0}"/>
              </a:ext>
            </a:extLst>
          </p:cNvPr>
          <p:cNvGraphicFramePr>
            <a:graphicFrameLocks/>
          </p:cNvGraphicFramePr>
          <p:nvPr>
            <p:extLst>
              <p:ext uri="{D42A27DB-BD31-4B8C-83A1-F6EECF244321}">
                <p14:modId xmlns:p14="http://schemas.microsoft.com/office/powerpoint/2010/main" val="4294768860"/>
              </p:ext>
            </p:extLst>
          </p:nvPr>
        </p:nvGraphicFramePr>
        <p:xfrm>
          <a:off x="2087401" y="1067551"/>
          <a:ext cx="7734693" cy="178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5060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Teleworking as a Person who is Visually Impaired</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39674" y="706063"/>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3" name="Rectangle 2">
            <a:extLst>
              <a:ext uri="{FF2B5EF4-FFF2-40B4-BE49-F238E27FC236}">
                <a16:creationId xmlns:a16="http://schemas.microsoft.com/office/drawing/2014/main" id="{32CDC13D-7D5E-48E4-8248-2501147733FC}"/>
              </a:ext>
            </a:extLst>
          </p:cNvPr>
          <p:cNvSpPr/>
          <p:nvPr/>
        </p:nvSpPr>
        <p:spPr>
          <a:xfrm>
            <a:off x="2013439" y="2011814"/>
            <a:ext cx="8396654" cy="2985433"/>
          </a:xfrm>
          <a:prstGeom prst="rect">
            <a:avLst/>
          </a:prstGeom>
        </p:spPr>
        <p:txBody>
          <a:bodyPr wrap="square">
            <a:spAutoFit/>
          </a:bodyPr>
          <a:lstStyle/>
          <a:p>
            <a:r>
              <a:rPr lang="en-US" sz="2400" dirty="0">
                <a:solidFill>
                  <a:srgbClr val="011893"/>
                </a:solidFill>
                <a:ea typeface="Verdana" panose="020B0604030504040204" pitchFamily="34" charset="0"/>
                <a:cs typeface="Verdana" panose="020B0604030504040204" pitchFamily="34" charset="0"/>
              </a:rPr>
              <a:t>I think [the] COVID-19 [pandemic] has demonstrated that we are rethinking the conventional workplace model. Working from home is an attractive choice for all, not just the disabled community. Technology is overcoming the sense of disconnectedness typically associated with working from home.</a:t>
            </a:r>
          </a:p>
          <a:p>
            <a:endParaRPr lang="en-US" sz="2400" i="1" dirty="0">
              <a:solidFill>
                <a:srgbClr val="2F5496"/>
              </a:solidFill>
              <a:ea typeface="Verdana" panose="020B0604030504040204" pitchFamily="34" charset="0"/>
              <a:cs typeface="Verdana" panose="020B0604030504040204" pitchFamily="34" charset="0"/>
            </a:endParaRPr>
          </a:p>
          <a:p>
            <a:r>
              <a:rPr lang="en-US" sz="2000" i="1" dirty="0">
                <a:solidFill>
                  <a:srgbClr val="2F5496"/>
                </a:solidFill>
                <a:ea typeface="Verdana" panose="020B0604030504040204" pitchFamily="34" charset="0"/>
                <a:cs typeface="Verdana" panose="020B0604030504040204" pitchFamily="34" charset="0"/>
              </a:rPr>
              <a:t>White male in his 40s who became visually impaired in childhood</a:t>
            </a:r>
            <a:endParaRPr lang="en-US" sz="2000" dirty="0">
              <a:solidFill>
                <a:srgbClr val="2F5496"/>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61284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Self-Employment</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190995" y="376148"/>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3" name="Rectangle 2">
            <a:extLst>
              <a:ext uri="{FF2B5EF4-FFF2-40B4-BE49-F238E27FC236}">
                <a16:creationId xmlns:a16="http://schemas.microsoft.com/office/drawing/2014/main" id="{1E3E813A-5E9B-4272-90E4-C0829402E2E3}"/>
              </a:ext>
            </a:extLst>
          </p:cNvPr>
          <p:cNvSpPr/>
          <p:nvPr/>
        </p:nvSpPr>
        <p:spPr>
          <a:xfrm>
            <a:off x="1687575" y="1681328"/>
            <a:ext cx="8816850" cy="3293209"/>
          </a:xfrm>
          <a:prstGeom prst="rect">
            <a:avLst/>
          </a:prstGeom>
        </p:spPr>
        <p:txBody>
          <a:bodyPr wrap="square">
            <a:spAutoFit/>
          </a:bodyPr>
          <a:lstStyle/>
          <a:p>
            <a:r>
              <a:rPr lang="en-US" sz="2400" b="0" i="0" dirty="0">
                <a:solidFill>
                  <a:srgbClr val="011893"/>
                </a:solidFill>
                <a:effectLst/>
              </a:rPr>
              <a:t>I already have an established online reputation. There are certain types of clients I don't work with, some teaching pedagogies are very visual. I can request things sent ahead of time, it's policy so nobody questions it… I feel less anxious when framing it this way: "We'll have a productive hour if I can read materials ahead of time." </a:t>
            </a:r>
          </a:p>
          <a:p>
            <a:endParaRPr lang="en-US" sz="2400" b="0" i="0" dirty="0">
              <a:solidFill>
                <a:srgbClr val="011893"/>
              </a:solidFill>
              <a:effectLst/>
            </a:endParaRPr>
          </a:p>
          <a:p>
            <a:r>
              <a:rPr lang="en-US" sz="2000" i="1" dirty="0">
                <a:solidFill>
                  <a:srgbClr val="011893"/>
                </a:solidFill>
              </a:rPr>
              <a:t>Asian-American female in her 20s who is self-employed as an online English language teacher</a:t>
            </a:r>
          </a:p>
        </p:txBody>
      </p:sp>
    </p:spTree>
    <p:extLst>
      <p:ext uri="{BB962C8B-B14F-4D97-AF65-F5344CB8AC3E}">
        <p14:creationId xmlns:p14="http://schemas.microsoft.com/office/powerpoint/2010/main" val="668847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Importance of Advocacy</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190995" y="376148"/>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3" name="Rectangle 2">
            <a:extLst>
              <a:ext uri="{FF2B5EF4-FFF2-40B4-BE49-F238E27FC236}">
                <a16:creationId xmlns:a16="http://schemas.microsoft.com/office/drawing/2014/main" id="{1E3E813A-5E9B-4272-90E4-C0829402E2E3}"/>
              </a:ext>
            </a:extLst>
          </p:cNvPr>
          <p:cNvSpPr/>
          <p:nvPr/>
        </p:nvSpPr>
        <p:spPr>
          <a:xfrm>
            <a:off x="1814004" y="1654088"/>
            <a:ext cx="8816850" cy="2861168"/>
          </a:xfrm>
          <a:prstGeom prst="rect">
            <a:avLst/>
          </a:prstGeom>
        </p:spPr>
        <p:txBody>
          <a:bodyPr wrap="square">
            <a:spAutoFit/>
          </a:bodyPr>
          <a:lstStyle/>
          <a:p>
            <a:pPr marL="0" marR="0">
              <a:spcBef>
                <a:spcPts val="0"/>
              </a:spcBef>
              <a:spcAft>
                <a:spcPts val="0"/>
              </a:spcAft>
            </a:pPr>
            <a:r>
              <a:rPr lang="en-US" sz="2400" dirty="0">
                <a:solidFill>
                  <a:srgbClr val="011893"/>
                </a:solidFill>
                <a:effectLst/>
                <a:ea typeface="Verdana" panose="020B0604030504040204" pitchFamily="34" charset="0"/>
                <a:cs typeface="Verdana" panose="020B0604030504040204" pitchFamily="34" charset="0"/>
              </a:rPr>
              <a:t>Being one's own advocate should be one of the first lessons visually impaired people learn right up there with mobility training. I believe this is a skill that needs to be taken more seriously with the vocational rehabilitation organizations.</a:t>
            </a:r>
          </a:p>
          <a:p>
            <a:pPr marL="0" marR="0">
              <a:spcBef>
                <a:spcPts val="0"/>
              </a:spcBef>
              <a:spcAft>
                <a:spcPts val="0"/>
              </a:spcAft>
            </a:pPr>
            <a:endParaRPr lang="en-US" sz="2400" dirty="0">
              <a:solidFill>
                <a:srgbClr val="011893"/>
              </a:solidFill>
              <a:effectLst/>
              <a:ea typeface="Verdana" panose="020B0604030504040204" pitchFamily="34" charset="0"/>
              <a:cs typeface="Verdana" panose="020B0604030504040204" pitchFamily="34" charset="0"/>
            </a:endParaRPr>
          </a:p>
          <a:p>
            <a:pPr marL="0" marR="0">
              <a:spcBef>
                <a:spcPts val="0"/>
              </a:spcBef>
              <a:spcAft>
                <a:spcPts val="0"/>
              </a:spcAft>
            </a:pPr>
            <a:r>
              <a:rPr lang="en-US" sz="2000" i="1" dirty="0">
                <a:solidFill>
                  <a:srgbClr val="011893"/>
                </a:solidFill>
                <a:effectLst/>
                <a:ea typeface="Verdana" panose="020B0604030504040204" pitchFamily="34" charset="0"/>
                <a:cs typeface="Verdana" panose="020B0604030504040204" pitchFamily="34" charset="0"/>
              </a:rPr>
              <a:t>White female in her 50s who is congenitally visually impaired </a:t>
            </a:r>
            <a:r>
              <a:rPr lang="en-US" sz="2000" dirty="0">
                <a:solidFill>
                  <a:srgbClr val="011893"/>
                </a:solidFill>
                <a:effectLst/>
                <a:ea typeface="Verdana" panose="020B0604030504040204" pitchFamily="34" charset="0"/>
                <a:cs typeface="Verdana" panose="020B0604030504040204" pitchFamily="34" charset="0"/>
              </a:rPr>
              <a:t> </a:t>
            </a:r>
          </a:p>
          <a:p>
            <a:pPr marL="0" marR="0">
              <a:lnSpc>
                <a:spcPct val="107000"/>
              </a:lnSpc>
              <a:spcBef>
                <a:spcPts val="0"/>
              </a:spcBef>
              <a:spcAft>
                <a:spcPts val="800"/>
              </a:spcAft>
            </a:pPr>
            <a:r>
              <a:rPr lang="en-US" sz="1800" dirty="0">
                <a:effectLst/>
                <a:latin typeface="Verdana" panose="020B0604030504040204" pitchFamily="34" charset="0"/>
                <a:ea typeface="Verdana" panose="020B0604030504040204" pitchFamily="34" charset="0"/>
                <a:cs typeface="Verdana" panose="020B0604030504040204" pitchFamily="34" charset="0"/>
              </a:rPr>
              <a:t> </a:t>
            </a:r>
          </a:p>
          <a:p>
            <a:endParaRPr lang="en-US" sz="1400" dirty="0">
              <a:solidFill>
                <a:srgbClr val="005493"/>
              </a:solidFill>
            </a:endParaRPr>
          </a:p>
        </p:txBody>
      </p:sp>
    </p:spTree>
    <p:extLst>
      <p:ext uri="{BB962C8B-B14F-4D97-AF65-F5344CB8AC3E}">
        <p14:creationId xmlns:p14="http://schemas.microsoft.com/office/powerpoint/2010/main" val="232659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The Importance of Technology</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155023" y="567563"/>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5" name="Rectangle 4">
            <a:extLst>
              <a:ext uri="{FF2B5EF4-FFF2-40B4-BE49-F238E27FC236}">
                <a16:creationId xmlns:a16="http://schemas.microsoft.com/office/drawing/2014/main" id="{6A622653-3E29-45C7-87D1-E3330EA4BF09}"/>
              </a:ext>
            </a:extLst>
          </p:cNvPr>
          <p:cNvSpPr/>
          <p:nvPr/>
        </p:nvSpPr>
        <p:spPr>
          <a:xfrm>
            <a:off x="1985554" y="1710163"/>
            <a:ext cx="8987245" cy="3978205"/>
          </a:xfrm>
          <a:prstGeom prst="rect">
            <a:avLst/>
          </a:prstGeom>
        </p:spPr>
        <p:txBody>
          <a:bodyPr wrap="square">
            <a:spAutoFit/>
          </a:bodyPr>
          <a:lstStyle/>
          <a:p>
            <a:pPr marL="0" marR="0">
              <a:lnSpc>
                <a:spcPct val="107000"/>
              </a:lnSpc>
              <a:spcBef>
                <a:spcPts val="0"/>
              </a:spcBef>
              <a:spcAft>
                <a:spcPts val="0"/>
              </a:spcAft>
            </a:pPr>
            <a:r>
              <a:rPr lang="en-US" sz="2400" dirty="0">
                <a:solidFill>
                  <a:srgbClr val="2F5496"/>
                </a:solidFill>
                <a:effectLst/>
                <a:ea typeface="Verdana" panose="020B0604030504040204" pitchFamily="34" charset="0"/>
                <a:cs typeface="Verdana" panose="020B0604030504040204" pitchFamily="34" charset="0"/>
              </a:rPr>
              <a:t>In the midst of daily struggles, it's easy to forget how lucky we are to have the technology and opportunity we have today as blind people. I often remind myself to be grateful for that. However, we as blind people have to function in a workplace and compete with sighted peers using tools that are designed specifically for them and not us. This is every tool, every day, all the time, from the coffee maker to the calendar app to the very architecture of the building.</a:t>
            </a:r>
          </a:p>
          <a:p>
            <a:pPr marL="0" marR="0">
              <a:lnSpc>
                <a:spcPct val="107000"/>
              </a:lnSpc>
              <a:spcBef>
                <a:spcPts val="0"/>
              </a:spcBef>
              <a:spcAft>
                <a:spcPts val="0"/>
              </a:spcAft>
            </a:pPr>
            <a:endParaRPr lang="en-US" sz="2400" dirty="0">
              <a:solidFill>
                <a:srgbClr val="2F5496"/>
              </a:solidFill>
              <a:effectLst/>
              <a:ea typeface="Verdana" panose="020B0604030504040204" pitchFamily="34" charset="0"/>
              <a:cs typeface="Verdana" panose="020B0604030504040204" pitchFamily="34" charset="0"/>
            </a:endParaRPr>
          </a:p>
          <a:p>
            <a:pPr marL="0" marR="0">
              <a:lnSpc>
                <a:spcPct val="107000"/>
              </a:lnSpc>
              <a:spcBef>
                <a:spcPts val="0"/>
              </a:spcBef>
              <a:spcAft>
                <a:spcPts val="0"/>
              </a:spcAft>
            </a:pPr>
            <a:r>
              <a:rPr lang="en-US" sz="2000" i="1" dirty="0">
                <a:solidFill>
                  <a:srgbClr val="2F5496"/>
                </a:solidFill>
                <a:effectLst/>
                <a:ea typeface="Verdana" panose="020B0604030504040204" pitchFamily="34" charset="0"/>
                <a:cs typeface="Verdana" panose="020B0604030504040204" pitchFamily="34" charset="0"/>
              </a:rPr>
              <a:t>White male in his 40s who became visually impaired in childhood</a:t>
            </a:r>
            <a:r>
              <a:rPr lang="en-US" sz="2000" dirty="0">
                <a:effectLst/>
                <a:ea typeface="Verdana" panose="020B0604030504040204" pitchFamily="34" charset="0"/>
                <a:cs typeface="Verdana" panose="020B0604030504040204" pitchFamily="34" charset="0"/>
              </a:rPr>
              <a:t> </a:t>
            </a:r>
            <a:endParaRPr lang="en-US" sz="2000" dirty="0">
              <a:solidFill>
                <a:srgbClr val="005493"/>
              </a:solidFill>
            </a:endParaRPr>
          </a:p>
        </p:txBody>
      </p:sp>
    </p:spTree>
    <p:extLst>
      <p:ext uri="{BB962C8B-B14F-4D97-AF65-F5344CB8AC3E}">
        <p14:creationId xmlns:p14="http://schemas.microsoft.com/office/powerpoint/2010/main" val="3020816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04D41-68E1-43EB-B12E-1FDA13249DC5}"/>
              </a:ext>
            </a:extLst>
          </p:cNvPr>
          <p:cNvSpPr>
            <a:spLocks noGrp="1"/>
          </p:cNvSpPr>
          <p:nvPr>
            <p:ph type="title"/>
          </p:nvPr>
        </p:nvSpPr>
        <p:spPr>
          <a:xfrm>
            <a:off x="609600" y="427261"/>
            <a:ext cx="10972800" cy="990600"/>
          </a:xfrm>
        </p:spPr>
        <p:txBody>
          <a:bodyPr>
            <a:normAutofit/>
          </a:bodyPr>
          <a:lstStyle/>
          <a:p>
            <a:pPr algn="ctr"/>
            <a:r>
              <a:rPr lang="en-US" sz="3600" dirty="0"/>
              <a:t>Recommendations for Educators</a:t>
            </a:r>
          </a:p>
        </p:txBody>
      </p:sp>
      <p:sp>
        <p:nvSpPr>
          <p:cNvPr id="3" name="Content Placeholder 2">
            <a:extLst>
              <a:ext uri="{FF2B5EF4-FFF2-40B4-BE49-F238E27FC236}">
                <a16:creationId xmlns:a16="http://schemas.microsoft.com/office/drawing/2014/main" id="{E9F9EE1A-29AA-4A1C-AC87-AC493EA260F0}"/>
              </a:ext>
            </a:extLst>
          </p:cNvPr>
          <p:cNvSpPr>
            <a:spLocks noGrp="1"/>
          </p:cNvSpPr>
          <p:nvPr>
            <p:ph idx="1"/>
          </p:nvPr>
        </p:nvSpPr>
        <p:spPr/>
        <p:txBody>
          <a:bodyPr>
            <a:normAutofit/>
          </a:bodyPr>
          <a:lstStyle/>
          <a:p>
            <a:pPr marL="0" indent="0">
              <a:buNone/>
            </a:pPr>
            <a:r>
              <a:rPr lang="en-US" dirty="0"/>
              <a:t>Prioritize training for students in:</a:t>
            </a:r>
          </a:p>
          <a:p>
            <a:pPr lvl="1"/>
            <a:r>
              <a:rPr lang="en-US" sz="3200" dirty="0"/>
              <a:t>Keyboarding and PC skills.</a:t>
            </a:r>
          </a:p>
          <a:p>
            <a:pPr lvl="1"/>
            <a:r>
              <a:rPr lang="en-US" sz="3200" dirty="0"/>
              <a:t>Ability to problem-solve and self-teach new technology.</a:t>
            </a:r>
          </a:p>
          <a:p>
            <a:pPr lvl="1"/>
            <a:r>
              <a:rPr lang="en-US" sz="3200" dirty="0"/>
              <a:t>Self-advocacy skills and ability to explain their tech to others.</a:t>
            </a:r>
          </a:p>
        </p:txBody>
      </p:sp>
    </p:spTree>
    <p:extLst>
      <p:ext uri="{BB962C8B-B14F-4D97-AF65-F5344CB8AC3E}">
        <p14:creationId xmlns:p14="http://schemas.microsoft.com/office/powerpoint/2010/main" val="2653698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2473E-0F2E-498F-821A-7BFC905202D0}"/>
              </a:ext>
            </a:extLst>
          </p:cNvPr>
          <p:cNvSpPr>
            <a:spLocks noGrp="1"/>
          </p:cNvSpPr>
          <p:nvPr>
            <p:ph type="title"/>
          </p:nvPr>
        </p:nvSpPr>
        <p:spPr/>
        <p:txBody>
          <a:bodyPr>
            <a:normAutofit/>
          </a:bodyPr>
          <a:lstStyle/>
          <a:p>
            <a:pPr algn="ctr"/>
            <a:r>
              <a:rPr lang="en-US" sz="3600" dirty="0"/>
              <a:t>Recommendations for Vocational Professionals</a:t>
            </a:r>
          </a:p>
        </p:txBody>
      </p:sp>
      <p:sp>
        <p:nvSpPr>
          <p:cNvPr id="3" name="Content Placeholder 2">
            <a:extLst>
              <a:ext uri="{FF2B5EF4-FFF2-40B4-BE49-F238E27FC236}">
                <a16:creationId xmlns:a16="http://schemas.microsoft.com/office/drawing/2014/main" id="{A67A1E5D-DFEC-4E3E-B104-58FA1A117AA9}"/>
              </a:ext>
            </a:extLst>
          </p:cNvPr>
          <p:cNvSpPr>
            <a:spLocks noGrp="1"/>
          </p:cNvSpPr>
          <p:nvPr>
            <p:ph idx="1"/>
          </p:nvPr>
        </p:nvSpPr>
        <p:spPr>
          <a:xfrm>
            <a:off x="609600" y="1610474"/>
            <a:ext cx="10972800" cy="4876800"/>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dirty="0">
                <a:effectLst/>
                <a:ea typeface="Calibri" panose="020F0502020204030204" pitchFamily="34" charset="0"/>
                <a:cs typeface="Arial" panose="020B0604020202020204" pitchFamily="34" charset="0"/>
              </a:rPr>
              <a:t>Maintain professional development on accommodations and assistive technology needed by those who are blind, have low vision, or are deafblind in the workplace.</a:t>
            </a:r>
          </a:p>
          <a:p>
            <a:pPr marL="342900" marR="0" lvl="0" indent="-342900">
              <a:lnSpc>
                <a:spcPct val="107000"/>
              </a:lnSpc>
              <a:spcBef>
                <a:spcPts val="0"/>
              </a:spcBef>
              <a:spcAft>
                <a:spcPts val="0"/>
              </a:spcAft>
              <a:buFont typeface="Symbol" panose="05050102010706020507" pitchFamily="18" charset="2"/>
              <a:buChar char=""/>
            </a:pPr>
            <a:r>
              <a:rPr lang="en-US" dirty="0">
                <a:effectLst/>
                <a:ea typeface="Calibri" panose="020F0502020204030204" pitchFamily="34" charset="0"/>
                <a:cs typeface="Arial" panose="020B0604020202020204" pitchFamily="34" charset="0"/>
              </a:rPr>
              <a:t>Connect clients with technology workshops and other AT users.</a:t>
            </a:r>
          </a:p>
          <a:p>
            <a:pPr marL="342900" marR="0" lvl="0" indent="-342900">
              <a:lnSpc>
                <a:spcPct val="107000"/>
              </a:lnSpc>
              <a:spcBef>
                <a:spcPts val="0"/>
              </a:spcBef>
              <a:spcAft>
                <a:spcPts val="0"/>
              </a:spcAft>
              <a:buFont typeface="Symbol" panose="05050102010706020507" pitchFamily="18" charset="2"/>
              <a:buChar char=""/>
            </a:pPr>
            <a:r>
              <a:rPr lang="en-US" dirty="0">
                <a:effectLst/>
                <a:ea typeface="Calibri" panose="020F0502020204030204" pitchFamily="34" charset="0"/>
                <a:cs typeface="Arial" panose="020B0604020202020204" pitchFamily="34" charset="0"/>
              </a:rPr>
              <a:t>Educate clients about their legal rights and responsibilities.</a:t>
            </a:r>
          </a:p>
          <a:p>
            <a:pPr marL="342900" marR="0" lvl="0" indent="-342900">
              <a:lnSpc>
                <a:spcPct val="107000"/>
              </a:lnSpc>
              <a:spcBef>
                <a:spcPts val="0"/>
              </a:spcBef>
              <a:spcAft>
                <a:spcPts val="0"/>
              </a:spcAft>
              <a:buFont typeface="Symbol" panose="05050102010706020507" pitchFamily="18" charset="2"/>
              <a:buChar char=""/>
            </a:pPr>
            <a:r>
              <a:rPr lang="en-US" dirty="0">
                <a:effectLst/>
                <a:ea typeface="Calibri" panose="020F0502020204030204" pitchFamily="34" charset="0"/>
                <a:cs typeface="Arial" panose="020B0604020202020204" pitchFamily="34" charset="0"/>
              </a:rPr>
              <a:t>Ensure clients receive AT training if needed.</a:t>
            </a:r>
          </a:p>
        </p:txBody>
      </p:sp>
    </p:spTree>
    <p:extLst>
      <p:ext uri="{BB962C8B-B14F-4D97-AF65-F5344CB8AC3E}">
        <p14:creationId xmlns:p14="http://schemas.microsoft.com/office/powerpoint/2010/main" val="2221613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5C99-AC79-4909-AD35-5B3F9CDE6A5A}"/>
              </a:ext>
            </a:extLst>
          </p:cNvPr>
          <p:cNvSpPr>
            <a:spLocks noGrp="1"/>
          </p:cNvSpPr>
          <p:nvPr>
            <p:ph type="title"/>
          </p:nvPr>
        </p:nvSpPr>
        <p:spPr/>
        <p:txBody>
          <a:bodyPr>
            <a:normAutofit/>
          </a:bodyPr>
          <a:lstStyle/>
          <a:p>
            <a:pPr algn="ctr"/>
            <a:r>
              <a:rPr lang="en-US" sz="3600" dirty="0"/>
              <a:t>Recommendations for Employers</a:t>
            </a:r>
          </a:p>
        </p:txBody>
      </p:sp>
      <p:sp>
        <p:nvSpPr>
          <p:cNvPr id="3" name="Content Placeholder 2">
            <a:extLst>
              <a:ext uri="{FF2B5EF4-FFF2-40B4-BE49-F238E27FC236}">
                <a16:creationId xmlns:a16="http://schemas.microsoft.com/office/drawing/2014/main" id="{2DC938D3-A55F-4692-B23B-E4D71527D056}"/>
              </a:ext>
            </a:extLst>
          </p:cNvPr>
          <p:cNvSpPr>
            <a:spLocks noGrp="1"/>
          </p:cNvSpPr>
          <p:nvPr>
            <p:ph idx="1"/>
          </p:nvPr>
        </p:nvSpPr>
        <p:spPr/>
        <p:txBody>
          <a:bodyPr>
            <a:normAutofit/>
          </a:bodyPr>
          <a:lstStyle/>
          <a:p>
            <a:r>
              <a:rPr lang="en-US" dirty="0"/>
              <a:t>Develop a centralized, comprehensive accommodations policy.</a:t>
            </a:r>
          </a:p>
          <a:p>
            <a:r>
              <a:rPr lang="en-US" dirty="0"/>
              <a:t>Ensure that employee hiring, onboarding and training procedures are fully accessible.</a:t>
            </a:r>
          </a:p>
          <a:p>
            <a:r>
              <a:rPr lang="en-US" dirty="0"/>
              <a:t>Only procure technology tools that are accessible and usable.</a:t>
            </a:r>
          </a:p>
          <a:p>
            <a:r>
              <a:rPr lang="en-US" dirty="0"/>
              <a:t>Consult with employees who use AT before adopting new technologies.</a:t>
            </a:r>
          </a:p>
        </p:txBody>
      </p:sp>
    </p:spTree>
    <p:extLst>
      <p:ext uri="{BB962C8B-B14F-4D97-AF65-F5344CB8AC3E}">
        <p14:creationId xmlns:p14="http://schemas.microsoft.com/office/powerpoint/2010/main" val="3685089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How It Should Work!</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80487" y="567563"/>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3" name="Rectangle 2">
            <a:extLst>
              <a:ext uri="{FF2B5EF4-FFF2-40B4-BE49-F238E27FC236}">
                <a16:creationId xmlns:a16="http://schemas.microsoft.com/office/drawing/2014/main" id="{64826A6F-6A63-4796-B9A5-0CF954628717}"/>
              </a:ext>
            </a:extLst>
          </p:cNvPr>
          <p:cNvSpPr/>
          <p:nvPr/>
        </p:nvSpPr>
        <p:spPr>
          <a:xfrm>
            <a:off x="1721039" y="1769156"/>
            <a:ext cx="8742485" cy="4154984"/>
          </a:xfrm>
          <a:prstGeom prst="rect">
            <a:avLst/>
          </a:prstGeom>
        </p:spPr>
        <p:txBody>
          <a:bodyPr wrap="square">
            <a:spAutoFit/>
          </a:bodyPr>
          <a:lstStyle/>
          <a:p>
            <a:r>
              <a:rPr lang="en-US" sz="2400" dirty="0">
                <a:solidFill>
                  <a:srgbClr val="011893"/>
                </a:solidFill>
                <a:ea typeface="Verdana" panose="020B0604030504040204" pitchFamily="34" charset="0"/>
                <a:cs typeface="Verdana" panose="020B0604030504040204" pitchFamily="34" charset="0"/>
              </a:rPr>
              <a:t>My company is massive, and they have onboarded blind people before. Most important though was the culture of enthusiastic continued learning. Everyone just wanted to know more about what they could do, if something didn't work, and how we could fix things together. This allows me to have an open channel of communication with the IT folks, where I document software issues with narrated screen recordings for them, and with HR, for the rare situations when my blindness affects my employment in human-related ways.</a:t>
            </a:r>
          </a:p>
          <a:p>
            <a:endParaRPr lang="en-US" sz="2400" i="1" dirty="0">
              <a:solidFill>
                <a:srgbClr val="011893"/>
              </a:solidFill>
              <a:ea typeface="Verdana" panose="020B0604030504040204" pitchFamily="34" charset="0"/>
              <a:cs typeface="Verdana" panose="020B0604030504040204" pitchFamily="34" charset="0"/>
            </a:endParaRPr>
          </a:p>
          <a:p>
            <a:r>
              <a:rPr lang="en-US" sz="2000" i="1" dirty="0">
                <a:solidFill>
                  <a:srgbClr val="011893"/>
                </a:solidFill>
                <a:ea typeface="Verdana" panose="020B0604030504040204" pitchFamily="34" charset="0"/>
                <a:cs typeface="Verdana" panose="020B0604030504040204" pitchFamily="34" charset="0"/>
              </a:rPr>
              <a:t>White female in her 20s who is congenitally visually impaired </a:t>
            </a:r>
            <a:endParaRPr lang="en-US" sz="2000" dirty="0">
              <a:solidFill>
                <a:srgbClr val="011893"/>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27615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F4AF-8359-403C-8A70-8ADC035D5521}"/>
              </a:ext>
            </a:extLst>
          </p:cNvPr>
          <p:cNvSpPr>
            <a:spLocks noGrp="1"/>
          </p:cNvSpPr>
          <p:nvPr>
            <p:ph type="title"/>
          </p:nvPr>
        </p:nvSpPr>
        <p:spPr/>
        <p:txBody>
          <a:bodyPr>
            <a:normAutofit/>
          </a:bodyPr>
          <a:lstStyle/>
          <a:p>
            <a:pPr algn="ctr"/>
            <a:r>
              <a:rPr lang="en-US" sz="3600" dirty="0">
                <a:latin typeface="Verdana" panose="020B0604030504040204" pitchFamily="34" charset="0"/>
                <a:ea typeface="Verdana" panose="020B0604030504040204" pitchFamily="34" charset="0"/>
              </a:rPr>
              <a:t>Final Thoughts</a:t>
            </a:r>
          </a:p>
        </p:txBody>
      </p:sp>
      <p:pic>
        <p:nvPicPr>
          <p:cNvPr id="8" name="Picture 7">
            <a:extLst>
              <a:ext uri="{FF2B5EF4-FFF2-40B4-BE49-F238E27FC236}">
                <a16:creationId xmlns:a16="http://schemas.microsoft.com/office/drawing/2014/main" id="{B09655EB-C453-47F5-8EC9-EA36EE913E99}"/>
              </a:ext>
              <a:ext uri="{C183D7F6-B498-43B3-948B-1728B52AA6E4}">
                <adec:decorative xmlns:adec="http://schemas.microsoft.com/office/drawing/2017/decorative" val="1"/>
              </a:ext>
            </a:extLst>
          </p:cNvPr>
          <p:cNvPicPr>
            <a:picLocks/>
          </p:cNvPicPr>
          <p:nvPr/>
        </p:nvPicPr>
        <p:blipFill>
          <a:blip r:embed="rId3"/>
          <a:stretch>
            <a:fillRect/>
          </a:stretch>
        </p:blipFill>
        <p:spPr>
          <a:xfrm>
            <a:off x="155023" y="567563"/>
            <a:ext cx="12199436" cy="6031574"/>
          </a:xfrm>
          <a:prstGeom prst="rect">
            <a:avLst/>
          </a:prstGeom>
        </p:spPr>
      </p:pic>
      <p:sp>
        <p:nvSpPr>
          <p:cNvPr id="4" name="Rectangle 3">
            <a:extLst>
              <a:ext uri="{FF2B5EF4-FFF2-40B4-BE49-F238E27FC236}">
                <a16:creationId xmlns:a16="http://schemas.microsoft.com/office/drawing/2014/main" id="{A5025C19-B1A2-42B6-ADB0-7C620266DF8C}"/>
              </a:ext>
            </a:extLst>
          </p:cNvPr>
          <p:cNvSpPr/>
          <p:nvPr/>
        </p:nvSpPr>
        <p:spPr>
          <a:xfrm>
            <a:off x="11582400" y="6460638"/>
            <a:ext cx="282450" cy="276999"/>
          </a:xfrm>
          <a:prstGeom prst="rect">
            <a:avLst/>
          </a:prstGeom>
        </p:spPr>
        <p:txBody>
          <a:bodyPr wrap="none">
            <a:spAutoFit/>
          </a:bodyPr>
          <a:lstStyle/>
          <a:p>
            <a:r>
              <a:rPr lang="en-US" sz="1200" dirty="0">
                <a:latin typeface="Verdana" panose="020B0604030504040204" pitchFamily="34" charset="0"/>
                <a:ea typeface="Verdana" panose="020B0604030504040204" pitchFamily="34" charset="0"/>
              </a:rPr>
              <a:t>3</a:t>
            </a:r>
          </a:p>
        </p:txBody>
      </p:sp>
      <p:sp>
        <p:nvSpPr>
          <p:cNvPr id="5" name="Rectangle 4">
            <a:extLst>
              <a:ext uri="{FF2B5EF4-FFF2-40B4-BE49-F238E27FC236}">
                <a16:creationId xmlns:a16="http://schemas.microsoft.com/office/drawing/2014/main" id="{6A622653-3E29-45C7-87D1-E3330EA4BF09}"/>
              </a:ext>
            </a:extLst>
          </p:cNvPr>
          <p:cNvSpPr/>
          <p:nvPr/>
        </p:nvSpPr>
        <p:spPr>
          <a:xfrm>
            <a:off x="1985554" y="2263615"/>
            <a:ext cx="8987245" cy="1938992"/>
          </a:xfrm>
          <a:prstGeom prst="rect">
            <a:avLst/>
          </a:prstGeom>
        </p:spPr>
        <p:txBody>
          <a:bodyPr wrap="square">
            <a:spAutoFit/>
          </a:bodyPr>
          <a:lstStyle/>
          <a:p>
            <a:r>
              <a:rPr lang="en-US" sz="2400" dirty="0">
                <a:solidFill>
                  <a:srgbClr val="011893"/>
                </a:solidFill>
                <a:ea typeface="Verdana" panose="020B0604030504040204" pitchFamily="34" charset="0"/>
                <a:cs typeface="Verdana" panose="020B0604030504040204" pitchFamily="34" charset="0"/>
              </a:rPr>
              <a:t>Just because you have vision loss doesn't mean you're not capable. It's transforming and educating the employers that visually impaired people are capable.</a:t>
            </a:r>
          </a:p>
          <a:p>
            <a:endParaRPr lang="en-US" sz="2400" i="1" dirty="0">
              <a:solidFill>
                <a:srgbClr val="011893"/>
              </a:solidFill>
              <a:ea typeface="Verdana" panose="020B0604030504040204" pitchFamily="34" charset="0"/>
              <a:cs typeface="Verdana" panose="020B0604030504040204" pitchFamily="34" charset="0"/>
            </a:endParaRPr>
          </a:p>
          <a:p>
            <a:r>
              <a:rPr lang="en-US" sz="2000" i="1" dirty="0">
                <a:solidFill>
                  <a:srgbClr val="011893"/>
                </a:solidFill>
                <a:ea typeface="Verdana" panose="020B0604030504040204" pitchFamily="34" charset="0"/>
                <a:cs typeface="Verdana" panose="020B0604030504040204" pitchFamily="34" charset="0"/>
              </a:rPr>
              <a:t>White male in his 70s who became visually impaired as an adult</a:t>
            </a:r>
            <a:r>
              <a:rPr lang="en-US" sz="2000" dirty="0">
                <a:solidFill>
                  <a:srgbClr val="011893"/>
                </a:solidFill>
                <a:ea typeface="Verdana" panose="020B0604030504040204" pitchFamily="34" charset="0"/>
                <a:cs typeface="Verdana" panose="020B0604030504040204" pitchFamily="34" charset="0"/>
              </a:rPr>
              <a:t> </a:t>
            </a:r>
            <a:endParaRPr lang="en-US" sz="2000" dirty="0">
              <a:solidFill>
                <a:srgbClr val="011893"/>
              </a:solidFill>
            </a:endParaRPr>
          </a:p>
        </p:txBody>
      </p:sp>
    </p:spTree>
    <p:extLst>
      <p:ext uri="{BB962C8B-B14F-4D97-AF65-F5344CB8AC3E}">
        <p14:creationId xmlns:p14="http://schemas.microsoft.com/office/powerpoint/2010/main" val="1227795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0ED23-9235-4ADB-AB75-3FAB3D8A0662}"/>
              </a:ext>
            </a:extLst>
          </p:cNvPr>
          <p:cNvSpPr>
            <a:spLocks noGrp="1"/>
          </p:cNvSpPr>
          <p:nvPr>
            <p:ph type="title"/>
          </p:nvPr>
        </p:nvSpPr>
        <p:spPr/>
        <p:txBody>
          <a:bodyPr/>
          <a:lstStyle/>
          <a:p>
            <a:r>
              <a:rPr lang="en-US" dirty="0"/>
              <a:t>Study Sponsors</a:t>
            </a:r>
          </a:p>
        </p:txBody>
      </p:sp>
      <p:sp>
        <p:nvSpPr>
          <p:cNvPr id="3" name="Content Placeholder 2">
            <a:extLst>
              <a:ext uri="{FF2B5EF4-FFF2-40B4-BE49-F238E27FC236}">
                <a16:creationId xmlns:a16="http://schemas.microsoft.com/office/drawing/2014/main" id="{7B7081E0-72F1-4F0E-9246-F9DFF9F2011A}"/>
              </a:ext>
            </a:extLst>
          </p:cNvPr>
          <p:cNvSpPr>
            <a:spLocks noGrp="1"/>
          </p:cNvSpPr>
          <p:nvPr>
            <p:ph idx="1"/>
          </p:nvPr>
        </p:nvSpPr>
        <p:spPr/>
        <p:txBody>
          <a:bodyPr>
            <a:normAutofit/>
          </a:bodyPr>
          <a:lstStyle/>
          <a:p>
            <a:r>
              <a:rPr lang="en-US" sz="2400" dirty="0">
                <a:effectLst/>
                <a:latin typeface="Verdana" panose="020B0604030504040204" pitchFamily="34" charset="0"/>
                <a:ea typeface="Verdana" panose="020B0604030504040204" pitchFamily="34" charset="0"/>
                <a:cs typeface="Verdana" panose="020B0604030504040204" pitchFamily="34" charset="0"/>
              </a:rPr>
              <a:t>eSight</a:t>
            </a:r>
          </a:p>
          <a:p>
            <a:r>
              <a:rPr lang="en-US" sz="2400" dirty="0">
                <a:effectLst/>
                <a:latin typeface="Verdana" panose="020B0604030504040204" pitchFamily="34" charset="0"/>
                <a:ea typeface="Verdana" panose="020B0604030504040204" pitchFamily="34" charset="0"/>
                <a:cs typeface="Verdana" panose="020B0604030504040204" pitchFamily="34" charset="0"/>
              </a:rPr>
              <a:t>Google</a:t>
            </a:r>
          </a:p>
          <a:p>
            <a:r>
              <a:rPr lang="en-US" sz="2400" dirty="0">
                <a:effectLst/>
                <a:latin typeface="Verdana" panose="020B0604030504040204" pitchFamily="34" charset="0"/>
                <a:ea typeface="Verdana" panose="020B0604030504040204" pitchFamily="34" charset="0"/>
                <a:cs typeface="Verdana" panose="020B0604030504040204" pitchFamily="34" charset="0"/>
              </a:rPr>
              <a:t>Hadley</a:t>
            </a:r>
          </a:p>
          <a:p>
            <a:r>
              <a:rPr lang="en-US" sz="2400" dirty="0">
                <a:effectLst/>
                <a:latin typeface="Verdana" panose="020B0604030504040204" pitchFamily="34" charset="0"/>
                <a:ea typeface="Verdana" panose="020B0604030504040204" pitchFamily="34" charset="0"/>
                <a:cs typeface="Verdana" panose="020B0604030504040204" pitchFamily="34" charset="0"/>
              </a:rPr>
              <a:t>James H. and Alice </a:t>
            </a:r>
            <a:r>
              <a:rPr lang="en-US" sz="2400" dirty="0" err="1">
                <a:effectLst/>
                <a:latin typeface="Verdana" panose="020B0604030504040204" pitchFamily="34" charset="0"/>
                <a:ea typeface="Verdana" panose="020B0604030504040204" pitchFamily="34" charset="0"/>
                <a:cs typeface="Verdana" panose="020B0604030504040204" pitchFamily="34" charset="0"/>
              </a:rPr>
              <a:t>Teubert</a:t>
            </a:r>
            <a:r>
              <a:rPr lang="en-US" sz="2400" dirty="0">
                <a:effectLst/>
                <a:latin typeface="Verdana" panose="020B0604030504040204" pitchFamily="34" charset="0"/>
                <a:ea typeface="Verdana" panose="020B0604030504040204" pitchFamily="34" charset="0"/>
                <a:cs typeface="Verdana" panose="020B0604030504040204" pitchFamily="34" charset="0"/>
              </a:rPr>
              <a:t> Foundation</a:t>
            </a:r>
          </a:p>
          <a:p>
            <a:r>
              <a:rPr lang="en-US" sz="2400" dirty="0">
                <a:effectLst/>
                <a:latin typeface="Verdana" panose="020B0604030504040204" pitchFamily="34" charset="0"/>
                <a:ea typeface="Verdana" panose="020B0604030504040204" pitchFamily="34" charset="0"/>
                <a:cs typeface="Verdana" panose="020B0604030504040204" pitchFamily="34" charset="0"/>
              </a:rPr>
              <a:t>JPMorgan Chase</a:t>
            </a:r>
          </a:p>
          <a:p>
            <a:r>
              <a:rPr lang="en-US" sz="2400" dirty="0">
                <a:effectLst/>
                <a:latin typeface="Verdana" panose="020B0604030504040204" pitchFamily="34" charset="0"/>
                <a:ea typeface="Verdana" panose="020B0604030504040204" pitchFamily="34" charset="0"/>
                <a:cs typeface="Verdana" panose="020B0604030504040204" pitchFamily="34" charset="0"/>
              </a:rPr>
              <a:t>LCI Foundation</a:t>
            </a:r>
          </a:p>
          <a:p>
            <a:r>
              <a:rPr lang="en-US" sz="2400" dirty="0">
                <a:effectLst/>
                <a:latin typeface="Verdana" panose="020B0604030504040204" pitchFamily="34" charset="0"/>
                <a:ea typeface="Verdana" panose="020B0604030504040204" pitchFamily="34" charset="0"/>
                <a:cs typeface="Verdana" panose="020B0604030504040204" pitchFamily="34" charset="0"/>
              </a:rPr>
              <a:t>Microsoft</a:t>
            </a:r>
          </a:p>
          <a:p>
            <a:r>
              <a:rPr lang="en-US" sz="2400" dirty="0" err="1">
                <a:effectLst/>
                <a:latin typeface="Verdana" panose="020B0604030504040204" pitchFamily="34" charset="0"/>
                <a:ea typeface="Verdana" panose="020B0604030504040204" pitchFamily="34" charset="0"/>
                <a:cs typeface="Verdana" panose="020B0604030504040204" pitchFamily="34" charset="0"/>
              </a:rPr>
              <a:t>Vispero</a:t>
            </a:r>
            <a:endParaRPr lang="en-US" sz="2400" dirty="0">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200" dirty="0">
              <a:effectLst/>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dirty="0">
                <a:solidFill>
                  <a:srgbClr val="0432FF"/>
                </a:solidFill>
                <a:latin typeface="Verdana" panose="020B0604030504040204" pitchFamily="34" charset="0"/>
                <a:ea typeface="Verdana" panose="020B0604030504040204" pitchFamily="34" charset="0"/>
                <a:cs typeface="Verdana" panose="020B0604030504040204" pitchFamily="34" charset="0"/>
              </a:rPr>
              <a:t>Thank you!</a:t>
            </a:r>
            <a:endParaRPr lang="en-US" sz="3200" dirty="0">
              <a:solidFill>
                <a:srgbClr val="0432FF"/>
              </a:solidFill>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0758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3ECB-0A19-4A75-8370-740956A20DA9}"/>
              </a:ext>
            </a:extLst>
          </p:cNvPr>
          <p:cNvSpPr>
            <a:spLocks noGrp="1"/>
          </p:cNvSpPr>
          <p:nvPr>
            <p:ph type="title"/>
          </p:nvPr>
        </p:nvSpPr>
        <p:spPr/>
        <p:txBody>
          <a:bodyPr>
            <a:normAutofit/>
          </a:bodyPr>
          <a:lstStyle/>
          <a:p>
            <a:r>
              <a:rPr lang="en-US" sz="3600" dirty="0"/>
              <a:t>The Research Question</a:t>
            </a:r>
          </a:p>
        </p:txBody>
      </p:sp>
      <p:sp>
        <p:nvSpPr>
          <p:cNvPr id="3" name="Content Placeholder 2">
            <a:extLst>
              <a:ext uri="{FF2B5EF4-FFF2-40B4-BE49-F238E27FC236}">
                <a16:creationId xmlns:a16="http://schemas.microsoft.com/office/drawing/2014/main" id="{656D604B-6855-4DDF-B497-77F7181BAD9A}"/>
              </a:ext>
            </a:extLst>
          </p:cNvPr>
          <p:cNvSpPr>
            <a:spLocks noGrp="1"/>
          </p:cNvSpPr>
          <p:nvPr>
            <p:ph sz="half" idx="1"/>
          </p:nvPr>
        </p:nvSpPr>
        <p:spPr>
          <a:xfrm>
            <a:off x="929196" y="2268156"/>
            <a:ext cx="6366377" cy="4718304"/>
          </a:xfrm>
        </p:spPr>
        <p:txBody>
          <a:bodyPr>
            <a:normAutofit/>
          </a:bodyPr>
          <a:lstStyle/>
          <a:p>
            <a:pPr marL="0" indent="0">
              <a:buNone/>
            </a:pPr>
            <a:r>
              <a:rPr lang="en-US" sz="3200" dirty="0"/>
              <a:t>How does technology and the need for accommodations shape the employment experiences of U.S. adults who are blind, low-vision, or deafblind?</a:t>
            </a:r>
          </a:p>
        </p:txBody>
      </p:sp>
      <p:pic>
        <p:nvPicPr>
          <p:cNvPr id="6" name="Picture 2" descr="3 question marks">
            <a:extLst>
              <a:ext uri="{FF2B5EF4-FFF2-40B4-BE49-F238E27FC236}">
                <a16:creationId xmlns:a16="http://schemas.microsoft.com/office/drawing/2014/main" id="{3E27611D-108C-4D94-94B7-EE2B235D454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295573" y="2379215"/>
            <a:ext cx="3650302" cy="2961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75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3ECB-0A19-4A75-8370-740956A20DA9}"/>
              </a:ext>
            </a:extLst>
          </p:cNvPr>
          <p:cNvSpPr>
            <a:spLocks noGrp="1"/>
          </p:cNvSpPr>
          <p:nvPr>
            <p:ph type="title"/>
          </p:nvPr>
        </p:nvSpPr>
        <p:spPr/>
        <p:txBody>
          <a:bodyPr>
            <a:normAutofit/>
          </a:bodyPr>
          <a:lstStyle/>
          <a:p>
            <a:r>
              <a:rPr lang="en-US" sz="3600" dirty="0"/>
              <a:t>To Answer Our Research Question</a:t>
            </a:r>
          </a:p>
        </p:txBody>
      </p:sp>
      <p:sp>
        <p:nvSpPr>
          <p:cNvPr id="3" name="Content Placeholder 2">
            <a:extLst>
              <a:ext uri="{FF2B5EF4-FFF2-40B4-BE49-F238E27FC236}">
                <a16:creationId xmlns:a16="http://schemas.microsoft.com/office/drawing/2014/main" id="{656D604B-6855-4DDF-B497-77F7181BAD9A}"/>
              </a:ext>
            </a:extLst>
          </p:cNvPr>
          <p:cNvSpPr>
            <a:spLocks noGrp="1"/>
          </p:cNvSpPr>
          <p:nvPr>
            <p:ph idx="1"/>
          </p:nvPr>
        </p:nvSpPr>
        <p:spPr/>
        <p:txBody>
          <a:bodyPr/>
          <a:lstStyle/>
          <a:p>
            <a:pPr marL="514350" indent="-514350">
              <a:buClrTx/>
              <a:buFont typeface="+mj-lt"/>
              <a:buAutoNum type="arabicPeriod"/>
            </a:pPr>
            <a:r>
              <a:rPr lang="en-US" dirty="0"/>
              <a:t>Literature review</a:t>
            </a:r>
          </a:p>
          <a:p>
            <a:pPr marL="514350" indent="-514350">
              <a:buClrTx/>
              <a:buFont typeface="+mj-lt"/>
              <a:buAutoNum type="arabicPeriod"/>
            </a:pPr>
            <a:r>
              <a:rPr lang="en-US" dirty="0"/>
              <a:t>Focus groups with 52 participants in Fall 2020</a:t>
            </a:r>
          </a:p>
          <a:p>
            <a:pPr marL="514350" indent="-514350">
              <a:buClrTx/>
              <a:buFont typeface="+mj-lt"/>
              <a:buAutoNum type="arabicPeriod"/>
            </a:pPr>
            <a:r>
              <a:rPr lang="en-US" dirty="0"/>
              <a:t>Survey in February 2021</a:t>
            </a:r>
          </a:p>
          <a:p>
            <a:pPr lvl="2">
              <a:buClrTx/>
            </a:pPr>
            <a:r>
              <a:rPr lang="en-US" dirty="0"/>
              <a:t>Employed participants, </a:t>
            </a:r>
            <a:r>
              <a:rPr lang="en-US" i="1" dirty="0"/>
              <a:t>n</a:t>
            </a:r>
            <a:r>
              <a:rPr lang="en-US" dirty="0"/>
              <a:t>=323</a:t>
            </a:r>
          </a:p>
          <a:p>
            <a:pPr marL="514350" indent="-514350">
              <a:buClrTx/>
              <a:buFont typeface="+mj-lt"/>
              <a:buAutoNum type="arabicPeriod"/>
            </a:pPr>
            <a:r>
              <a:rPr lang="en-US" dirty="0"/>
              <a:t>Interviews in Summer 2021 </a:t>
            </a:r>
          </a:p>
          <a:p>
            <a:pPr lvl="2">
              <a:buClrTx/>
            </a:pPr>
            <a:r>
              <a:rPr lang="en-US" dirty="0"/>
              <a:t>25 participants who took part in the survey</a:t>
            </a:r>
          </a:p>
          <a:p>
            <a:endParaRPr lang="en-US" dirty="0"/>
          </a:p>
        </p:txBody>
      </p:sp>
    </p:spTree>
    <p:extLst>
      <p:ext uri="{BB962C8B-B14F-4D97-AF65-F5344CB8AC3E}">
        <p14:creationId xmlns:p14="http://schemas.microsoft.com/office/powerpoint/2010/main" val="279427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B991-193D-4047-9040-592F99AD517E}"/>
              </a:ext>
            </a:extLst>
          </p:cNvPr>
          <p:cNvSpPr>
            <a:spLocks noGrp="1"/>
          </p:cNvSpPr>
          <p:nvPr>
            <p:ph type="title"/>
          </p:nvPr>
        </p:nvSpPr>
        <p:spPr/>
        <p:txBody>
          <a:bodyPr>
            <a:normAutofit/>
          </a:bodyPr>
          <a:lstStyle/>
          <a:p>
            <a:r>
              <a:rPr lang="en-US" sz="3600" dirty="0"/>
              <a:t>	Participants’ Demographic Information</a:t>
            </a:r>
          </a:p>
        </p:txBody>
      </p:sp>
      <p:sp>
        <p:nvSpPr>
          <p:cNvPr id="3" name="Content Placeholder 2">
            <a:extLst>
              <a:ext uri="{FF2B5EF4-FFF2-40B4-BE49-F238E27FC236}">
                <a16:creationId xmlns:a16="http://schemas.microsoft.com/office/drawing/2014/main" id="{D1E628FF-EC6E-436B-B4AE-DB8671E715FF}"/>
              </a:ext>
            </a:extLst>
          </p:cNvPr>
          <p:cNvSpPr>
            <a:spLocks noGrp="1"/>
          </p:cNvSpPr>
          <p:nvPr>
            <p:ph idx="1"/>
          </p:nvPr>
        </p:nvSpPr>
        <p:spPr>
          <a:xfrm>
            <a:off x="609600" y="1610474"/>
            <a:ext cx="10972800" cy="4876800"/>
          </a:xfrm>
        </p:spPr>
        <p:txBody>
          <a:bodyPr>
            <a:normAutofit/>
          </a:bodyPr>
          <a:lstStyle/>
          <a:p>
            <a:r>
              <a:rPr lang="en-US" sz="2400" b="1" dirty="0">
                <a:solidFill>
                  <a:srgbClr val="005493"/>
                </a:solidFill>
              </a:rPr>
              <a:t>Gender:</a:t>
            </a:r>
            <a:r>
              <a:rPr lang="en-US" sz="2400" dirty="0"/>
              <a:t> </a:t>
            </a:r>
          </a:p>
          <a:p>
            <a:pPr lvl="1"/>
            <a:r>
              <a:rPr lang="en-US" sz="2400" dirty="0"/>
              <a:t>58% female / 42% male / &gt;.01% nonbinary</a:t>
            </a:r>
          </a:p>
          <a:p>
            <a:r>
              <a:rPr lang="en-US" sz="2400" b="1" dirty="0">
                <a:solidFill>
                  <a:srgbClr val="005493"/>
                </a:solidFill>
              </a:rPr>
              <a:t>Race Ethnicity:</a:t>
            </a:r>
          </a:p>
          <a:p>
            <a:pPr lvl="1"/>
            <a:r>
              <a:rPr lang="en-US" sz="2400" dirty="0"/>
              <a:t>80% non-White Hispanic / 20% BIPOC</a:t>
            </a:r>
          </a:p>
          <a:p>
            <a:r>
              <a:rPr lang="en-US" sz="2400" b="1" dirty="0">
                <a:solidFill>
                  <a:srgbClr val="005493"/>
                </a:solidFill>
              </a:rPr>
              <a:t>Age: </a:t>
            </a:r>
          </a:p>
          <a:p>
            <a:pPr lvl="1"/>
            <a:r>
              <a:rPr lang="en-US" sz="2400" dirty="0"/>
              <a:t>21-78 years, M = 47 years</a:t>
            </a:r>
          </a:p>
          <a:p>
            <a:r>
              <a:rPr lang="en-US" sz="2400" b="1" dirty="0">
                <a:solidFill>
                  <a:srgbClr val="005493"/>
                </a:solidFill>
              </a:rPr>
              <a:t>When Became Visually Impaired: </a:t>
            </a:r>
          </a:p>
          <a:p>
            <a:pPr lvl="1"/>
            <a:r>
              <a:rPr lang="en-US" sz="2400" dirty="0"/>
              <a:t>65% congenital / 18% childhood / 17% adulthood</a:t>
            </a:r>
          </a:p>
          <a:p>
            <a:r>
              <a:rPr lang="en-US" sz="2400" b="1" dirty="0">
                <a:solidFill>
                  <a:srgbClr val="005493"/>
                </a:solidFill>
              </a:rPr>
              <a:t>Education:</a:t>
            </a:r>
          </a:p>
          <a:p>
            <a:pPr lvl="1"/>
            <a:r>
              <a:rPr lang="en-US" sz="2400" dirty="0"/>
              <a:t>85% College degree or higher</a:t>
            </a:r>
          </a:p>
        </p:txBody>
      </p:sp>
      <p:sp>
        <p:nvSpPr>
          <p:cNvPr id="4" name="Oval 3">
            <a:extLst>
              <a:ext uri="{FF2B5EF4-FFF2-40B4-BE49-F238E27FC236}">
                <a16:creationId xmlns:a16="http://schemas.microsoft.com/office/drawing/2014/main" id="{CAEDEEED-E308-49D4-86BC-16F17AF55A3C}"/>
              </a:ext>
            </a:extLst>
          </p:cNvPr>
          <p:cNvSpPr/>
          <p:nvPr/>
        </p:nvSpPr>
        <p:spPr>
          <a:xfrm>
            <a:off x="8087557" y="2789469"/>
            <a:ext cx="3586747" cy="2498261"/>
          </a:xfrm>
          <a:prstGeom prst="ellipse">
            <a:avLst/>
          </a:prstGeom>
          <a:solidFill>
            <a:srgbClr val="005493"/>
          </a:solidFill>
          <a:ln>
            <a:solidFill>
              <a:srgbClr val="005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56% of participants</a:t>
            </a:r>
            <a:br>
              <a:rPr lang="en-US" dirty="0">
                <a:solidFill>
                  <a:schemeClr val="bg1"/>
                </a:solidFill>
              </a:rPr>
            </a:br>
            <a:r>
              <a:rPr lang="en-US" dirty="0">
                <a:solidFill>
                  <a:schemeClr val="bg1"/>
                </a:solidFill>
              </a:rPr>
              <a:t>who had a change in vision in the last 5 years requested accommodations</a:t>
            </a:r>
          </a:p>
        </p:txBody>
      </p:sp>
    </p:spTree>
    <p:extLst>
      <p:ext uri="{BB962C8B-B14F-4D97-AF65-F5344CB8AC3E}">
        <p14:creationId xmlns:p14="http://schemas.microsoft.com/office/powerpoint/2010/main" val="896180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B991-193D-4047-9040-592F99AD517E}"/>
              </a:ext>
            </a:extLst>
          </p:cNvPr>
          <p:cNvSpPr>
            <a:spLocks noGrp="1"/>
          </p:cNvSpPr>
          <p:nvPr>
            <p:ph type="title"/>
          </p:nvPr>
        </p:nvSpPr>
        <p:spPr/>
        <p:txBody>
          <a:bodyPr>
            <a:normAutofit/>
          </a:bodyPr>
          <a:lstStyle/>
          <a:p>
            <a:r>
              <a:rPr lang="en-US" sz="3600" dirty="0"/>
              <a:t>Participants’ Employment</a:t>
            </a:r>
          </a:p>
        </p:txBody>
      </p:sp>
      <p:sp>
        <p:nvSpPr>
          <p:cNvPr id="3" name="Content Placeholder 2">
            <a:extLst>
              <a:ext uri="{FF2B5EF4-FFF2-40B4-BE49-F238E27FC236}">
                <a16:creationId xmlns:a16="http://schemas.microsoft.com/office/drawing/2014/main" id="{D1E628FF-EC6E-436B-B4AE-DB8671E715FF}"/>
              </a:ext>
            </a:extLst>
          </p:cNvPr>
          <p:cNvSpPr>
            <a:spLocks noGrp="1"/>
          </p:cNvSpPr>
          <p:nvPr>
            <p:ph idx="1"/>
          </p:nvPr>
        </p:nvSpPr>
        <p:spPr>
          <a:xfrm>
            <a:off x="609600" y="1600200"/>
            <a:ext cx="10972800" cy="4748349"/>
          </a:xfrm>
        </p:spPr>
        <p:txBody>
          <a:bodyPr>
            <a:normAutofit lnSpcReduction="10000"/>
          </a:bodyPr>
          <a:lstStyle/>
          <a:p>
            <a:pPr marL="0" indent="0">
              <a:buNone/>
            </a:pPr>
            <a:endParaRPr lang="en-US" sz="2400" b="1" dirty="0">
              <a:solidFill>
                <a:srgbClr val="005493"/>
              </a:solidFill>
            </a:endParaRPr>
          </a:p>
          <a:p>
            <a:pPr marL="0" indent="0">
              <a:buNone/>
            </a:pPr>
            <a:endParaRPr lang="en-US" sz="2400" b="1" dirty="0">
              <a:solidFill>
                <a:srgbClr val="005493"/>
              </a:solidFill>
            </a:endParaRPr>
          </a:p>
          <a:p>
            <a:pPr marL="0" indent="0">
              <a:buNone/>
            </a:pPr>
            <a:endParaRPr lang="en-US" sz="2400" b="1" dirty="0">
              <a:solidFill>
                <a:srgbClr val="005493"/>
              </a:solidFill>
            </a:endParaRPr>
          </a:p>
          <a:p>
            <a:pPr marL="0" indent="0">
              <a:buNone/>
            </a:pPr>
            <a:endParaRPr lang="en-US" sz="2400" b="1" dirty="0">
              <a:solidFill>
                <a:srgbClr val="005493"/>
              </a:solidFill>
            </a:endParaRPr>
          </a:p>
          <a:p>
            <a:pPr marL="0" indent="0">
              <a:buNone/>
            </a:pPr>
            <a:endParaRPr lang="en-US" sz="2400" b="1" dirty="0">
              <a:solidFill>
                <a:srgbClr val="005493"/>
              </a:solidFill>
            </a:endParaRPr>
          </a:p>
          <a:p>
            <a:pPr marL="0" indent="0">
              <a:buNone/>
            </a:pPr>
            <a:endParaRPr lang="en-US" sz="2400" b="1" dirty="0">
              <a:solidFill>
                <a:srgbClr val="005493"/>
              </a:solidFill>
            </a:endParaRPr>
          </a:p>
          <a:p>
            <a:pPr marL="0" indent="0">
              <a:buNone/>
            </a:pPr>
            <a:r>
              <a:rPr lang="en-US" sz="2400" b="1" dirty="0">
                <a:solidFill>
                  <a:srgbClr val="005493"/>
                </a:solidFill>
              </a:rPr>
              <a:t>Job sector:</a:t>
            </a:r>
          </a:p>
          <a:p>
            <a:pPr lvl="1"/>
            <a:r>
              <a:rPr lang="en-US" sz="2400" dirty="0"/>
              <a:t>Education and instruction (</a:t>
            </a:r>
            <a:r>
              <a:rPr lang="en-US" sz="2400" i="1" dirty="0"/>
              <a:t>n</a:t>
            </a:r>
            <a:r>
              <a:rPr lang="en-US" sz="2400" dirty="0"/>
              <a:t>=94)</a:t>
            </a:r>
          </a:p>
          <a:p>
            <a:pPr lvl="1"/>
            <a:r>
              <a:rPr lang="en-US" sz="2400" dirty="0"/>
              <a:t>Government, community, and human services (</a:t>
            </a:r>
            <a:r>
              <a:rPr lang="en-US" sz="2400" i="1" dirty="0"/>
              <a:t>n</a:t>
            </a:r>
            <a:r>
              <a:rPr lang="en-US" sz="2400" dirty="0"/>
              <a:t>=92)</a:t>
            </a:r>
          </a:p>
          <a:p>
            <a:pPr lvl="1"/>
            <a:r>
              <a:rPr lang="en-US" sz="2400" dirty="0"/>
              <a:t>Information technology (</a:t>
            </a:r>
            <a:r>
              <a:rPr lang="en-US" sz="2400" i="1" dirty="0"/>
              <a:t>n</a:t>
            </a:r>
            <a:r>
              <a:rPr lang="en-US" sz="2400" dirty="0"/>
              <a:t>=57)</a:t>
            </a:r>
          </a:p>
          <a:p>
            <a:pPr lvl="1"/>
            <a:r>
              <a:rPr lang="en-US" sz="2400" dirty="0"/>
              <a:t>Healthcare (</a:t>
            </a:r>
            <a:r>
              <a:rPr lang="en-US" sz="2400" i="1" dirty="0"/>
              <a:t>n</a:t>
            </a:r>
            <a:r>
              <a:rPr lang="en-US" sz="2400" dirty="0"/>
              <a:t>=36)</a:t>
            </a:r>
          </a:p>
        </p:txBody>
      </p:sp>
      <p:graphicFrame>
        <p:nvGraphicFramePr>
          <p:cNvPr id="6" name="Chart 5">
            <a:extLst>
              <a:ext uri="{FF2B5EF4-FFF2-40B4-BE49-F238E27FC236}">
                <a16:creationId xmlns:a16="http://schemas.microsoft.com/office/drawing/2014/main" id="{42624F23-FE0F-4BF1-8814-E45426F1912A}"/>
              </a:ext>
            </a:extLst>
          </p:cNvPr>
          <p:cNvGraphicFramePr/>
          <p:nvPr>
            <p:extLst>
              <p:ext uri="{D42A27DB-BD31-4B8C-83A1-F6EECF244321}">
                <p14:modId xmlns:p14="http://schemas.microsoft.com/office/powerpoint/2010/main" val="3415360536"/>
              </p:ext>
            </p:extLst>
          </p:nvPr>
        </p:nvGraphicFramePr>
        <p:xfrm>
          <a:off x="3606229" y="1173372"/>
          <a:ext cx="5311740" cy="29635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6080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9E810-3202-4D07-A613-745F7F4AF035}"/>
              </a:ext>
            </a:extLst>
          </p:cNvPr>
          <p:cNvSpPr>
            <a:spLocks noGrp="1"/>
          </p:cNvSpPr>
          <p:nvPr>
            <p:ph type="title"/>
          </p:nvPr>
        </p:nvSpPr>
        <p:spPr/>
        <p:txBody>
          <a:bodyPr>
            <a:normAutofit/>
          </a:bodyPr>
          <a:lstStyle/>
          <a:p>
            <a:r>
              <a:rPr lang="en-US" sz="3600" dirty="0"/>
              <a:t>Assistive Technology Training</a:t>
            </a:r>
          </a:p>
        </p:txBody>
      </p:sp>
      <p:sp>
        <p:nvSpPr>
          <p:cNvPr id="3" name="Content Placeholder 2">
            <a:extLst>
              <a:ext uri="{FF2B5EF4-FFF2-40B4-BE49-F238E27FC236}">
                <a16:creationId xmlns:a16="http://schemas.microsoft.com/office/drawing/2014/main" id="{3A516C3B-6A8F-4415-A12B-7F9060F96B1D}"/>
              </a:ext>
            </a:extLst>
          </p:cNvPr>
          <p:cNvSpPr>
            <a:spLocks noGrp="1"/>
          </p:cNvSpPr>
          <p:nvPr>
            <p:ph idx="1"/>
          </p:nvPr>
        </p:nvSpPr>
        <p:spPr/>
        <p:txBody>
          <a:bodyPr>
            <a:normAutofit/>
          </a:bodyPr>
          <a:lstStyle/>
          <a:p>
            <a:pPr marL="0" indent="0">
              <a:buNone/>
            </a:pPr>
            <a:r>
              <a:rPr lang="en-US" sz="2400" dirty="0"/>
              <a:t>Three-fourths of participants received formal tech training:</a:t>
            </a:r>
          </a:p>
          <a:p>
            <a:pPr marL="617220" lvl="1" indent="-342900">
              <a:lnSpc>
                <a:spcPct val="107000"/>
              </a:lnSpc>
              <a:spcBef>
                <a:spcPts val="0"/>
              </a:spcBef>
              <a:buFont typeface="Symbol" panose="05050102010706020507" pitchFamily="18" charset="2"/>
              <a:buChar char=""/>
            </a:pPr>
            <a:r>
              <a:rPr lang="en-US" sz="2400" dirty="0">
                <a:solidFill>
                  <a:srgbClr val="000000"/>
                </a:solidFill>
                <a:effectLst/>
                <a:ea typeface="Times New Roman" panose="02020603050405020304" pitchFamily="18" charset="0"/>
                <a:cs typeface="Arial" panose="020B0604020202020204" pitchFamily="34" charset="0"/>
              </a:rPr>
              <a:t>When requesting to learn new technology (n=143)</a:t>
            </a:r>
            <a:endParaRPr lang="en-US" sz="2400" dirty="0">
              <a:effectLst/>
              <a:ea typeface="Calibri" panose="020F0502020204030204" pitchFamily="34" charset="0"/>
              <a:cs typeface="Arial" panose="020B0604020202020204" pitchFamily="34" charset="0"/>
            </a:endParaRPr>
          </a:p>
          <a:p>
            <a:pPr marL="617220" lvl="1" indent="-342900">
              <a:lnSpc>
                <a:spcPct val="107000"/>
              </a:lnSpc>
              <a:spcBef>
                <a:spcPts val="0"/>
              </a:spcBef>
              <a:buFont typeface="Symbol" panose="05050102010706020507" pitchFamily="18" charset="2"/>
              <a:buChar char=""/>
            </a:pPr>
            <a:r>
              <a:rPr lang="en-US" sz="2400" dirty="0">
                <a:solidFill>
                  <a:srgbClr val="000000"/>
                </a:solidFill>
                <a:effectLst/>
                <a:ea typeface="Times New Roman" panose="02020603050405020304" pitchFamily="18" charset="0"/>
                <a:cs typeface="Arial" panose="020B0604020202020204" pitchFamily="34" charset="0"/>
              </a:rPr>
              <a:t>As part of K-12 education (n=137)</a:t>
            </a:r>
            <a:endParaRPr lang="en-US" sz="2400" dirty="0">
              <a:effectLst/>
              <a:ea typeface="Calibri" panose="020F0502020204030204" pitchFamily="34" charset="0"/>
              <a:cs typeface="Arial" panose="020B0604020202020204" pitchFamily="34" charset="0"/>
            </a:endParaRPr>
          </a:p>
          <a:p>
            <a:pPr marL="617220" lvl="1" indent="-342900">
              <a:lnSpc>
                <a:spcPct val="107000"/>
              </a:lnSpc>
              <a:spcBef>
                <a:spcPts val="0"/>
              </a:spcBef>
              <a:buFont typeface="Symbol" panose="05050102010706020507" pitchFamily="18" charset="2"/>
              <a:buChar char=""/>
            </a:pPr>
            <a:r>
              <a:rPr lang="en-US" sz="2400" dirty="0">
                <a:solidFill>
                  <a:srgbClr val="000000"/>
                </a:solidFill>
                <a:effectLst/>
                <a:ea typeface="Times New Roman" panose="02020603050405020304" pitchFamily="18" charset="0"/>
                <a:cs typeface="Arial" panose="020B0604020202020204" pitchFamily="34" charset="0"/>
              </a:rPr>
              <a:t>When a VR staff member recommended the training (n=92)</a:t>
            </a:r>
            <a:endParaRPr lang="en-US" sz="2400" dirty="0">
              <a:effectLst/>
              <a:ea typeface="Calibri" panose="020F0502020204030204" pitchFamily="34" charset="0"/>
              <a:cs typeface="Arial" panose="020B0604020202020204" pitchFamily="34" charset="0"/>
            </a:endParaRPr>
          </a:p>
          <a:p>
            <a:pPr marL="617220" lvl="1" indent="-342900">
              <a:lnSpc>
                <a:spcPct val="107000"/>
              </a:lnSpc>
              <a:spcBef>
                <a:spcPts val="0"/>
              </a:spcBef>
              <a:buFont typeface="Symbol" panose="05050102010706020507" pitchFamily="18" charset="2"/>
              <a:buChar char=""/>
            </a:pPr>
            <a:r>
              <a:rPr lang="en-US" sz="2400" dirty="0">
                <a:solidFill>
                  <a:srgbClr val="000000"/>
                </a:solidFill>
                <a:effectLst/>
                <a:ea typeface="Times New Roman" panose="02020603050405020304" pitchFamily="18" charset="0"/>
                <a:cs typeface="Arial" panose="020B0604020202020204" pitchFamily="34" charset="0"/>
              </a:rPr>
              <a:t>When an employer introduced new technology (n=69)</a:t>
            </a:r>
          </a:p>
          <a:p>
            <a:pPr marL="617220" lvl="1" indent="-342900">
              <a:lnSpc>
                <a:spcPct val="107000"/>
              </a:lnSpc>
              <a:spcBef>
                <a:spcPts val="0"/>
              </a:spcBef>
              <a:buFont typeface="Symbol" panose="05050102010706020507" pitchFamily="18" charset="2"/>
              <a:buChar char=""/>
            </a:pPr>
            <a:r>
              <a:rPr lang="en-US" sz="2400" dirty="0">
                <a:solidFill>
                  <a:srgbClr val="000000"/>
                </a:solidFill>
                <a:ea typeface="Times New Roman" panose="02020603050405020304" pitchFamily="18" charset="0"/>
                <a:cs typeface="Arial" panose="020B0604020202020204" pitchFamily="34" charset="0"/>
              </a:rPr>
              <a:t>Most participants sought training multiple times in their professional lives.</a:t>
            </a:r>
            <a:endParaRPr lang="en-US" sz="24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2059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B991-193D-4047-9040-592F99AD517E}"/>
              </a:ext>
            </a:extLst>
          </p:cNvPr>
          <p:cNvSpPr>
            <a:spLocks noGrp="1"/>
          </p:cNvSpPr>
          <p:nvPr>
            <p:ph type="title"/>
          </p:nvPr>
        </p:nvSpPr>
        <p:spPr/>
        <p:txBody>
          <a:bodyPr>
            <a:normAutofit/>
          </a:bodyPr>
          <a:lstStyle/>
          <a:p>
            <a:r>
              <a:rPr lang="en-US" sz="3600" dirty="0"/>
              <a:t>Mainstream Products Used in the Workplace</a:t>
            </a:r>
          </a:p>
        </p:txBody>
      </p:sp>
      <p:pic>
        <p:nvPicPr>
          <p:cNvPr id="1026" name="Picture 2" descr="Microsoft products - large image">
            <a:extLst>
              <a:ext uri="{FF2B5EF4-FFF2-40B4-BE49-F238E27FC236}">
                <a16:creationId xmlns:a16="http://schemas.microsoft.com/office/drawing/2014/main" id="{9473C0C6-E6D4-4E71-9552-225CF9453D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708" y="2072773"/>
            <a:ext cx="7086044" cy="29610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Google Products - medium image">
            <a:extLst>
              <a:ext uri="{FF2B5EF4-FFF2-40B4-BE49-F238E27FC236}">
                <a16:creationId xmlns:a16="http://schemas.microsoft.com/office/drawing/2014/main" id="{2EAC106C-D7D6-46C6-840D-F7FAA44C3C0A}"/>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7924614" y="1928148"/>
            <a:ext cx="3389513" cy="18981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Apple products - small image">
            <a:extLst>
              <a:ext uri="{FF2B5EF4-FFF2-40B4-BE49-F238E27FC236}">
                <a16:creationId xmlns:a16="http://schemas.microsoft.com/office/drawing/2014/main" id="{C7E85A73-F898-4C0F-89D1-15E75A8685C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8399108" y="4509024"/>
            <a:ext cx="2440527" cy="14643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411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E27C-91E8-4B69-A374-3AE2A2E73947}"/>
              </a:ext>
            </a:extLst>
          </p:cNvPr>
          <p:cNvSpPr>
            <a:spLocks noGrp="1"/>
          </p:cNvSpPr>
          <p:nvPr>
            <p:ph type="title"/>
          </p:nvPr>
        </p:nvSpPr>
        <p:spPr>
          <a:xfrm>
            <a:off x="609600" y="416987"/>
            <a:ext cx="10972800" cy="990600"/>
          </a:xfrm>
        </p:spPr>
        <p:txBody>
          <a:bodyPr anchor="ctr">
            <a:normAutofit/>
          </a:bodyPr>
          <a:lstStyle/>
          <a:p>
            <a:r>
              <a:rPr lang="en-US" dirty="0"/>
              <a:t>Other Mainstream Products</a:t>
            </a:r>
          </a:p>
        </p:txBody>
      </p:sp>
      <p:sp>
        <p:nvSpPr>
          <p:cNvPr id="3" name="Content Placeholder 2">
            <a:extLst>
              <a:ext uri="{FF2B5EF4-FFF2-40B4-BE49-F238E27FC236}">
                <a16:creationId xmlns:a16="http://schemas.microsoft.com/office/drawing/2014/main" id="{5F99B9B8-D2E2-401A-A435-B4EF22404B3D}"/>
              </a:ext>
            </a:extLst>
          </p:cNvPr>
          <p:cNvSpPr>
            <a:spLocks noGrp="1"/>
          </p:cNvSpPr>
          <p:nvPr>
            <p:ph sz="half" idx="1"/>
          </p:nvPr>
        </p:nvSpPr>
        <p:spPr>
          <a:xfrm>
            <a:off x="609600" y="1673352"/>
            <a:ext cx="5384800" cy="4718304"/>
          </a:xfrm>
        </p:spPr>
        <p:txBody>
          <a:bodyPr>
            <a:normAutofit/>
          </a:bodyPr>
          <a:lstStyle/>
          <a:p>
            <a:pPr>
              <a:spcBef>
                <a:spcPts val="600"/>
              </a:spcBef>
            </a:pPr>
            <a:r>
              <a:rPr lang="en-US" sz="2400" dirty="0"/>
              <a:t>Nearly all participants used email and Web browsers.</a:t>
            </a:r>
          </a:p>
          <a:p>
            <a:pPr>
              <a:spcBef>
                <a:spcPts val="600"/>
              </a:spcBef>
            </a:pPr>
            <a:r>
              <a:rPr lang="en-US" sz="2400" dirty="0"/>
              <a:t>Most participants used videoconferencing software.</a:t>
            </a:r>
          </a:p>
          <a:p>
            <a:pPr>
              <a:spcBef>
                <a:spcPts val="600"/>
              </a:spcBef>
            </a:pPr>
            <a:r>
              <a:rPr lang="en-US" sz="2400" dirty="0"/>
              <a:t>Over half used file sharing, and</a:t>
            </a:r>
          </a:p>
          <a:p>
            <a:pPr>
              <a:spcBef>
                <a:spcPts val="600"/>
              </a:spcBef>
            </a:pPr>
            <a:r>
              <a:rPr lang="en-US" sz="2400" dirty="0"/>
              <a:t>40% used instant messaging.</a:t>
            </a:r>
          </a:p>
        </p:txBody>
      </p:sp>
      <p:pic>
        <p:nvPicPr>
          <p:cNvPr id="7" name="Content Placeholder 6" descr="A person using a computer&#10;&#10;Description automatically generated with low confidence">
            <a:extLst>
              <a:ext uri="{FF2B5EF4-FFF2-40B4-BE49-F238E27FC236}">
                <a16:creationId xmlns:a16="http://schemas.microsoft.com/office/drawing/2014/main" id="{59C0A14D-85B7-4E05-9086-86718D5AE0B1}"/>
              </a:ext>
            </a:extLst>
          </p:cNvPr>
          <p:cNvPicPr>
            <a:picLocks noGrp="1" noChangeAspect="1"/>
          </p:cNvPicPr>
          <p:nvPr>
            <p:ph sz="half" idx="2"/>
          </p:nvPr>
        </p:nvPicPr>
        <p:blipFill rotWithShape="1">
          <a:blip r:embed="rId3"/>
          <a:srcRect r="-1" b="20701"/>
          <a:stretch/>
        </p:blipFill>
        <p:spPr>
          <a:xfrm>
            <a:off x="6197600" y="1669955"/>
            <a:ext cx="5384800" cy="471830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923507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angeTop">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OrangeTop" id="{03179A1D-D796-5647-8850-3EEC2328C782}" vid="{7C2D8347-F525-F74A-A720-20753ECB9F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OrangeTop</Template>
  <TotalTime>9392</TotalTime>
  <Words>1435</Words>
  <Application>Microsoft Office PowerPoint</Application>
  <PresentationFormat>Widescreen</PresentationFormat>
  <Paragraphs>194</Paragraphs>
  <Slides>25</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Symbol</vt:lpstr>
      <vt:lpstr>Verdana</vt:lpstr>
      <vt:lpstr>OrangeTop</vt:lpstr>
      <vt:lpstr>PowerPoint Presentation</vt:lpstr>
      <vt:lpstr>The Importance of Technology</vt:lpstr>
      <vt:lpstr>The Research Question</vt:lpstr>
      <vt:lpstr>To Answer Our Research Question</vt:lpstr>
      <vt:lpstr> Participants’ Demographic Information</vt:lpstr>
      <vt:lpstr>Participants’ Employment</vt:lpstr>
      <vt:lpstr>Assistive Technology Training</vt:lpstr>
      <vt:lpstr>Mainstream Products Used in the Workplace</vt:lpstr>
      <vt:lpstr>Other Mainstream Products</vt:lpstr>
      <vt:lpstr>Access Challenges: Onboarding</vt:lpstr>
      <vt:lpstr>Access Challenges: Employer Provided Training</vt:lpstr>
      <vt:lpstr>Challenges with Employer Provided Training</vt:lpstr>
      <vt:lpstr>Access Challenges: Web Conferencing</vt:lpstr>
      <vt:lpstr>Accommodations in the Workplace</vt:lpstr>
      <vt:lpstr>Accommodations are Not Always Timely</vt:lpstr>
      <vt:lpstr>Telework</vt:lpstr>
      <vt:lpstr>Teleworking as a Person who is Visually Impaired</vt:lpstr>
      <vt:lpstr>Self-Employment</vt:lpstr>
      <vt:lpstr>Importance of Advocacy</vt:lpstr>
      <vt:lpstr>Recommendations for Educators</vt:lpstr>
      <vt:lpstr>Recommendations for Vocational Professionals</vt:lpstr>
      <vt:lpstr>Recommendations for Employers</vt:lpstr>
      <vt:lpstr>How It Should Work!</vt:lpstr>
      <vt:lpstr>Final Thoughts</vt:lpstr>
      <vt:lpstr>Study Sponsors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Yue-Ting Siu</dc:creator>
  <cp:lastModifiedBy>Stenberg Brown, Emily K.</cp:lastModifiedBy>
  <cp:revision>166</cp:revision>
  <dcterms:created xsi:type="dcterms:W3CDTF">2021-03-29T06:52:45Z</dcterms:created>
  <dcterms:modified xsi:type="dcterms:W3CDTF">2021-10-19T23:13:15Z</dcterms:modified>
</cp:coreProperties>
</file>