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6" r:id="rId2"/>
    <p:sldId id="441" r:id="rId3"/>
    <p:sldId id="442" r:id="rId4"/>
    <p:sldId id="444" r:id="rId5"/>
    <p:sldId id="293" r:id="rId6"/>
    <p:sldId id="450" r:id="rId7"/>
    <p:sldId id="294" r:id="rId8"/>
    <p:sldId id="449" r:id="rId9"/>
    <p:sldId id="296" r:id="rId10"/>
    <p:sldId id="297" r:id="rId11"/>
    <p:sldId id="451" r:id="rId12"/>
    <p:sldId id="301" r:id="rId13"/>
    <p:sldId id="317" r:id="rId14"/>
    <p:sldId id="431" r:id="rId15"/>
    <p:sldId id="436" r:id="rId16"/>
    <p:sldId id="409" r:id="rId17"/>
    <p:sldId id="434" r:id="rId18"/>
    <p:sldId id="439" r:id="rId19"/>
    <p:sldId id="334" r:id="rId20"/>
    <p:sldId id="397" r:id="rId21"/>
    <p:sldId id="413" r:id="rId22"/>
    <p:sldId id="452" r:id="rId23"/>
    <p:sldId id="385" r:id="rId24"/>
    <p:sldId id="408" r:id="rId25"/>
    <p:sldId id="410" r:id="rId26"/>
    <p:sldId id="420" r:id="rId27"/>
    <p:sldId id="415" r:id="rId28"/>
    <p:sldId id="401" r:id="rId29"/>
    <p:sldId id="400" r:id="rId30"/>
    <p:sldId id="392" r:id="rId31"/>
    <p:sldId id="453" r:id="rId32"/>
    <p:sldId id="454" r:id="rId33"/>
    <p:sldId id="456" r:id="rId34"/>
    <p:sldId id="457" r:id="rId35"/>
    <p:sldId id="455" r:id="rId36"/>
    <p:sldId id="446" r:id="rId37"/>
    <p:sldId id="447" r:id="rId38"/>
    <p:sldId id="403" r:id="rId39"/>
    <p:sldId id="302" r:id="rId40"/>
    <p:sldId id="42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Bleach" initials="KB" lastIdx="1" clrIdx="0">
    <p:extLst>
      <p:ext uri="{19B8F6BF-5375-455C-9EA6-DF929625EA0E}">
        <p15:presenceInfo xmlns:p15="http://schemas.microsoft.com/office/powerpoint/2012/main" userId="S::kbleach@afb.net::0c953ee3-d941-4e87-baab-9ae9caace6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15"/>
    <a:srgbClr val="0432FF"/>
    <a:srgbClr val="005493"/>
    <a:srgbClr val="011893"/>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0"/>
    <p:restoredTop sz="96374" autoAdjust="0"/>
  </p:normalViewPr>
  <p:slideViewPr>
    <p:cSldViewPr snapToGrid="0" snapToObjects="1">
      <p:cViewPr varScale="1">
        <p:scale>
          <a:sx n="68" d="100"/>
          <a:sy n="68" d="100"/>
        </p:scale>
        <p:origin x="282" y="72"/>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4CE55-A7E2-0944-86C5-891F0073FD86}" type="datetimeFigureOut">
              <a:rPr lang="en-US" smtClean="0"/>
              <a:t>10/14/2021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5F033-EB3C-EF41-BB26-699C8584F377}" type="slidenum">
              <a:rPr lang="en-US" smtClean="0"/>
              <a:t>‹#›</a:t>
            </a:fld>
            <a:endParaRPr lang="en-US" dirty="0"/>
          </a:p>
        </p:txBody>
      </p:sp>
    </p:spTree>
    <p:extLst>
      <p:ext uri="{BB962C8B-B14F-4D97-AF65-F5344CB8AC3E}">
        <p14:creationId xmlns:p14="http://schemas.microsoft.com/office/powerpoint/2010/main" val="1743753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D5F033-EB3C-EF41-BB26-699C8584F377}" type="slidenum">
              <a:rPr lang="en-US" smtClean="0"/>
              <a:t>1</a:t>
            </a:fld>
            <a:endParaRPr lang="en-US" dirty="0"/>
          </a:p>
        </p:txBody>
      </p:sp>
    </p:spTree>
    <p:extLst>
      <p:ext uri="{BB962C8B-B14F-4D97-AF65-F5344CB8AC3E}">
        <p14:creationId xmlns:p14="http://schemas.microsoft.com/office/powerpoint/2010/main" val="4134580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4D5F033-EB3C-EF41-BB26-699C8584F377}" type="slidenum">
              <a:rPr lang="en-US" smtClean="0"/>
              <a:t>13</a:t>
            </a:fld>
            <a:endParaRPr lang="en-US" dirty="0"/>
          </a:p>
        </p:txBody>
      </p:sp>
    </p:spTree>
    <p:extLst>
      <p:ext uri="{BB962C8B-B14F-4D97-AF65-F5344CB8AC3E}">
        <p14:creationId xmlns:p14="http://schemas.microsoft.com/office/powerpoint/2010/main" val="359328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D5F033-EB3C-EF41-BB26-699C8584F377}" type="slidenum">
              <a:rPr lang="en-US" smtClean="0"/>
              <a:t>19</a:t>
            </a:fld>
            <a:endParaRPr lang="en-US" dirty="0"/>
          </a:p>
        </p:txBody>
      </p:sp>
    </p:spTree>
    <p:extLst>
      <p:ext uri="{BB962C8B-B14F-4D97-AF65-F5344CB8AC3E}">
        <p14:creationId xmlns:p14="http://schemas.microsoft.com/office/powerpoint/2010/main" val="1018075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D5F033-EB3C-EF41-BB26-699C8584F377}" type="slidenum">
              <a:rPr lang="en-US" smtClean="0"/>
              <a:t>20</a:t>
            </a:fld>
            <a:endParaRPr lang="en-US" dirty="0"/>
          </a:p>
        </p:txBody>
      </p:sp>
    </p:spTree>
    <p:extLst>
      <p:ext uri="{BB962C8B-B14F-4D97-AF65-F5344CB8AC3E}">
        <p14:creationId xmlns:p14="http://schemas.microsoft.com/office/powerpoint/2010/main" val="32428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I think prior to the pandemic, we as professionals  often forgot our students didn’t live in a bubble. But we got a much closer view as to all the demands families have going on.  We got a better perspective, but families were  better able to learn ways to support their child in the home.  The need for face to face interaction is  really required to have engaged students.</a:t>
            </a:r>
          </a:p>
        </p:txBody>
      </p:sp>
      <p:sp>
        <p:nvSpPr>
          <p:cNvPr id="4" name="Slide Number Placeholder 3"/>
          <p:cNvSpPr>
            <a:spLocks noGrp="1"/>
          </p:cNvSpPr>
          <p:nvPr>
            <p:ph type="sldNum" sz="quarter" idx="5"/>
          </p:nvPr>
        </p:nvSpPr>
        <p:spPr/>
        <p:txBody>
          <a:bodyPr/>
          <a:lstStyle/>
          <a:p>
            <a:fld id="{84D5F033-EB3C-EF41-BB26-699C8584F377}" type="slidenum">
              <a:rPr lang="en-US" smtClean="0"/>
              <a:t>21</a:t>
            </a:fld>
            <a:endParaRPr lang="en-US" dirty="0"/>
          </a:p>
        </p:txBody>
      </p:sp>
    </p:spTree>
    <p:extLst>
      <p:ext uri="{BB962C8B-B14F-4D97-AF65-F5344CB8AC3E}">
        <p14:creationId xmlns:p14="http://schemas.microsoft.com/office/powerpoint/2010/main" val="3331875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D5F033-EB3C-EF41-BB26-699C8584F377}" type="slidenum">
              <a:rPr lang="en-US" smtClean="0"/>
              <a:t>23</a:t>
            </a:fld>
            <a:endParaRPr lang="en-US" dirty="0"/>
          </a:p>
        </p:txBody>
      </p:sp>
    </p:spTree>
    <p:extLst>
      <p:ext uri="{BB962C8B-B14F-4D97-AF65-F5344CB8AC3E}">
        <p14:creationId xmlns:p14="http://schemas.microsoft.com/office/powerpoint/2010/main" val="2462274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solidFill>
                <a:srgbClr val="FF0000"/>
              </a:solidFill>
            </a:endParaRPr>
          </a:p>
        </p:txBody>
      </p:sp>
      <p:sp>
        <p:nvSpPr>
          <p:cNvPr id="4" name="Slide Number Placeholder 3"/>
          <p:cNvSpPr>
            <a:spLocks noGrp="1"/>
          </p:cNvSpPr>
          <p:nvPr>
            <p:ph type="sldNum" sz="quarter" idx="5"/>
          </p:nvPr>
        </p:nvSpPr>
        <p:spPr/>
        <p:txBody>
          <a:bodyPr/>
          <a:lstStyle/>
          <a:p>
            <a:fld id="{84D5F033-EB3C-EF41-BB26-699C8584F377}" type="slidenum">
              <a:rPr lang="en-US" smtClean="0"/>
              <a:t>24</a:t>
            </a:fld>
            <a:endParaRPr lang="en-US" dirty="0"/>
          </a:p>
        </p:txBody>
      </p:sp>
    </p:spTree>
    <p:extLst>
      <p:ext uri="{BB962C8B-B14F-4D97-AF65-F5344CB8AC3E}">
        <p14:creationId xmlns:p14="http://schemas.microsoft.com/office/powerpoint/2010/main" val="2082800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 know I found it very helpful when I could be added to the virtual classroom even just to go an observe to judge how my student was able to participate.  We made sure to spend time learning what worked. Liked external </a:t>
            </a:r>
            <a:r>
              <a:rPr lang="en-US" dirty="0" err="1"/>
              <a:t>moitors</a:t>
            </a:r>
            <a:r>
              <a:rPr lang="en-US" dirty="0"/>
              <a:t> and keyboards.  Also, giving specific ideas that  are causing problems for our students. One of mine, his mom actually tweeted about a learning platform and the company reached out and asked could they get information and they were able to make the platform more accessible .</a:t>
            </a:r>
          </a:p>
        </p:txBody>
      </p:sp>
      <p:sp>
        <p:nvSpPr>
          <p:cNvPr id="4" name="Slide Number Placeholder 3"/>
          <p:cNvSpPr>
            <a:spLocks noGrp="1"/>
          </p:cNvSpPr>
          <p:nvPr>
            <p:ph type="sldNum" sz="quarter" idx="5"/>
          </p:nvPr>
        </p:nvSpPr>
        <p:spPr/>
        <p:txBody>
          <a:bodyPr/>
          <a:lstStyle/>
          <a:p>
            <a:fld id="{84D5F033-EB3C-EF41-BB26-699C8584F377}" type="slidenum">
              <a:rPr lang="en-US" smtClean="0"/>
              <a:t>27</a:t>
            </a:fld>
            <a:endParaRPr lang="en-US" dirty="0"/>
          </a:p>
        </p:txBody>
      </p:sp>
    </p:spTree>
    <p:extLst>
      <p:ext uri="{BB962C8B-B14F-4D97-AF65-F5344CB8AC3E}">
        <p14:creationId xmlns:p14="http://schemas.microsoft.com/office/powerpoint/2010/main" val="839592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D5F033-EB3C-EF41-BB26-699C8584F377}" type="slidenum">
              <a:rPr lang="en-US" smtClean="0"/>
              <a:t>28</a:t>
            </a:fld>
            <a:endParaRPr lang="en-US" dirty="0"/>
          </a:p>
        </p:txBody>
      </p:sp>
    </p:spTree>
    <p:extLst>
      <p:ext uri="{BB962C8B-B14F-4D97-AF65-F5344CB8AC3E}">
        <p14:creationId xmlns:p14="http://schemas.microsoft.com/office/powerpoint/2010/main" val="552369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D5F033-EB3C-EF41-BB26-699C8584F377}" type="slidenum">
              <a:rPr lang="en-US" smtClean="0"/>
              <a:t>29</a:t>
            </a:fld>
            <a:endParaRPr lang="en-US" dirty="0"/>
          </a:p>
        </p:txBody>
      </p:sp>
    </p:spTree>
    <p:extLst>
      <p:ext uri="{BB962C8B-B14F-4D97-AF65-F5344CB8AC3E}">
        <p14:creationId xmlns:p14="http://schemas.microsoft.com/office/powerpoint/2010/main" val="550861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D5F033-EB3C-EF41-BB26-699C8584F377}" type="slidenum">
              <a:rPr lang="en-US" smtClean="0"/>
              <a:t>30</a:t>
            </a:fld>
            <a:endParaRPr lang="en-US" dirty="0"/>
          </a:p>
        </p:txBody>
      </p:sp>
    </p:spTree>
    <p:extLst>
      <p:ext uri="{BB962C8B-B14F-4D97-AF65-F5344CB8AC3E}">
        <p14:creationId xmlns:p14="http://schemas.microsoft.com/office/powerpoint/2010/main" val="337870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total of 1,692 participants selected their level of agreement for the statement, “I am concerned that visual information about the COVID-19 pandemic is being shown on the television and that this information is not accessible to me.” The mean (M) on this item was 3.51 and the standard deviation (SD) on this item was 1.23. These values indicate that the average response was close to a neutral sentiment.</a:t>
            </a:r>
          </a:p>
          <a:p>
            <a:r>
              <a:rPr lang="en-US" dirty="0"/>
              <a:t>A total of 1,542 participants selected their level of agreement for the statement, "As a result of the COVID-19 pandemic, I have increased my use of apps designed to connect people with visual impairments with sighted assistance (e.g., Aira, Be My Eyes)." The mean (M) was 2.77 and the standard deviation (SD) was 1.20. These values indicate that most participants did not have an increase in use of apps designed to connect people with visual impairments with sighted assistance.</a:t>
            </a:r>
          </a:p>
          <a:p>
            <a:r>
              <a:rPr lang="en-US" dirty="0"/>
              <a:t>At least one technology tool was selected by 1,879 participants. </a:t>
            </a:r>
          </a:p>
          <a:p>
            <a:pPr marL="457200" lvl="1" indent="0">
              <a:buNone/>
            </a:pPr>
            <a:r>
              <a:rPr lang="en-US" dirty="0"/>
              <a:t>Of these participants, almost all (99%) reported using a smartphone.</a:t>
            </a:r>
          </a:p>
          <a:p>
            <a:pPr marL="457200" lvl="1" indent="0">
              <a:buNone/>
            </a:pPr>
            <a:r>
              <a:rPr lang="en-US" dirty="0"/>
              <a:t>Four out of 5 (83%) use an iPhone and 287 (15%) use an Android phone.</a:t>
            </a:r>
          </a:p>
        </p:txBody>
      </p:sp>
      <p:sp>
        <p:nvSpPr>
          <p:cNvPr id="4" name="Slide Number Placeholder 3"/>
          <p:cNvSpPr>
            <a:spLocks noGrp="1"/>
          </p:cNvSpPr>
          <p:nvPr>
            <p:ph type="sldNum" sz="quarter" idx="5"/>
          </p:nvPr>
        </p:nvSpPr>
        <p:spPr/>
        <p:txBody>
          <a:bodyPr/>
          <a:lstStyle/>
          <a:p>
            <a:fld id="{84D5F033-EB3C-EF41-BB26-699C8584F377}" type="slidenum">
              <a:rPr lang="en-US" smtClean="0"/>
              <a:t>4</a:t>
            </a:fld>
            <a:endParaRPr lang="en-US" dirty="0"/>
          </a:p>
        </p:txBody>
      </p:sp>
    </p:spTree>
    <p:extLst>
      <p:ext uri="{BB962C8B-B14F-4D97-AF65-F5344CB8AC3E}">
        <p14:creationId xmlns:p14="http://schemas.microsoft.com/office/powerpoint/2010/main" val="774766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30E01-63F4-44C3-AC79-07623F1431D9}" type="slidenum">
              <a:rPr lang="en-US" smtClean="0"/>
              <a:t>38</a:t>
            </a:fld>
            <a:endParaRPr lang="en-US" dirty="0"/>
          </a:p>
        </p:txBody>
      </p:sp>
    </p:spTree>
    <p:extLst>
      <p:ext uri="{BB962C8B-B14F-4D97-AF65-F5344CB8AC3E}">
        <p14:creationId xmlns:p14="http://schemas.microsoft.com/office/powerpoint/2010/main" val="2524378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54CC4-6FA7-FB4F-A209-823CFB9296BD}" type="slidenum">
              <a:rPr lang="en-US" smtClean="0"/>
              <a:t>39</a:t>
            </a:fld>
            <a:endParaRPr lang="en-US"/>
          </a:p>
        </p:txBody>
      </p:sp>
    </p:spTree>
    <p:extLst>
      <p:ext uri="{BB962C8B-B14F-4D97-AF65-F5344CB8AC3E}">
        <p14:creationId xmlns:p14="http://schemas.microsoft.com/office/powerpoint/2010/main" val="1962844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30E01-63F4-44C3-AC79-07623F1431D9}" type="slidenum">
              <a:rPr lang="en-US" smtClean="0"/>
              <a:t>40</a:t>
            </a:fld>
            <a:endParaRPr lang="en-US" dirty="0"/>
          </a:p>
        </p:txBody>
      </p:sp>
    </p:spTree>
    <p:extLst>
      <p:ext uri="{BB962C8B-B14F-4D97-AF65-F5344CB8AC3E}">
        <p14:creationId xmlns:p14="http://schemas.microsoft.com/office/powerpoint/2010/main" val="299134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54CC4-6FA7-FB4F-A209-823CFB9296BD}" type="slidenum">
              <a:rPr lang="en-US" smtClean="0"/>
              <a:t>5</a:t>
            </a:fld>
            <a:endParaRPr lang="en-US"/>
          </a:p>
        </p:txBody>
      </p:sp>
    </p:spTree>
    <p:extLst>
      <p:ext uri="{BB962C8B-B14F-4D97-AF65-F5344CB8AC3E}">
        <p14:creationId xmlns:p14="http://schemas.microsoft.com/office/powerpoint/2010/main" val="187658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54CC4-6FA7-FB4F-A209-823CFB9296BD}" type="slidenum">
              <a:rPr lang="en-US" smtClean="0"/>
              <a:t>7</a:t>
            </a:fld>
            <a:endParaRPr lang="en-US"/>
          </a:p>
        </p:txBody>
      </p:sp>
    </p:spTree>
    <p:extLst>
      <p:ext uri="{BB962C8B-B14F-4D97-AF65-F5344CB8AC3E}">
        <p14:creationId xmlns:p14="http://schemas.microsoft.com/office/powerpoint/2010/main" val="423385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54CC4-6FA7-FB4F-A209-823CFB9296BD}" type="slidenum">
              <a:rPr lang="en-US" smtClean="0"/>
              <a:t>8</a:t>
            </a:fld>
            <a:endParaRPr lang="en-US"/>
          </a:p>
        </p:txBody>
      </p:sp>
    </p:spTree>
    <p:extLst>
      <p:ext uri="{BB962C8B-B14F-4D97-AF65-F5344CB8AC3E}">
        <p14:creationId xmlns:p14="http://schemas.microsoft.com/office/powerpoint/2010/main" val="280550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54CC4-6FA7-FB4F-A209-823CFB9296BD}" type="slidenum">
              <a:rPr lang="en-US" smtClean="0"/>
              <a:t>9</a:t>
            </a:fld>
            <a:endParaRPr lang="en-US"/>
          </a:p>
        </p:txBody>
      </p:sp>
    </p:spTree>
    <p:extLst>
      <p:ext uri="{BB962C8B-B14F-4D97-AF65-F5344CB8AC3E}">
        <p14:creationId xmlns:p14="http://schemas.microsoft.com/office/powerpoint/2010/main" val="183831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54CC4-6FA7-FB4F-A209-823CFB9296BD}" type="slidenum">
              <a:rPr lang="en-US" smtClean="0"/>
              <a:t>10</a:t>
            </a:fld>
            <a:endParaRPr lang="en-US"/>
          </a:p>
        </p:txBody>
      </p:sp>
    </p:spTree>
    <p:extLst>
      <p:ext uri="{BB962C8B-B14F-4D97-AF65-F5344CB8AC3E}">
        <p14:creationId xmlns:p14="http://schemas.microsoft.com/office/powerpoint/2010/main" val="277533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gn="l">
              <a:lnSpc>
                <a:spcPct val="150000"/>
              </a:lnSpc>
              <a:buNone/>
            </a:pPr>
            <a:r>
              <a:rPr lang="en-US" sz="1200" dirty="0"/>
              <a:t>336 answers in Journey Forward</a:t>
            </a:r>
          </a:p>
          <a:p>
            <a:pPr marL="0" indent="0" algn="l">
              <a:lnSpc>
                <a:spcPct val="150000"/>
              </a:lnSpc>
              <a:buNone/>
            </a:pPr>
            <a:r>
              <a:rPr lang="en-US" sz="1200" dirty="0"/>
              <a:t>118 or 35% answered no</a:t>
            </a:r>
          </a:p>
          <a:p>
            <a:pPr marL="0" indent="0" algn="l">
              <a:lnSpc>
                <a:spcPct val="150000"/>
              </a:lnSpc>
              <a:buNone/>
            </a:pPr>
            <a:r>
              <a:rPr lang="en-US" sz="1200" dirty="0"/>
              <a:t>218 or 65% answered yes </a:t>
            </a:r>
          </a:p>
        </p:txBody>
      </p:sp>
      <p:sp>
        <p:nvSpPr>
          <p:cNvPr id="4" name="Slide Number Placeholder 3"/>
          <p:cNvSpPr>
            <a:spLocks noGrp="1"/>
          </p:cNvSpPr>
          <p:nvPr>
            <p:ph type="sldNum" sz="quarter" idx="5"/>
          </p:nvPr>
        </p:nvSpPr>
        <p:spPr/>
        <p:txBody>
          <a:bodyPr/>
          <a:lstStyle/>
          <a:p>
            <a:fld id="{FFD54CC4-6FA7-FB4F-A209-823CFB9296BD}" type="slidenum">
              <a:rPr lang="en-US" smtClean="0"/>
              <a:t>11</a:t>
            </a:fld>
            <a:endParaRPr lang="en-US"/>
          </a:p>
        </p:txBody>
      </p:sp>
    </p:spTree>
    <p:extLst>
      <p:ext uri="{BB962C8B-B14F-4D97-AF65-F5344CB8AC3E}">
        <p14:creationId xmlns:p14="http://schemas.microsoft.com/office/powerpoint/2010/main" val="2276533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D54CC4-6FA7-FB4F-A209-823CFB9296BD}" type="slidenum">
              <a:rPr lang="en-US" smtClean="0"/>
              <a:t>12</a:t>
            </a:fld>
            <a:endParaRPr lang="en-US"/>
          </a:p>
        </p:txBody>
      </p:sp>
    </p:spTree>
    <p:extLst>
      <p:ext uri="{BB962C8B-B14F-4D97-AF65-F5344CB8AC3E}">
        <p14:creationId xmlns:p14="http://schemas.microsoft.com/office/powerpoint/2010/main" val="2018781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371600"/>
            <a:ext cx="10464800" cy="2597150"/>
          </a:xfrm>
        </p:spPr>
        <p:txBody>
          <a:bodyPr anchor="b">
            <a:noAutofit/>
          </a:bodyPr>
          <a:lstStyle>
            <a:lvl1pPr>
              <a:defRPr sz="4800" cap="none" baseline="0">
                <a:solidFill>
                  <a:schemeClr val="tx1"/>
                </a:solidFill>
              </a:defRPr>
            </a:lvl1pPr>
          </a:lstStyle>
          <a:p>
            <a:r>
              <a:rPr lang="en-US" dirty="0"/>
              <a:t>Click to Edit Master Title</a:t>
            </a:r>
          </a:p>
        </p:txBody>
      </p:sp>
      <p:sp>
        <p:nvSpPr>
          <p:cNvPr id="3" name="Subtitle 2"/>
          <p:cNvSpPr>
            <a:spLocks noGrp="1"/>
          </p:cNvSpPr>
          <p:nvPr>
            <p:ph type="subTitle" idx="1"/>
          </p:nvPr>
        </p:nvSpPr>
        <p:spPr>
          <a:xfrm>
            <a:off x="914400" y="4381500"/>
            <a:ext cx="8534400" cy="2065779"/>
          </a:xfrm>
        </p:spPr>
        <p:txBody>
          <a:bodyPr/>
          <a:lstStyle>
            <a:lvl1pPr marL="0" indent="0" algn="l">
              <a:lnSpc>
                <a:spcPct val="100000"/>
              </a:lnSpc>
              <a:spcBef>
                <a:spcPts val="0"/>
              </a:spcBef>
              <a:spcAft>
                <a:spcPts val="0"/>
              </a:spcAft>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a:p>
            <a:endParaRPr lang="en-US" dirty="0"/>
          </a:p>
        </p:txBody>
      </p:sp>
      <p:cxnSp>
        <p:nvCxnSpPr>
          <p:cNvPr id="8" name="Straight Connector 7"/>
          <p:cNvCxnSpPr/>
          <p:nvPr/>
        </p:nvCxnSpPr>
        <p:spPr>
          <a:xfrm>
            <a:off x="914400" y="4171103"/>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26" name="Picture 2" descr="CTEBVI logo">
            <a:extLst>
              <a:ext uri="{FF2B5EF4-FFF2-40B4-BE49-F238E27FC236}">
                <a16:creationId xmlns:a16="http://schemas.microsoft.com/office/drawing/2014/main" id="{D98FD5A5-86E7-6841-8C85-9E48DCDC2C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 cy="104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62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2471E3D-74B4-114D-9F36-EDC3A1F7E4FE}"/>
              </a:ext>
            </a:extLst>
          </p:cNvPr>
          <p:cNvSpPr>
            <a:spLocks noGrp="1"/>
          </p:cNvSpPr>
          <p:nvPr>
            <p:ph type="sldNum" sz="quarter" idx="4"/>
          </p:nvPr>
        </p:nvSpPr>
        <p:spPr>
          <a:xfrm>
            <a:off x="11582400" y="6489032"/>
            <a:ext cx="597568" cy="329184"/>
          </a:xfrm>
          <a:prstGeom prst="rect">
            <a:avLst/>
          </a:prstGeom>
        </p:spPr>
        <p:txBody>
          <a:bodyPr/>
          <a:lstStyle>
            <a:lvl1pPr algn="ctr">
              <a:defRPr/>
            </a:lvl1pPr>
          </a:lstStyle>
          <a:p>
            <a:fld id="{05420A8B-95B4-6F40-8405-65912273E3F0}" type="slidenum">
              <a:rPr lang="en-US" smtClean="0"/>
              <a:pPr/>
              <a:t>‹#›</a:t>
            </a:fld>
            <a:endParaRPr lang="en-US" dirty="0"/>
          </a:p>
        </p:txBody>
      </p:sp>
    </p:spTree>
    <p:extLst>
      <p:ext uri="{BB962C8B-B14F-4D97-AF65-F5344CB8AC3E}">
        <p14:creationId xmlns:p14="http://schemas.microsoft.com/office/powerpoint/2010/main" val="369771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800" b="0"/>
            </a:lvl1pPr>
          </a:lstStyle>
          <a:p>
            <a:r>
              <a:rPr lang="en-US" dirty="0"/>
              <a:t>Click to edit Master title style</a:t>
            </a:r>
          </a:p>
        </p:txBody>
      </p:sp>
      <p:sp>
        <p:nvSpPr>
          <p:cNvPr id="3" name="Content Placeholder 2"/>
          <p:cNvSpPr>
            <a:spLocks noGrp="1"/>
          </p:cNvSpPr>
          <p:nvPr>
            <p:ph idx="1"/>
          </p:nvPr>
        </p:nvSpPr>
        <p:spPr>
          <a:xfrm>
            <a:off x="3962400" y="792080"/>
            <a:ext cx="7620000" cy="5577840"/>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609601" y="2130553"/>
            <a:ext cx="2852928" cy="4243615"/>
          </a:xfrm>
        </p:spPr>
        <p:txBody>
          <a:bodyPr>
            <a:normAutofit/>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18288"/>
            <a:ext cx="3860800" cy="329184"/>
          </a:xfrm>
          <a:prstGeom prst="rect">
            <a:avLst/>
          </a:prstGeom>
        </p:spPr>
        <p:txBody>
          <a:bodyPr/>
          <a:lstStyle/>
          <a:p>
            <a:fld id="{CE9E1CA1-D8A3-CF40-9734-25F30061656F}" type="datetimeFigureOut">
              <a:rPr lang="en-US" smtClean="0"/>
              <a:t>10/14/2021</a:t>
            </a:fld>
            <a:endParaRPr lang="en-US" dirty="0"/>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05420A8B-95B4-6F40-8405-65912273E3F0}"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6">
            <a:extLst>
              <a:ext uri="{FF2B5EF4-FFF2-40B4-BE49-F238E27FC236}">
                <a16:creationId xmlns:a16="http://schemas.microsoft.com/office/drawing/2014/main" id="{B6D9BE21-5106-5040-9CB7-1FE004D5AA21}"/>
              </a:ext>
            </a:extLst>
          </p:cNvPr>
          <p:cNvSpPr txBox="1">
            <a:spLocks/>
          </p:cNvSpPr>
          <p:nvPr userDrawn="1"/>
        </p:nvSpPr>
        <p:spPr>
          <a:xfrm>
            <a:off x="11582400" y="6489032"/>
            <a:ext cx="597568" cy="329184"/>
          </a:xfrm>
          <a:prstGeom prst="rect">
            <a:avLst/>
          </a:prstGeom>
        </p:spPr>
        <p:txBody>
          <a:bodyP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420A8B-95B4-6F40-8405-65912273E3F0}" type="slidenum">
              <a:rPr lang="en-US" smtClean="0"/>
              <a:pPr/>
              <a:t>‹#›</a:t>
            </a:fld>
            <a:endParaRPr lang="en-US" dirty="0"/>
          </a:p>
        </p:txBody>
      </p:sp>
    </p:spTree>
    <p:extLst>
      <p:ext uri="{BB962C8B-B14F-4D97-AF65-F5344CB8AC3E}">
        <p14:creationId xmlns:p14="http://schemas.microsoft.com/office/powerpoint/2010/main" val="3243609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800" b="0"/>
            </a:lvl1pPr>
          </a:lstStyle>
          <a:p>
            <a:r>
              <a:rPr lang="en-US" dirty="0"/>
              <a:t>Click to edit Master title style</a:t>
            </a:r>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normAutofit/>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05420A8B-95B4-6F40-8405-65912273E3F0}" type="slidenum">
              <a:rPr lang="en-US" smtClean="0"/>
              <a:t>‹#›</a:t>
            </a:fld>
            <a:endParaRPr lang="en-US" dirty="0"/>
          </a:p>
        </p:txBody>
      </p:sp>
      <p:sp>
        <p:nvSpPr>
          <p:cNvPr id="8" name="Slide Number Placeholder 6">
            <a:extLst>
              <a:ext uri="{FF2B5EF4-FFF2-40B4-BE49-F238E27FC236}">
                <a16:creationId xmlns:a16="http://schemas.microsoft.com/office/drawing/2014/main" id="{CFAE91A7-04DE-BD45-9ADB-052FF3A08523}"/>
              </a:ext>
            </a:extLst>
          </p:cNvPr>
          <p:cNvSpPr txBox="1">
            <a:spLocks/>
          </p:cNvSpPr>
          <p:nvPr userDrawn="1"/>
        </p:nvSpPr>
        <p:spPr>
          <a:xfrm>
            <a:off x="11582400" y="6489032"/>
            <a:ext cx="597568" cy="329184"/>
          </a:xfrm>
          <a:prstGeom prst="rect">
            <a:avLst/>
          </a:prstGeom>
        </p:spPr>
        <p:txBody>
          <a:bodyP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420A8B-95B4-6F40-8405-65912273E3F0}" type="slidenum">
              <a:rPr lang="en-US" smtClean="0"/>
              <a:pPr/>
              <a:t>‹#›</a:t>
            </a:fld>
            <a:endParaRPr lang="en-US" dirty="0"/>
          </a:p>
        </p:txBody>
      </p:sp>
    </p:spTree>
    <p:extLst>
      <p:ext uri="{BB962C8B-B14F-4D97-AF65-F5344CB8AC3E}">
        <p14:creationId xmlns:p14="http://schemas.microsoft.com/office/powerpoint/2010/main" val="362989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ngl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16987"/>
            <a:ext cx="10972800" cy="990600"/>
          </a:xfrm>
        </p:spPr>
        <p:txBody>
          <a:bodyPr/>
          <a:lstStyle>
            <a:lvl1pPr>
              <a:defRPr baseline="0"/>
            </a:lvl1pPr>
          </a:lstStyle>
          <a:p>
            <a:r>
              <a:rPr lang="en-US" dirty="0"/>
              <a:t>Single-lined title</a:t>
            </a:r>
          </a:p>
        </p:txBody>
      </p:sp>
      <p:sp>
        <p:nvSpPr>
          <p:cNvPr id="3" name="Content Placeholder 2"/>
          <p:cNvSpPr>
            <a:spLocks noGrp="1"/>
          </p:cNvSpPr>
          <p:nvPr>
            <p:ph idx="1"/>
          </p:nvPr>
        </p:nvSpPr>
        <p:spPr/>
        <p:txBody>
          <a:bodyPr/>
          <a:lstStyle>
            <a:lvl1pPr>
              <a:defRPr sz="3200"/>
            </a:lvl1pPr>
            <a:lvl2pPr>
              <a:defRPr sz="3000"/>
            </a:lvl2pPr>
            <a:lvl3pPr>
              <a:defRPr sz="2800"/>
            </a:lvl3pPr>
          </a:lstStyle>
          <a:p>
            <a:pPr lvl="0"/>
            <a:r>
              <a:rPr lang="en-US"/>
              <a:t>Click to edit Master text styles</a:t>
            </a:r>
          </a:p>
          <a:p>
            <a:pPr lvl="1"/>
            <a:r>
              <a:rPr lang="en-US"/>
              <a:t>Second level</a:t>
            </a:r>
          </a:p>
          <a:p>
            <a:pPr lvl="2"/>
            <a:r>
              <a:rPr lang="en-US"/>
              <a:t>Third level</a:t>
            </a:r>
          </a:p>
        </p:txBody>
      </p:sp>
      <p:sp>
        <p:nvSpPr>
          <p:cNvPr id="4" name="Slide Number Placeholder 6">
            <a:extLst>
              <a:ext uri="{FF2B5EF4-FFF2-40B4-BE49-F238E27FC236}">
                <a16:creationId xmlns:a16="http://schemas.microsoft.com/office/drawing/2014/main" id="{01C56782-1E7D-F447-86AE-3EE447B7490E}"/>
              </a:ext>
            </a:extLst>
          </p:cNvPr>
          <p:cNvSpPr>
            <a:spLocks noGrp="1"/>
          </p:cNvSpPr>
          <p:nvPr>
            <p:ph type="sldNum" sz="quarter" idx="4"/>
          </p:nvPr>
        </p:nvSpPr>
        <p:spPr>
          <a:xfrm>
            <a:off x="11582400" y="6489032"/>
            <a:ext cx="597568" cy="329184"/>
          </a:xfrm>
          <a:prstGeom prst="rect">
            <a:avLst/>
          </a:prstGeom>
        </p:spPr>
        <p:txBody>
          <a:bodyPr/>
          <a:lstStyle>
            <a:lvl1pPr algn="ctr">
              <a:defRPr/>
            </a:lvl1pPr>
          </a:lstStyle>
          <a:p>
            <a:fld id="{05420A8B-95B4-6F40-8405-65912273E3F0}" type="slidenum">
              <a:rPr lang="en-US" smtClean="0"/>
              <a:pPr/>
              <a:t>‹#›</a:t>
            </a:fld>
            <a:endParaRPr lang="en-US" dirty="0"/>
          </a:p>
        </p:txBody>
      </p:sp>
    </p:spTree>
    <p:extLst>
      <p:ext uri="{BB962C8B-B14F-4D97-AF65-F5344CB8AC3E}">
        <p14:creationId xmlns:p14="http://schemas.microsoft.com/office/powerpoint/2010/main" val="75112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Line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16987"/>
            <a:ext cx="10972800" cy="1403346"/>
          </a:xfrm>
        </p:spPr>
        <p:txBody>
          <a:bodyPr/>
          <a:lstStyle/>
          <a:p>
            <a:r>
              <a:rPr lang="en-US" dirty="0"/>
              <a:t>Two-lined</a:t>
            </a:r>
            <a:br>
              <a:rPr lang="en-US" dirty="0"/>
            </a:br>
            <a:r>
              <a:rPr lang="en-US" dirty="0"/>
              <a:t>Title</a:t>
            </a:r>
          </a:p>
        </p:txBody>
      </p:sp>
      <p:sp>
        <p:nvSpPr>
          <p:cNvPr id="3" name="Content Placeholder 2"/>
          <p:cNvSpPr>
            <a:spLocks noGrp="1"/>
          </p:cNvSpPr>
          <p:nvPr>
            <p:ph idx="1"/>
          </p:nvPr>
        </p:nvSpPr>
        <p:spPr>
          <a:xfrm>
            <a:off x="609600" y="1936750"/>
            <a:ext cx="10972800" cy="4540250"/>
          </a:xfrm>
        </p:spPr>
        <p:txBody>
          <a:bodyPr/>
          <a:lstStyle>
            <a:lvl1pPr>
              <a:defRPr sz="3200"/>
            </a:lvl1pPr>
            <a:lvl2pPr>
              <a:defRPr sz="3000"/>
            </a:lvl2pPr>
            <a:lvl3pPr>
              <a:defRPr sz="2800"/>
            </a:lvl3pPr>
          </a:lstStyle>
          <a:p>
            <a:pPr lvl="0"/>
            <a:r>
              <a:rPr lang="en-US"/>
              <a:t>Click to edit Master text styles</a:t>
            </a:r>
          </a:p>
          <a:p>
            <a:pPr lvl="1"/>
            <a:r>
              <a:rPr lang="en-US"/>
              <a:t>Second level</a:t>
            </a:r>
          </a:p>
          <a:p>
            <a:pPr lvl="2"/>
            <a:r>
              <a:rPr lang="en-US"/>
              <a:t>Third level</a:t>
            </a:r>
          </a:p>
        </p:txBody>
      </p:sp>
      <p:sp>
        <p:nvSpPr>
          <p:cNvPr id="4" name="Slide Number Placeholder 6">
            <a:extLst>
              <a:ext uri="{FF2B5EF4-FFF2-40B4-BE49-F238E27FC236}">
                <a16:creationId xmlns:a16="http://schemas.microsoft.com/office/drawing/2014/main" id="{04F92586-E3F8-444B-B482-C57C2B954684}"/>
              </a:ext>
            </a:extLst>
          </p:cNvPr>
          <p:cNvSpPr>
            <a:spLocks noGrp="1"/>
          </p:cNvSpPr>
          <p:nvPr>
            <p:ph type="sldNum" sz="quarter" idx="4"/>
          </p:nvPr>
        </p:nvSpPr>
        <p:spPr>
          <a:xfrm>
            <a:off x="11582400" y="6489032"/>
            <a:ext cx="597568" cy="329184"/>
          </a:xfrm>
          <a:prstGeom prst="rect">
            <a:avLst/>
          </a:prstGeom>
        </p:spPr>
        <p:txBody>
          <a:bodyPr/>
          <a:lstStyle>
            <a:lvl1pPr algn="ctr">
              <a:defRPr/>
            </a:lvl1pPr>
          </a:lstStyle>
          <a:p>
            <a:fld id="{05420A8B-95B4-6F40-8405-65912273E3F0}" type="slidenum">
              <a:rPr lang="en-US" smtClean="0"/>
              <a:pPr/>
              <a:t>‹#›</a:t>
            </a:fld>
            <a:endParaRPr lang="en-US" dirty="0"/>
          </a:p>
        </p:txBody>
      </p:sp>
    </p:spTree>
    <p:extLst>
      <p:ext uri="{BB962C8B-B14F-4D97-AF65-F5344CB8AC3E}">
        <p14:creationId xmlns:p14="http://schemas.microsoft.com/office/powerpoint/2010/main" val="118162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ingle-line title Doubl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16987"/>
            <a:ext cx="10972800" cy="990600"/>
          </a:xfrm>
        </p:spPr>
        <p:txBody>
          <a:bodyPr/>
          <a:lstStyle/>
          <a:p>
            <a:r>
              <a:rPr lang="en-US"/>
              <a:t>Click to edit Master title style</a:t>
            </a:r>
            <a:endParaRPr lang="en-US" dirty="0"/>
          </a:p>
        </p:txBody>
      </p:sp>
      <p:sp>
        <p:nvSpPr>
          <p:cNvPr id="4" name="Content Placeholder 3"/>
          <p:cNvSpPr>
            <a:spLocks noGrp="1"/>
          </p:cNvSpPr>
          <p:nvPr>
            <p:ph sz="quarter" idx="10"/>
          </p:nvPr>
        </p:nvSpPr>
        <p:spPr>
          <a:xfrm>
            <a:off x="609600" y="1576388"/>
            <a:ext cx="10972800" cy="2709862"/>
          </a:xfrm>
        </p:spPr>
        <p:txBody>
          <a:bodyPr/>
          <a:lstStyle/>
          <a:p>
            <a:pPr lvl="0"/>
            <a:r>
              <a:rPr lang="en-US" dirty="0"/>
              <a:t>Click to edit Master text styles</a:t>
            </a:r>
          </a:p>
          <a:p>
            <a:pPr lvl="1"/>
            <a:r>
              <a:rPr lang="en-US" dirty="0"/>
              <a:t>Second level</a:t>
            </a:r>
          </a:p>
          <a:p>
            <a:pPr lvl="2"/>
            <a:endParaRPr lang="en-US" dirty="0"/>
          </a:p>
        </p:txBody>
      </p:sp>
      <p:sp>
        <p:nvSpPr>
          <p:cNvPr id="6" name="Content Placeholder 5"/>
          <p:cNvSpPr>
            <a:spLocks noGrp="1"/>
          </p:cNvSpPr>
          <p:nvPr>
            <p:ph sz="quarter" idx="11"/>
          </p:nvPr>
        </p:nvSpPr>
        <p:spPr>
          <a:xfrm>
            <a:off x="609600" y="4413250"/>
            <a:ext cx="10972800" cy="1936750"/>
          </a:xfrm>
        </p:spPr>
        <p:txBody>
          <a:bodyPr/>
          <a:lstStyle/>
          <a:p>
            <a:pPr lvl="0"/>
            <a:r>
              <a:rPr lang="en-US" dirty="0"/>
              <a:t>Click to edit Master text styles</a:t>
            </a:r>
          </a:p>
          <a:p>
            <a:pPr lvl="1"/>
            <a:r>
              <a:rPr lang="en-US" dirty="0"/>
              <a:t>Second level</a:t>
            </a:r>
          </a:p>
        </p:txBody>
      </p:sp>
      <p:sp>
        <p:nvSpPr>
          <p:cNvPr id="5" name="Slide Number Placeholder 6">
            <a:extLst>
              <a:ext uri="{FF2B5EF4-FFF2-40B4-BE49-F238E27FC236}">
                <a16:creationId xmlns:a16="http://schemas.microsoft.com/office/drawing/2014/main" id="{AA8A4F98-7C88-B24D-A6B3-702500318EA8}"/>
              </a:ext>
            </a:extLst>
          </p:cNvPr>
          <p:cNvSpPr>
            <a:spLocks noGrp="1"/>
          </p:cNvSpPr>
          <p:nvPr>
            <p:ph type="sldNum" sz="quarter" idx="4"/>
          </p:nvPr>
        </p:nvSpPr>
        <p:spPr>
          <a:xfrm>
            <a:off x="11582400" y="6489032"/>
            <a:ext cx="597568" cy="329184"/>
          </a:xfrm>
          <a:prstGeom prst="rect">
            <a:avLst/>
          </a:prstGeom>
        </p:spPr>
        <p:txBody>
          <a:bodyPr/>
          <a:lstStyle>
            <a:lvl1pPr algn="ctr">
              <a:defRPr/>
            </a:lvl1pPr>
          </a:lstStyle>
          <a:p>
            <a:fld id="{05420A8B-95B4-6F40-8405-65912273E3F0}" type="slidenum">
              <a:rPr lang="en-US" smtClean="0"/>
              <a:pPr/>
              <a:t>‹#›</a:t>
            </a:fld>
            <a:endParaRPr lang="en-US" dirty="0"/>
          </a:p>
        </p:txBody>
      </p:sp>
    </p:spTree>
    <p:extLst>
      <p:ext uri="{BB962C8B-B14F-4D97-AF65-F5344CB8AC3E}">
        <p14:creationId xmlns:p14="http://schemas.microsoft.com/office/powerpoint/2010/main" val="71025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line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16987"/>
            <a:ext cx="10972800" cy="990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Slide Number Placeholder 6">
            <a:extLst>
              <a:ext uri="{FF2B5EF4-FFF2-40B4-BE49-F238E27FC236}">
                <a16:creationId xmlns:a16="http://schemas.microsoft.com/office/drawing/2014/main" id="{E6F4EE4A-5344-F44D-87B3-3DE3ADEFCCB5}"/>
              </a:ext>
            </a:extLst>
          </p:cNvPr>
          <p:cNvSpPr>
            <a:spLocks noGrp="1"/>
          </p:cNvSpPr>
          <p:nvPr>
            <p:ph type="sldNum" sz="quarter" idx="4"/>
          </p:nvPr>
        </p:nvSpPr>
        <p:spPr>
          <a:xfrm>
            <a:off x="11582400" y="6489032"/>
            <a:ext cx="597568" cy="329184"/>
          </a:xfrm>
          <a:prstGeom prst="rect">
            <a:avLst/>
          </a:prstGeom>
        </p:spPr>
        <p:txBody>
          <a:bodyPr/>
          <a:lstStyle>
            <a:lvl1pPr algn="ctr">
              <a:defRPr/>
            </a:lvl1pPr>
          </a:lstStyle>
          <a:p>
            <a:fld id="{05420A8B-95B4-6F40-8405-65912273E3F0}" type="slidenum">
              <a:rPr lang="en-US" smtClean="0"/>
              <a:pPr/>
              <a:t>‹#›</a:t>
            </a:fld>
            <a:endParaRPr lang="en-US" dirty="0"/>
          </a:p>
        </p:txBody>
      </p:sp>
    </p:spTree>
    <p:extLst>
      <p:ext uri="{BB962C8B-B14F-4D97-AF65-F5344CB8AC3E}">
        <p14:creationId xmlns:p14="http://schemas.microsoft.com/office/powerpoint/2010/main" val="35305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line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16986"/>
            <a:ext cx="10972800" cy="1256365"/>
          </a:xfrm>
        </p:spPr>
        <p:txBody>
          <a:bodyPr/>
          <a:lstStyle/>
          <a:p>
            <a:r>
              <a:rPr lang="en-US" dirty="0"/>
              <a:t>Two-lined </a:t>
            </a:r>
            <a:br>
              <a:rPr lang="en-US" dirty="0"/>
            </a:br>
            <a:r>
              <a:rPr lang="en-US" dirty="0"/>
              <a:t>Title</a:t>
            </a:r>
          </a:p>
        </p:txBody>
      </p:sp>
      <p:sp>
        <p:nvSpPr>
          <p:cNvPr id="3" name="Content Placeholder 2"/>
          <p:cNvSpPr>
            <a:spLocks noGrp="1"/>
          </p:cNvSpPr>
          <p:nvPr>
            <p:ph sz="half" idx="1"/>
          </p:nvPr>
        </p:nvSpPr>
        <p:spPr>
          <a:xfrm>
            <a:off x="609600" y="1894417"/>
            <a:ext cx="5384800" cy="4497239"/>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894416"/>
            <a:ext cx="5384800" cy="4497240"/>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Slide Number Placeholder 6">
            <a:extLst>
              <a:ext uri="{FF2B5EF4-FFF2-40B4-BE49-F238E27FC236}">
                <a16:creationId xmlns:a16="http://schemas.microsoft.com/office/drawing/2014/main" id="{8E94D0BA-A7A5-0845-BA50-C2120B18C004}"/>
              </a:ext>
            </a:extLst>
          </p:cNvPr>
          <p:cNvSpPr>
            <a:spLocks noGrp="1"/>
          </p:cNvSpPr>
          <p:nvPr>
            <p:ph type="sldNum" sz="quarter" idx="4"/>
          </p:nvPr>
        </p:nvSpPr>
        <p:spPr>
          <a:xfrm>
            <a:off x="11582400" y="6489032"/>
            <a:ext cx="597568" cy="329184"/>
          </a:xfrm>
          <a:prstGeom prst="rect">
            <a:avLst/>
          </a:prstGeom>
        </p:spPr>
        <p:txBody>
          <a:bodyPr/>
          <a:lstStyle>
            <a:lvl1pPr algn="ctr">
              <a:defRPr/>
            </a:lvl1pPr>
          </a:lstStyle>
          <a:p>
            <a:fld id="{05420A8B-95B4-6F40-8405-65912273E3F0}" type="slidenum">
              <a:rPr lang="en-US" smtClean="0"/>
              <a:pPr/>
              <a:t>‹#›</a:t>
            </a:fld>
            <a:endParaRPr lang="en-US" dirty="0"/>
          </a:p>
        </p:txBody>
      </p:sp>
    </p:spTree>
    <p:extLst>
      <p:ext uri="{BB962C8B-B14F-4D97-AF65-F5344CB8AC3E}">
        <p14:creationId xmlns:p14="http://schemas.microsoft.com/office/powerpoint/2010/main" val="367875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with column lab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l">
              <a:buNone/>
              <a:defRPr sz="30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800"/>
            </a:lvl1pPr>
            <a:lvl2pPr>
              <a:defRPr sz="26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3000" b="0" kern="1200" dirty="0" smtClean="0">
                <a:solidFill>
                  <a:srgbClr val="0070C0"/>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800"/>
            </a:lvl1pPr>
            <a:lvl2pPr>
              <a:defRPr sz="26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6">
            <a:extLst>
              <a:ext uri="{FF2B5EF4-FFF2-40B4-BE49-F238E27FC236}">
                <a16:creationId xmlns:a16="http://schemas.microsoft.com/office/drawing/2014/main" id="{A8BC3218-B4B4-8B4E-8045-4C8A03CEEC04}"/>
              </a:ext>
            </a:extLst>
          </p:cNvPr>
          <p:cNvSpPr>
            <a:spLocks noGrp="1"/>
          </p:cNvSpPr>
          <p:nvPr>
            <p:ph type="sldNum" sz="quarter" idx="10"/>
          </p:nvPr>
        </p:nvSpPr>
        <p:spPr>
          <a:xfrm>
            <a:off x="11582400" y="6489032"/>
            <a:ext cx="597568" cy="329184"/>
          </a:xfrm>
          <a:prstGeom prst="rect">
            <a:avLst/>
          </a:prstGeom>
        </p:spPr>
        <p:txBody>
          <a:bodyPr/>
          <a:lstStyle>
            <a:lvl1pPr algn="ctr">
              <a:defRPr/>
            </a:lvl1pPr>
          </a:lstStyle>
          <a:p>
            <a:fld id="{05420A8B-95B4-6F40-8405-65912273E3F0}" type="slidenum">
              <a:rPr lang="en-US" smtClean="0"/>
              <a:pPr/>
              <a:t>‹#›</a:t>
            </a:fld>
            <a:endParaRPr lang="en-US" dirty="0"/>
          </a:p>
        </p:txBody>
      </p:sp>
    </p:spTree>
    <p:extLst>
      <p:ext uri="{BB962C8B-B14F-4D97-AF65-F5344CB8AC3E}">
        <p14:creationId xmlns:p14="http://schemas.microsoft.com/office/powerpoint/2010/main" val="74241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mparison 3 columns with lab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676400"/>
            <a:ext cx="3352189"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l">
              <a:buNone/>
              <a:defRPr sz="30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38400"/>
            <a:ext cx="3350069" cy="3951288"/>
          </a:xfrm>
        </p:spPr>
        <p:txBody>
          <a:bodyPr/>
          <a:lstStyle>
            <a:lvl1pPr>
              <a:defRPr sz="2400"/>
            </a:lvl1pPr>
            <a:lvl2pPr>
              <a:defRPr sz="26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cxnSp>
        <p:nvCxnSpPr>
          <p:cNvPr id="11" name="Straight Connector 10"/>
          <p:cNvCxnSpPr/>
          <p:nvPr/>
        </p:nvCxnSpPr>
        <p:spPr>
          <a:xfrm rot="5400000">
            <a:off x="1843444" y="403045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5C8ED633-0E11-A442-A7E8-F4D395BE3777}"/>
              </a:ext>
            </a:extLst>
          </p:cNvPr>
          <p:cNvSpPr>
            <a:spLocks noGrp="1"/>
          </p:cNvSpPr>
          <p:nvPr>
            <p:ph type="body" idx="10"/>
          </p:nvPr>
        </p:nvSpPr>
        <p:spPr>
          <a:xfrm>
            <a:off x="4432462" y="1676400"/>
            <a:ext cx="3352189"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l">
              <a:buNone/>
              <a:defRPr sz="30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a:extLst>
              <a:ext uri="{FF2B5EF4-FFF2-40B4-BE49-F238E27FC236}">
                <a16:creationId xmlns:a16="http://schemas.microsoft.com/office/drawing/2014/main" id="{9A7A107A-5FFC-5A4A-A643-DDC5B4B717F1}"/>
              </a:ext>
            </a:extLst>
          </p:cNvPr>
          <p:cNvSpPr>
            <a:spLocks noGrp="1"/>
          </p:cNvSpPr>
          <p:nvPr>
            <p:ph sz="half" idx="11"/>
          </p:nvPr>
        </p:nvSpPr>
        <p:spPr>
          <a:xfrm>
            <a:off x="4432462" y="2438400"/>
            <a:ext cx="3350069" cy="3951288"/>
          </a:xfrm>
        </p:spPr>
        <p:txBody>
          <a:bodyPr>
            <a:normAutofit/>
          </a:bodyPr>
          <a:lstStyle>
            <a:lvl1pPr>
              <a:defRPr sz="2400"/>
            </a:lvl1pPr>
            <a:lvl2pPr>
              <a:defRPr sz="26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0" name="Text Placeholder 2">
            <a:extLst>
              <a:ext uri="{FF2B5EF4-FFF2-40B4-BE49-F238E27FC236}">
                <a16:creationId xmlns:a16="http://schemas.microsoft.com/office/drawing/2014/main" id="{16EAFA99-29FF-5045-B79B-3AE97AEF9741}"/>
              </a:ext>
            </a:extLst>
          </p:cNvPr>
          <p:cNvSpPr>
            <a:spLocks noGrp="1"/>
          </p:cNvSpPr>
          <p:nvPr>
            <p:ph type="body" idx="12"/>
          </p:nvPr>
        </p:nvSpPr>
        <p:spPr>
          <a:xfrm>
            <a:off x="8230211" y="1676400"/>
            <a:ext cx="3352189" cy="639762"/>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l">
              <a:buNone/>
              <a:defRPr sz="30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D46A5106-AB4D-D94C-AB45-2900DEC6AEE4}"/>
              </a:ext>
            </a:extLst>
          </p:cNvPr>
          <p:cNvSpPr>
            <a:spLocks noGrp="1"/>
          </p:cNvSpPr>
          <p:nvPr>
            <p:ph sz="half" idx="13"/>
          </p:nvPr>
        </p:nvSpPr>
        <p:spPr>
          <a:xfrm>
            <a:off x="8230211" y="2438400"/>
            <a:ext cx="3350069" cy="3951288"/>
          </a:xfrm>
        </p:spPr>
        <p:txBody>
          <a:bodyPr>
            <a:normAutofit/>
          </a:bodyPr>
          <a:lstStyle>
            <a:lvl1pPr>
              <a:defRPr sz="2400"/>
            </a:lvl1pPr>
            <a:lvl2pPr>
              <a:defRPr sz="26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cxnSp>
        <p:nvCxnSpPr>
          <p:cNvPr id="13" name="Straight Connector 12">
            <a:extLst>
              <a:ext uri="{FF2B5EF4-FFF2-40B4-BE49-F238E27FC236}">
                <a16:creationId xmlns:a16="http://schemas.microsoft.com/office/drawing/2014/main" id="{C96664E4-47C8-6D4F-8699-6E6F9A38567D}"/>
              </a:ext>
            </a:extLst>
          </p:cNvPr>
          <p:cNvCxnSpPr/>
          <p:nvPr/>
        </p:nvCxnSpPr>
        <p:spPr>
          <a:xfrm rot="5400000">
            <a:off x="5651790" y="39694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6">
            <a:extLst>
              <a:ext uri="{FF2B5EF4-FFF2-40B4-BE49-F238E27FC236}">
                <a16:creationId xmlns:a16="http://schemas.microsoft.com/office/drawing/2014/main" id="{6B3FFD28-3CAB-F140-BBB5-63644A13129C}"/>
              </a:ext>
            </a:extLst>
          </p:cNvPr>
          <p:cNvSpPr>
            <a:spLocks noGrp="1"/>
          </p:cNvSpPr>
          <p:nvPr>
            <p:ph type="sldNum" sz="quarter" idx="4"/>
          </p:nvPr>
        </p:nvSpPr>
        <p:spPr>
          <a:xfrm>
            <a:off x="11582400" y="6489032"/>
            <a:ext cx="597568" cy="329184"/>
          </a:xfrm>
          <a:prstGeom prst="rect">
            <a:avLst/>
          </a:prstGeom>
        </p:spPr>
        <p:txBody>
          <a:bodyPr/>
          <a:lstStyle>
            <a:lvl1pPr algn="ctr">
              <a:defRPr/>
            </a:lvl1pPr>
          </a:lstStyle>
          <a:p>
            <a:fld id="{05420A8B-95B4-6F40-8405-65912273E3F0}" type="slidenum">
              <a:rPr lang="en-US" smtClean="0"/>
              <a:pPr/>
              <a:t>‹#›</a:t>
            </a:fld>
            <a:endParaRPr lang="en-US" dirty="0"/>
          </a:p>
        </p:txBody>
      </p:sp>
    </p:spTree>
    <p:extLst>
      <p:ext uri="{BB962C8B-B14F-4D97-AF65-F5344CB8AC3E}">
        <p14:creationId xmlns:p14="http://schemas.microsoft.com/office/powerpoint/2010/main" val="288428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ingle 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02983"/>
            <a:ext cx="10972800" cy="990600"/>
          </a:xfrm>
        </p:spPr>
        <p:txBody>
          <a:bodyPr/>
          <a:lstStyle>
            <a:lvl1pPr algn="ctr">
              <a:defRPr/>
            </a:lvl1pPr>
          </a:lstStyle>
          <a:p>
            <a:r>
              <a:rPr lang="en-US"/>
              <a:t>Click to edit Master title style</a:t>
            </a:r>
            <a:endParaRPr lang="en-US" dirty="0"/>
          </a:p>
        </p:txBody>
      </p:sp>
      <p:sp>
        <p:nvSpPr>
          <p:cNvPr id="3" name="Slide Number Placeholder 6">
            <a:extLst>
              <a:ext uri="{FF2B5EF4-FFF2-40B4-BE49-F238E27FC236}">
                <a16:creationId xmlns:a16="http://schemas.microsoft.com/office/drawing/2014/main" id="{1FBF4659-07FA-2946-840D-77895F391609}"/>
              </a:ext>
            </a:extLst>
          </p:cNvPr>
          <p:cNvSpPr>
            <a:spLocks noGrp="1"/>
          </p:cNvSpPr>
          <p:nvPr>
            <p:ph type="sldNum" sz="quarter" idx="4"/>
          </p:nvPr>
        </p:nvSpPr>
        <p:spPr>
          <a:xfrm>
            <a:off x="11582400" y="6489032"/>
            <a:ext cx="597568" cy="329184"/>
          </a:xfrm>
          <a:prstGeom prst="rect">
            <a:avLst/>
          </a:prstGeom>
        </p:spPr>
        <p:txBody>
          <a:bodyPr/>
          <a:lstStyle>
            <a:lvl1pPr algn="ctr">
              <a:defRPr/>
            </a:lvl1pPr>
          </a:lstStyle>
          <a:p>
            <a:fld id="{05420A8B-95B4-6F40-8405-65912273E3F0}" type="slidenum">
              <a:rPr lang="en-US" smtClean="0"/>
              <a:pPr/>
              <a:t>‹#›</a:t>
            </a:fld>
            <a:endParaRPr lang="en-US" dirty="0"/>
          </a:p>
        </p:txBody>
      </p:sp>
    </p:spTree>
    <p:extLst>
      <p:ext uri="{BB962C8B-B14F-4D97-AF65-F5344CB8AC3E}">
        <p14:creationId xmlns:p14="http://schemas.microsoft.com/office/powerpoint/2010/main" val="853588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7" name="Rectangle 6"/>
          <p:cNvSpPr/>
          <p:nvPr/>
        </p:nvSpPr>
        <p:spPr>
          <a:xfrm>
            <a:off x="0" y="0"/>
            <a:ext cx="12192000" cy="365760"/>
          </a:xfrm>
          <a:prstGeom prst="rect">
            <a:avLst/>
          </a:prstGeom>
          <a:solidFill>
            <a:srgbClr val="FFD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6">
            <a:extLst>
              <a:ext uri="{FF2B5EF4-FFF2-40B4-BE49-F238E27FC236}">
                <a16:creationId xmlns:a16="http://schemas.microsoft.com/office/drawing/2014/main" id="{D60FEA55-9EC6-BC4F-ABE4-D35828172C8D}"/>
              </a:ext>
            </a:extLst>
          </p:cNvPr>
          <p:cNvSpPr>
            <a:spLocks noGrp="1"/>
          </p:cNvSpPr>
          <p:nvPr>
            <p:ph type="sldNum" sz="quarter" idx="4"/>
          </p:nvPr>
        </p:nvSpPr>
        <p:spPr>
          <a:xfrm>
            <a:off x="11582400" y="6489032"/>
            <a:ext cx="597568" cy="329184"/>
          </a:xfrm>
          <a:prstGeom prst="rect">
            <a:avLst/>
          </a:prstGeom>
        </p:spPr>
        <p:txBody>
          <a:bodyPr/>
          <a:lstStyle>
            <a:lvl1pPr algn="ctr">
              <a:defRPr/>
            </a:lvl1pPr>
          </a:lstStyle>
          <a:p>
            <a:fld id="{05420A8B-95B4-6F40-8405-65912273E3F0}" type="slidenum">
              <a:rPr lang="en-US" smtClean="0"/>
              <a:pPr/>
              <a:t>‹#›</a:t>
            </a:fld>
            <a:endParaRPr lang="en-US" dirty="0"/>
          </a:p>
        </p:txBody>
      </p:sp>
    </p:spTree>
    <p:extLst>
      <p:ext uri="{BB962C8B-B14F-4D97-AF65-F5344CB8AC3E}">
        <p14:creationId xmlns:p14="http://schemas.microsoft.com/office/powerpoint/2010/main" val="2630357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spc="-100" baseline="0">
          <a:solidFill>
            <a:schemeClr val="tx1"/>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6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330590"/>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330590"/>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rhoads@afb.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afb.org/AccessEngagemen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afb.org/research-and-initiatives/flatten-inaccessibility-survey/journey-forward"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afb.org/research-and-initiatives/flatten-inaccessibility-surve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fb.org/ae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access_report@afb.org" TargetMode="External"/><Relationship Id="rId4" Type="http://schemas.openxmlformats.org/officeDocument/2006/relationships/hyperlink" Target="https://www.afb.org/blog/entry/it-takes-village-access-engagemen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E6F9-D5A9-5D44-984C-E92757676E7A}"/>
              </a:ext>
            </a:extLst>
          </p:cNvPr>
          <p:cNvSpPr>
            <a:spLocks noGrp="1"/>
          </p:cNvSpPr>
          <p:nvPr>
            <p:ph type="title"/>
          </p:nvPr>
        </p:nvSpPr>
        <p:spPr>
          <a:xfrm>
            <a:off x="609600" y="2107240"/>
            <a:ext cx="10972800" cy="1650617"/>
          </a:xfrm>
        </p:spPr>
        <p:txBody>
          <a:bodyPr>
            <a:normAutofit fontScale="90000"/>
          </a:bodyPr>
          <a:lstStyle/>
          <a:p>
            <a:pPr algn="ctr"/>
            <a:br>
              <a:rPr lang="en-US" i="1" dirty="0"/>
            </a:br>
            <a:r>
              <a:rPr lang="en-US" i="1" dirty="0"/>
              <a:t>Reflecting on the COVID-19 Pandemic Experience for Those with Vision Loss</a:t>
            </a:r>
          </a:p>
        </p:txBody>
      </p:sp>
      <p:sp>
        <p:nvSpPr>
          <p:cNvPr id="3" name="Subtitle 2">
            <a:extLst>
              <a:ext uri="{FF2B5EF4-FFF2-40B4-BE49-F238E27FC236}">
                <a16:creationId xmlns:a16="http://schemas.microsoft.com/office/drawing/2014/main" id="{7FE7CE11-2F35-C446-8AEA-3727EFCD2357}"/>
              </a:ext>
            </a:extLst>
          </p:cNvPr>
          <p:cNvSpPr>
            <a:spLocks noGrp="1"/>
          </p:cNvSpPr>
          <p:nvPr>
            <p:ph idx="1"/>
          </p:nvPr>
        </p:nvSpPr>
        <p:spPr>
          <a:xfrm>
            <a:off x="609600" y="4364182"/>
            <a:ext cx="10972800" cy="2112817"/>
          </a:xfrm>
        </p:spPr>
        <p:txBody>
          <a:bodyPr>
            <a:normAutofit fontScale="70000" lnSpcReduction="20000"/>
          </a:bodyPr>
          <a:lstStyle/>
          <a:p>
            <a:pPr marL="0" indent="0">
              <a:buNone/>
            </a:pPr>
            <a:r>
              <a:rPr lang="en-US" dirty="0">
                <a:latin typeface="Verdana" panose="020B0604030504040204" pitchFamily="34" charset="0"/>
                <a:ea typeface="Verdana" panose="020B0604030504040204" pitchFamily="34" charset="0"/>
              </a:rPr>
              <a:t>Dakotas AER </a:t>
            </a:r>
            <a:r>
              <a:rPr lang="en-US" dirty="0"/>
              <a:t>Meeting</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October 22nd, 2021</a:t>
            </a:r>
          </a:p>
          <a:p>
            <a:endParaRPr lang="en-US" dirty="0">
              <a:latin typeface="Verdana" panose="020B0604030504040204" pitchFamily="34" charset="0"/>
              <a:ea typeface="Verdana" panose="020B0604030504040204" pitchFamily="34" charset="0"/>
            </a:endParaRPr>
          </a:p>
          <a:p>
            <a:pPr marL="0" indent="0">
              <a:buNone/>
            </a:pPr>
            <a:r>
              <a:rPr lang="en-US" b="1" dirty="0">
                <a:latin typeface="Verdana" panose="020B0604030504040204" pitchFamily="34" charset="0"/>
                <a:ea typeface="Verdana" panose="020B0604030504040204" pitchFamily="34" charset="0"/>
                <a:cs typeface="Verdana" panose="020B0604030504040204" pitchFamily="34" charset="0"/>
              </a:rPr>
              <a:t>Dr. Carlie R. Rhoads </a:t>
            </a:r>
            <a:br>
              <a:rPr lang="en-US" b="1"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Program Metrics and Evaluation Specialist  </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rPr>
              <a:t>American Foundation for the Blind</a:t>
            </a:r>
            <a:br>
              <a:rPr lang="en-US" dirty="0">
                <a:latin typeface="Verdana" panose="020B0604030504040204" pitchFamily="34" charset="0"/>
                <a:ea typeface="Verdana" panose="020B0604030504040204" pitchFamily="34" charset="0"/>
                <a:cs typeface="Verdana" panose="020B0604030504040204" pitchFamily="34" charset="0"/>
              </a:rPr>
            </a:br>
            <a:r>
              <a:rPr lang="en-US" dirty="0">
                <a:latin typeface="Verdana" panose="020B0604030504040204" pitchFamily="34" charset="0"/>
                <a:ea typeface="Verdana" panose="020B0604030504040204" pitchFamily="34" charset="0"/>
                <a:cs typeface="Verdana" panose="020B0604030504040204" pitchFamily="34" charset="0"/>
                <a:hlinkClick r:id="rId3"/>
              </a:rPr>
              <a:t>crhoads@afb.org</a:t>
            </a:r>
            <a:r>
              <a:rPr lang="en-US" dirty="0">
                <a:latin typeface="Verdana" panose="020B0604030504040204" pitchFamily="34" charset="0"/>
                <a:ea typeface="Verdana" panose="020B0604030504040204" pitchFamily="34" charset="0"/>
                <a:cs typeface="Verdana" panose="020B0604030504040204" pitchFamily="34" charset="0"/>
              </a:rPr>
              <a:t> </a:t>
            </a:r>
          </a:p>
          <a:p>
            <a:endParaRPr lang="en-US" dirty="0">
              <a:latin typeface="Verdana" panose="020B0604030504040204" pitchFamily="34" charset="0"/>
              <a:ea typeface="Verdana" panose="020B0604030504040204" pitchFamily="34" charset="0"/>
            </a:endParaRPr>
          </a:p>
          <a:p>
            <a:endParaRPr lang="en-US" dirty="0"/>
          </a:p>
        </p:txBody>
      </p:sp>
      <p:pic>
        <p:nvPicPr>
          <p:cNvPr id="4" name="Content Placeholder 9" descr="This is a yellow and blue logo for the American Foundation for the Blind. The tagline &quot;expanding possibilities for people with vision loss&quot; is included.">
            <a:extLst>
              <a:ext uri="{FF2B5EF4-FFF2-40B4-BE49-F238E27FC236}">
                <a16:creationId xmlns:a16="http://schemas.microsoft.com/office/drawing/2014/main" id="{2B7EE03B-F7DC-9142-83EA-99C7B73C5A8E}"/>
              </a:ext>
            </a:extLst>
          </p:cNvPr>
          <p:cNvPicPr>
            <a:picLocks noChangeAspect="1"/>
          </p:cNvPicPr>
          <p:nvPr/>
        </p:nvPicPr>
        <p:blipFill>
          <a:blip r:embed="rId4"/>
          <a:stretch>
            <a:fillRect/>
          </a:stretch>
        </p:blipFill>
        <p:spPr>
          <a:xfrm>
            <a:off x="3299123" y="602608"/>
            <a:ext cx="5593754" cy="1650617"/>
          </a:xfrm>
          <a:prstGeom prst="rect">
            <a:avLst/>
          </a:prstGeom>
        </p:spPr>
      </p:pic>
    </p:spTree>
    <p:extLst>
      <p:ext uri="{BB962C8B-B14F-4D97-AF65-F5344CB8AC3E}">
        <p14:creationId xmlns:p14="http://schemas.microsoft.com/office/powerpoint/2010/main" val="3032876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6F716C-FD3D-834A-9FF3-3C3EB6842B51}"/>
              </a:ext>
              <a:ext uri="{C183D7F6-B498-43B3-948B-1728B52AA6E4}">
                <adec:decorative xmlns:adec="http://schemas.microsoft.com/office/drawing/2017/decorative" val="1"/>
              </a:ext>
            </a:extLst>
          </p:cNvPr>
          <p:cNvPicPr>
            <a:picLocks/>
          </p:cNvPicPr>
          <p:nvPr/>
        </p:nvPicPr>
        <p:blipFill>
          <a:blip r:embed="rId3"/>
          <a:stretch>
            <a:fillRect/>
          </a:stretch>
        </p:blipFill>
        <p:spPr>
          <a:xfrm>
            <a:off x="1" y="535259"/>
            <a:ext cx="12199436" cy="6031574"/>
          </a:xfrm>
          <a:prstGeom prst="rect">
            <a:avLst/>
          </a:prstGeom>
        </p:spPr>
      </p:pic>
      <p:sp>
        <p:nvSpPr>
          <p:cNvPr id="2" name="Title 1">
            <a:extLst>
              <a:ext uri="{FF2B5EF4-FFF2-40B4-BE49-F238E27FC236}">
                <a16:creationId xmlns:a16="http://schemas.microsoft.com/office/drawing/2014/main" id="{3E473AF3-7F25-49B2-9E9D-9B5985283707}"/>
              </a:ext>
            </a:extLst>
          </p:cNvPr>
          <p:cNvSpPr>
            <a:spLocks noGrp="1"/>
          </p:cNvSpPr>
          <p:nvPr>
            <p:ph type="title"/>
          </p:nvPr>
        </p:nvSpPr>
        <p:spPr/>
        <p:txBody>
          <a:bodyPr>
            <a:normAutofit/>
          </a:bodyPr>
          <a:lstStyle/>
          <a:p>
            <a:r>
              <a:rPr lang="en-US" sz="3800" dirty="0"/>
              <a:t>Transportation</a:t>
            </a:r>
          </a:p>
        </p:txBody>
      </p:sp>
      <p:sp>
        <p:nvSpPr>
          <p:cNvPr id="3" name="Content Placeholder 2">
            <a:extLst>
              <a:ext uri="{FF2B5EF4-FFF2-40B4-BE49-F238E27FC236}">
                <a16:creationId xmlns:a16="http://schemas.microsoft.com/office/drawing/2014/main" id="{B52D2D44-956A-49D3-8E89-5D0C9A70189F}"/>
              </a:ext>
            </a:extLst>
          </p:cNvPr>
          <p:cNvSpPr>
            <a:spLocks noGrp="1"/>
          </p:cNvSpPr>
          <p:nvPr>
            <p:ph idx="1"/>
          </p:nvPr>
        </p:nvSpPr>
        <p:spPr>
          <a:xfrm>
            <a:off x="1554711" y="2325281"/>
            <a:ext cx="9090016" cy="2451529"/>
          </a:xfrm>
        </p:spPr>
        <p:txBody>
          <a:bodyPr>
            <a:noAutofit/>
          </a:bodyPr>
          <a:lstStyle/>
          <a:p>
            <a:pPr marL="0" indent="0">
              <a:lnSpc>
                <a:spcPct val="150000"/>
              </a:lnSpc>
              <a:buNone/>
            </a:pPr>
            <a:r>
              <a:rPr lang="en-US" sz="2100" dirty="0"/>
              <a:t>Not driving is the reason we had to relocate during this pandemic. We don’t trust the bus and having to touch everything on it and its limited services. Uber has been more costly. Access-A-Ride extremely limited their services. …We talk every day about how disadvantaged we are for not being able to drive.</a:t>
            </a:r>
          </a:p>
          <a:p>
            <a:pPr>
              <a:lnSpc>
                <a:spcPct val="150000"/>
              </a:lnSpc>
            </a:pPr>
            <a:endParaRPr lang="en-US" sz="2100" dirty="0"/>
          </a:p>
          <a:p>
            <a:pPr>
              <a:lnSpc>
                <a:spcPct val="150000"/>
              </a:lnSpc>
            </a:pPr>
            <a:endParaRPr lang="en-US" sz="2100" dirty="0"/>
          </a:p>
          <a:p>
            <a:pPr>
              <a:lnSpc>
                <a:spcPct val="150000"/>
              </a:lnSpc>
            </a:pPr>
            <a:endParaRPr lang="en-US" sz="2100" dirty="0"/>
          </a:p>
          <a:p>
            <a:pPr>
              <a:lnSpc>
                <a:spcPct val="150000"/>
              </a:lnSpc>
            </a:pPr>
            <a:endParaRPr lang="en-US" sz="2100" dirty="0"/>
          </a:p>
        </p:txBody>
      </p:sp>
      <p:sp>
        <p:nvSpPr>
          <p:cNvPr id="5" name="Slide Number Placeholder 4">
            <a:extLst>
              <a:ext uri="{FF2B5EF4-FFF2-40B4-BE49-F238E27FC236}">
                <a16:creationId xmlns:a16="http://schemas.microsoft.com/office/drawing/2014/main" id="{2679BC59-7D2A-4BF3-BC3F-5080525ECA91}"/>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218084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BD86FE-BD85-2E42-8793-1B23352D27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50" y="711200"/>
            <a:ext cx="12179300" cy="5721350"/>
          </a:xfrm>
          <a:prstGeom prst="rect">
            <a:avLst/>
          </a:prstGeom>
        </p:spPr>
      </p:pic>
      <p:sp>
        <p:nvSpPr>
          <p:cNvPr id="2" name="Title 1">
            <a:extLst>
              <a:ext uri="{FF2B5EF4-FFF2-40B4-BE49-F238E27FC236}">
                <a16:creationId xmlns:a16="http://schemas.microsoft.com/office/drawing/2014/main" id="{48AAAD99-21C8-43B2-9A6F-3F8B5AAB69CB}"/>
              </a:ext>
            </a:extLst>
          </p:cNvPr>
          <p:cNvSpPr>
            <a:spLocks noGrp="1"/>
          </p:cNvSpPr>
          <p:nvPr>
            <p:ph type="title"/>
          </p:nvPr>
        </p:nvSpPr>
        <p:spPr>
          <a:xfrm>
            <a:off x="2247899" y="479135"/>
            <a:ext cx="7962900" cy="1214595"/>
          </a:xfrm>
        </p:spPr>
        <p:txBody>
          <a:bodyPr>
            <a:normAutofit/>
          </a:bodyPr>
          <a:lstStyle/>
          <a:p>
            <a:r>
              <a:rPr lang="en-US" sz="3600" dirty="0"/>
              <a:t>Access to Food, Meals, and Supplies</a:t>
            </a:r>
            <a:endParaRPr lang="en-US" sz="3800" dirty="0"/>
          </a:p>
        </p:txBody>
      </p:sp>
      <p:sp>
        <p:nvSpPr>
          <p:cNvPr id="3" name="Content Placeholder 2">
            <a:extLst>
              <a:ext uri="{FF2B5EF4-FFF2-40B4-BE49-F238E27FC236}">
                <a16:creationId xmlns:a16="http://schemas.microsoft.com/office/drawing/2014/main" id="{24C5444E-AC49-4EA3-BDCA-C6E1DEEF332E}"/>
              </a:ext>
            </a:extLst>
          </p:cNvPr>
          <p:cNvSpPr>
            <a:spLocks noGrp="1"/>
          </p:cNvSpPr>
          <p:nvPr>
            <p:ph idx="1"/>
          </p:nvPr>
        </p:nvSpPr>
        <p:spPr>
          <a:xfrm>
            <a:off x="1767760" y="1925795"/>
            <a:ext cx="8923177" cy="3910013"/>
          </a:xfrm>
        </p:spPr>
        <p:txBody>
          <a:bodyPr>
            <a:noAutofit/>
          </a:bodyPr>
          <a:lstStyle/>
          <a:p>
            <a:pPr marL="0" indent="0" algn="ctr">
              <a:lnSpc>
                <a:spcPct val="150000"/>
              </a:lnSpc>
              <a:buNone/>
            </a:pPr>
            <a:r>
              <a:rPr lang="en-US" sz="2400" dirty="0"/>
              <a:t>Did you experience any challenges with having food, groceries, or supplies delivered during the pandemic?</a:t>
            </a:r>
          </a:p>
          <a:p>
            <a:pPr marL="0" indent="0" algn="ctr">
              <a:lnSpc>
                <a:spcPct val="150000"/>
              </a:lnSpc>
              <a:buNone/>
            </a:pPr>
            <a:endParaRPr lang="en-US" sz="2400" dirty="0"/>
          </a:p>
          <a:p>
            <a:pPr marL="0" indent="0" algn="ctr">
              <a:lnSpc>
                <a:spcPct val="150000"/>
              </a:lnSpc>
              <a:buNone/>
            </a:pPr>
            <a:r>
              <a:rPr lang="en-US" sz="2400" b="1" dirty="0"/>
              <a:t>65% answered yes! </a:t>
            </a:r>
          </a:p>
          <a:p>
            <a:pPr marL="0" indent="0">
              <a:lnSpc>
                <a:spcPct val="150000"/>
              </a:lnSpc>
              <a:buNone/>
            </a:pPr>
            <a:endParaRPr lang="en-US" sz="2100" dirty="0"/>
          </a:p>
        </p:txBody>
      </p:sp>
      <p:sp>
        <p:nvSpPr>
          <p:cNvPr id="5" name="Slide Number Placeholder 4">
            <a:extLst>
              <a:ext uri="{FF2B5EF4-FFF2-40B4-BE49-F238E27FC236}">
                <a16:creationId xmlns:a16="http://schemas.microsoft.com/office/drawing/2014/main" id="{16094456-1DB7-4CA6-B497-E3B994A8A8A8}"/>
              </a:ext>
            </a:extLst>
          </p:cNvPr>
          <p:cNvSpPr>
            <a:spLocks noGrp="1"/>
          </p:cNvSpPr>
          <p:nvPr>
            <p:ph type="sldNum" sz="quarter" idx="12"/>
          </p:nvPr>
        </p:nvSpPr>
        <p:spPr/>
        <p:txBody>
          <a:bodyPr/>
          <a:lstStyle/>
          <a:p>
            <a:endParaRPr lang="en-US" dirty="0"/>
          </a:p>
        </p:txBody>
      </p:sp>
      <p:pic>
        <p:nvPicPr>
          <p:cNvPr id="6" name="Picture 5" descr="A woman is pictured at a grocery store. She is wearing a mask and blue gloves while placing cans into her shopping cart.">
            <a:extLst>
              <a:ext uri="{FF2B5EF4-FFF2-40B4-BE49-F238E27FC236}">
                <a16:creationId xmlns:a16="http://schemas.microsoft.com/office/drawing/2014/main" id="{6BE0E06E-A70C-4A03-AB89-C473E394D496}"/>
              </a:ext>
            </a:extLst>
          </p:cNvPr>
          <p:cNvPicPr>
            <a:picLocks noChangeAspect="1"/>
          </p:cNvPicPr>
          <p:nvPr/>
        </p:nvPicPr>
        <p:blipFill>
          <a:blip r:embed="rId4"/>
          <a:stretch>
            <a:fillRect/>
          </a:stretch>
        </p:blipFill>
        <p:spPr>
          <a:xfrm>
            <a:off x="497363" y="3429000"/>
            <a:ext cx="3466035" cy="3233489"/>
          </a:xfrm>
          <a:prstGeom prst="rect">
            <a:avLst/>
          </a:prstGeom>
        </p:spPr>
      </p:pic>
    </p:spTree>
    <p:extLst>
      <p:ext uri="{BB962C8B-B14F-4D97-AF65-F5344CB8AC3E}">
        <p14:creationId xmlns:p14="http://schemas.microsoft.com/office/powerpoint/2010/main" val="73072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489D4E-8776-E740-85B3-2170F5EFD51F}"/>
              </a:ext>
              <a:ext uri="{C183D7F6-B498-43B3-948B-1728B52AA6E4}">
                <adec:decorative xmlns:adec="http://schemas.microsoft.com/office/drawing/2017/decorative" val="1"/>
              </a:ext>
            </a:extLst>
          </p:cNvPr>
          <p:cNvPicPr>
            <a:picLocks/>
          </p:cNvPicPr>
          <p:nvPr/>
        </p:nvPicPr>
        <p:blipFill>
          <a:blip r:embed="rId3"/>
          <a:stretch>
            <a:fillRect/>
          </a:stretch>
        </p:blipFill>
        <p:spPr>
          <a:xfrm>
            <a:off x="-7436" y="679097"/>
            <a:ext cx="12199436" cy="6031574"/>
          </a:xfrm>
          <a:prstGeom prst="rect">
            <a:avLst/>
          </a:prstGeom>
        </p:spPr>
      </p:pic>
      <p:sp>
        <p:nvSpPr>
          <p:cNvPr id="2" name="Title 1">
            <a:extLst>
              <a:ext uri="{FF2B5EF4-FFF2-40B4-BE49-F238E27FC236}">
                <a16:creationId xmlns:a16="http://schemas.microsoft.com/office/drawing/2014/main" id="{3E473AF3-7F25-49B2-9E9D-9B5985283707}"/>
              </a:ext>
            </a:extLst>
          </p:cNvPr>
          <p:cNvSpPr>
            <a:spLocks noGrp="1"/>
          </p:cNvSpPr>
          <p:nvPr>
            <p:ph type="title"/>
          </p:nvPr>
        </p:nvSpPr>
        <p:spPr>
          <a:xfrm>
            <a:off x="2247902" y="311184"/>
            <a:ext cx="8532067" cy="1214595"/>
          </a:xfrm>
        </p:spPr>
        <p:txBody>
          <a:bodyPr>
            <a:normAutofit/>
          </a:bodyPr>
          <a:lstStyle/>
          <a:p>
            <a:r>
              <a:rPr lang="en-US" dirty="0"/>
              <a:t>Access to Food, Meals, and Supplies</a:t>
            </a:r>
          </a:p>
        </p:txBody>
      </p:sp>
      <p:sp>
        <p:nvSpPr>
          <p:cNvPr id="3" name="Content Placeholder 2">
            <a:extLst>
              <a:ext uri="{FF2B5EF4-FFF2-40B4-BE49-F238E27FC236}">
                <a16:creationId xmlns:a16="http://schemas.microsoft.com/office/drawing/2014/main" id="{B52D2D44-956A-49D3-8E89-5D0C9A70189F}"/>
              </a:ext>
            </a:extLst>
          </p:cNvPr>
          <p:cNvSpPr>
            <a:spLocks noGrp="1"/>
          </p:cNvSpPr>
          <p:nvPr>
            <p:ph idx="1"/>
          </p:nvPr>
        </p:nvSpPr>
        <p:spPr>
          <a:xfrm>
            <a:off x="1356189" y="2314432"/>
            <a:ext cx="9185096" cy="2760903"/>
          </a:xfrm>
        </p:spPr>
        <p:txBody>
          <a:bodyPr>
            <a:noAutofit/>
          </a:bodyPr>
          <a:lstStyle/>
          <a:p>
            <a:pPr>
              <a:lnSpc>
                <a:spcPct val="150000"/>
              </a:lnSpc>
            </a:pPr>
            <a:r>
              <a:rPr lang="en-US" sz="2200" dirty="0"/>
              <a:t>There are a number of food delivery services in my area. For several weeks I have been trying to get an available delivery slot, but to no avail.</a:t>
            </a:r>
          </a:p>
          <a:p>
            <a:pPr>
              <a:lnSpc>
                <a:spcPct val="150000"/>
              </a:lnSpc>
            </a:pPr>
            <a:r>
              <a:rPr lang="en-US" sz="2200" dirty="0"/>
              <a:t>Some delivery services are accessible, but not nearly enough and almost none of them accept SNAP.</a:t>
            </a:r>
          </a:p>
          <a:p>
            <a:pPr marL="0" indent="0">
              <a:lnSpc>
                <a:spcPct val="150000"/>
              </a:lnSpc>
              <a:buNone/>
            </a:pPr>
            <a:endParaRPr lang="en-US" sz="2200" dirty="0"/>
          </a:p>
          <a:p>
            <a:pPr>
              <a:lnSpc>
                <a:spcPct val="150000"/>
              </a:lnSpc>
            </a:pPr>
            <a:endParaRPr lang="en-US" sz="2200" dirty="0"/>
          </a:p>
          <a:p>
            <a:pPr>
              <a:lnSpc>
                <a:spcPct val="150000"/>
              </a:lnSpc>
            </a:pPr>
            <a:endParaRPr lang="en-US" sz="2200" dirty="0"/>
          </a:p>
          <a:p>
            <a:pPr>
              <a:lnSpc>
                <a:spcPct val="150000"/>
              </a:lnSpc>
            </a:pPr>
            <a:endParaRPr lang="en-US" sz="2200" dirty="0"/>
          </a:p>
          <a:p>
            <a:pPr>
              <a:lnSpc>
                <a:spcPct val="150000"/>
              </a:lnSpc>
            </a:pPr>
            <a:endParaRPr lang="en-US" sz="2200" dirty="0"/>
          </a:p>
        </p:txBody>
      </p:sp>
      <p:sp>
        <p:nvSpPr>
          <p:cNvPr id="5" name="Slide Number Placeholder 4">
            <a:extLst>
              <a:ext uri="{FF2B5EF4-FFF2-40B4-BE49-F238E27FC236}">
                <a16:creationId xmlns:a16="http://schemas.microsoft.com/office/drawing/2014/main" id="{2679BC59-7D2A-4BF3-BC3F-5080525ECA91}"/>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573104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0543-C301-4EFF-B919-91C87D194705}"/>
              </a:ext>
            </a:extLst>
          </p:cNvPr>
          <p:cNvSpPr>
            <a:spLocks noGrp="1"/>
          </p:cNvSpPr>
          <p:nvPr>
            <p:ph type="title"/>
          </p:nvPr>
        </p:nvSpPr>
        <p:spPr>
          <a:xfrm>
            <a:off x="609600" y="416986"/>
            <a:ext cx="10972800" cy="1925521"/>
          </a:xfrm>
        </p:spPr>
        <p:txBody>
          <a:bodyPr>
            <a:normAutofit/>
          </a:bodyPr>
          <a:lstStyle/>
          <a:p>
            <a:pPr marL="0" indent="0">
              <a:buNone/>
            </a:pPr>
            <a:r>
              <a:rPr lang="en-US" sz="2400" dirty="0">
                <a:effectLst/>
                <a:latin typeface="Verdana" panose="020B0604030504040204" pitchFamily="34" charset="0"/>
                <a:ea typeface="Verdana" panose="020B0604030504040204" pitchFamily="34" charset="0"/>
                <a:cs typeface="Verdana" panose="020B0604030504040204" pitchFamily="34" charset="0"/>
              </a:rPr>
              <a:t>How </a:t>
            </a:r>
            <a:r>
              <a:rPr lang="en-US" sz="2400" dirty="0">
                <a:latin typeface="Verdana" panose="020B0604030504040204" pitchFamily="34" charset="0"/>
                <a:ea typeface="Verdana" panose="020B0604030504040204" pitchFamily="34" charset="0"/>
                <a:cs typeface="Verdana" panose="020B0604030504040204" pitchFamily="34" charset="0"/>
              </a:rPr>
              <a:t>has</a:t>
            </a:r>
            <a:r>
              <a:rPr lang="en-US" sz="2400" dirty="0">
                <a:effectLst/>
                <a:latin typeface="Verdana" panose="020B0604030504040204" pitchFamily="34" charset="0"/>
                <a:ea typeface="Verdana" panose="020B0604030504040204" pitchFamily="34" charset="0"/>
                <a:cs typeface="Verdana" panose="020B0604030504040204" pitchFamily="34" charset="0"/>
              </a:rPr>
              <a:t> the COVID-19 pandemic </a:t>
            </a:r>
            <a:r>
              <a:rPr lang="en-US" sz="2400" dirty="0">
                <a:latin typeface="Verdana" panose="020B0604030504040204" pitchFamily="34" charset="0"/>
                <a:ea typeface="Verdana" panose="020B0604030504040204" pitchFamily="34" charset="0"/>
                <a:cs typeface="Verdana" panose="020B0604030504040204" pitchFamily="34" charset="0"/>
              </a:rPr>
              <a:t>impacted</a:t>
            </a:r>
            <a:r>
              <a:rPr lang="en-US" sz="2400" dirty="0">
                <a:effectLst/>
                <a:latin typeface="Verdana" panose="020B0604030504040204" pitchFamily="34" charset="0"/>
                <a:ea typeface="Verdana" panose="020B0604030504040204" pitchFamily="34" charset="0"/>
                <a:cs typeface="Verdana" panose="020B0604030504040204" pitchFamily="34" charset="0"/>
              </a:rPr>
              <a:t> the education of students with visual impairments, their families, TVIs, and O&amp;M specialists in the United States and Canada?  </a:t>
            </a:r>
            <a:endParaRPr lang="en-US" sz="2400" dirty="0"/>
          </a:p>
        </p:txBody>
      </p:sp>
      <p:sp>
        <p:nvSpPr>
          <p:cNvPr id="5" name="Slide Number Placeholder 4">
            <a:extLst>
              <a:ext uri="{FF2B5EF4-FFF2-40B4-BE49-F238E27FC236}">
                <a16:creationId xmlns:a16="http://schemas.microsoft.com/office/drawing/2014/main" id="{2FDD1AA4-870D-43A3-955D-21676A352955}"/>
              </a:ext>
            </a:extLst>
          </p:cNvPr>
          <p:cNvSpPr>
            <a:spLocks noGrp="1"/>
          </p:cNvSpPr>
          <p:nvPr>
            <p:ph type="sldNum" sz="quarter" idx="12"/>
          </p:nvPr>
        </p:nvSpPr>
        <p:spPr>
          <a:xfrm>
            <a:off x="9074952" y="635635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0000"/>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11A41D-7A9C-B047-A208-B19ADB528FEF}" type="slidenum">
              <a:rPr lang="en-US" smtClean="0"/>
              <a:pPr/>
              <a:t>13</a:t>
            </a:fld>
            <a:endParaRPr lang="en-US" dirty="0"/>
          </a:p>
        </p:txBody>
      </p:sp>
      <p:pic>
        <p:nvPicPr>
          <p:cNvPr id="8" name="Picture 7" descr="The cover of the Access and Engagement report. ">
            <a:extLst>
              <a:ext uri="{FF2B5EF4-FFF2-40B4-BE49-F238E27FC236}">
                <a16:creationId xmlns:a16="http://schemas.microsoft.com/office/drawing/2014/main" id="{D440F460-8872-4229-B6F1-9AC5BF7AEE1C}"/>
              </a:ext>
            </a:extLst>
          </p:cNvPr>
          <p:cNvPicPr>
            <a:picLocks noChangeAspect="1"/>
          </p:cNvPicPr>
          <p:nvPr/>
        </p:nvPicPr>
        <p:blipFill>
          <a:blip r:embed="rId3"/>
          <a:stretch>
            <a:fillRect/>
          </a:stretch>
        </p:blipFill>
        <p:spPr>
          <a:xfrm>
            <a:off x="1258389" y="2074172"/>
            <a:ext cx="2789736" cy="36068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5959DF5F-5B5A-47D7-B7DE-A3D6CDB3BD55}"/>
              </a:ext>
            </a:extLst>
          </p:cNvPr>
          <p:cNvSpPr txBox="1"/>
          <p:nvPr/>
        </p:nvSpPr>
        <p:spPr>
          <a:xfrm>
            <a:off x="2653257" y="5889298"/>
            <a:ext cx="6776542" cy="738664"/>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hlinkClick r:id="rId4"/>
              </a:rPr>
              <a:t>https://www.afb.org/AccessEngagement</a:t>
            </a:r>
            <a:endParaRPr lang="en-US" sz="2400" dirty="0">
              <a:latin typeface="Verdana" panose="020B0604030504040204" pitchFamily="34" charset="0"/>
              <a:ea typeface="Verdana" panose="020B0604030504040204" pitchFamily="34" charset="0"/>
            </a:endParaRPr>
          </a:p>
          <a:p>
            <a:r>
              <a:rPr lang="en-US" dirty="0">
                <a:highlight>
                  <a:srgbClr val="FFFF00"/>
                </a:highlight>
                <a:latin typeface="Verdana" panose="020B0604030504040204" pitchFamily="34" charset="0"/>
                <a:ea typeface="Verdana" panose="020B0604030504040204" pitchFamily="34" charset="0"/>
              </a:rPr>
              <a:t> </a:t>
            </a:r>
          </a:p>
        </p:txBody>
      </p:sp>
      <p:pic>
        <p:nvPicPr>
          <p:cNvPr id="6" name="Picture 5" descr="The cover of Access and Engagement II">
            <a:extLst>
              <a:ext uri="{FF2B5EF4-FFF2-40B4-BE49-F238E27FC236}">
                <a16:creationId xmlns:a16="http://schemas.microsoft.com/office/drawing/2014/main" id="{9C8502B5-C063-408C-9384-185A7E54D22A}"/>
              </a:ext>
            </a:extLst>
          </p:cNvPr>
          <p:cNvPicPr>
            <a:picLocks noChangeAspect="1"/>
          </p:cNvPicPr>
          <p:nvPr/>
        </p:nvPicPr>
        <p:blipFill rotWithShape="1">
          <a:blip r:embed="rId5"/>
          <a:srcRect l="4131"/>
          <a:stretch/>
        </p:blipFill>
        <p:spPr>
          <a:xfrm>
            <a:off x="4846486" y="2073975"/>
            <a:ext cx="2770677" cy="3628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7990BD63-C51A-407F-AD5B-577427BBA4D3}"/>
              </a:ext>
            </a:extLst>
          </p:cNvPr>
          <p:cNvSpPr txBox="1"/>
          <p:nvPr/>
        </p:nvSpPr>
        <p:spPr>
          <a:xfrm>
            <a:off x="8360236" y="2068575"/>
            <a:ext cx="2844800" cy="3508653"/>
          </a:xfrm>
          <a:prstGeom prst="rect">
            <a:avLst/>
          </a:prstGeom>
          <a:solidFill>
            <a:srgbClr val="0070C0"/>
          </a:solidFill>
        </p:spPr>
        <p:txBody>
          <a:bodyPr wrap="square" rtlCol="0">
            <a:spAutoFit/>
          </a:bodyPr>
          <a:lstStyle/>
          <a:p>
            <a:r>
              <a:rPr lang="en-US" sz="2000" b="1" dirty="0">
                <a:solidFill>
                  <a:srgbClr val="FFD415"/>
                </a:solidFill>
              </a:rPr>
              <a:t>Access and Engagement III:</a:t>
            </a:r>
          </a:p>
          <a:p>
            <a:r>
              <a:rPr lang="en-US" sz="2000" b="1" dirty="0">
                <a:solidFill>
                  <a:srgbClr val="FFD415"/>
                </a:solidFill>
              </a:rPr>
              <a:t>In progress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0449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32D95-0758-4649-B54E-ED317625104E}"/>
              </a:ext>
            </a:extLst>
          </p:cNvPr>
          <p:cNvSpPr>
            <a:spLocks noGrp="1"/>
          </p:cNvSpPr>
          <p:nvPr>
            <p:ph type="title"/>
          </p:nvPr>
        </p:nvSpPr>
        <p:spPr/>
        <p:txBody>
          <a:bodyPr>
            <a:normAutofit/>
          </a:bodyPr>
          <a:lstStyle/>
          <a:p>
            <a:r>
              <a:rPr lang="en-US" dirty="0"/>
              <a:t>Access to Online Learning</a:t>
            </a:r>
          </a:p>
        </p:txBody>
      </p:sp>
      <p:sp>
        <p:nvSpPr>
          <p:cNvPr id="3" name="Content Placeholder 2">
            <a:extLst>
              <a:ext uri="{FF2B5EF4-FFF2-40B4-BE49-F238E27FC236}">
                <a16:creationId xmlns:a16="http://schemas.microsoft.com/office/drawing/2014/main" id="{F8202F04-4600-4B77-A71C-6A0A8E556466}"/>
              </a:ext>
            </a:extLst>
          </p:cNvPr>
          <p:cNvSpPr>
            <a:spLocks noGrp="1"/>
          </p:cNvSpPr>
          <p:nvPr>
            <p:ph idx="1"/>
          </p:nvPr>
        </p:nvSpPr>
        <p:spPr>
          <a:xfrm>
            <a:off x="609600" y="1740880"/>
            <a:ext cx="7451188" cy="4876800"/>
          </a:xfrm>
        </p:spPr>
        <p:txBody>
          <a:bodyPr>
            <a:normAutofit/>
          </a:bodyPr>
          <a:lstStyle/>
          <a:p>
            <a:pPr lvl="0"/>
            <a:r>
              <a:rPr lang="en-US" dirty="0"/>
              <a:t>Families lacked resources in the home (e.g., electricity, internet)</a:t>
            </a:r>
          </a:p>
          <a:p>
            <a:pPr lvl="0"/>
            <a:r>
              <a:rPr lang="en-US" dirty="0"/>
              <a:t>Inadequate hardware (e.g., older laptops, not enough devices for each child in the home)</a:t>
            </a:r>
          </a:p>
          <a:p>
            <a:pPr lvl="0"/>
            <a:endParaRPr lang="en-US" dirty="0"/>
          </a:p>
        </p:txBody>
      </p:sp>
      <p:pic>
        <p:nvPicPr>
          <p:cNvPr id="5" name="Picture 4" descr="This is a picture from the Access and Engagement 2 report. A young boy is pictured at his laptop and is working on schoolwork.">
            <a:extLst>
              <a:ext uri="{FF2B5EF4-FFF2-40B4-BE49-F238E27FC236}">
                <a16:creationId xmlns:a16="http://schemas.microsoft.com/office/drawing/2014/main" id="{1804A28D-7CB4-4BD6-B362-C09CBE05C85D}"/>
              </a:ext>
            </a:extLst>
          </p:cNvPr>
          <p:cNvPicPr>
            <a:picLocks noChangeAspect="1"/>
          </p:cNvPicPr>
          <p:nvPr/>
        </p:nvPicPr>
        <p:blipFill>
          <a:blip r:embed="rId2"/>
          <a:stretch>
            <a:fillRect/>
          </a:stretch>
        </p:blipFill>
        <p:spPr>
          <a:xfrm>
            <a:off x="8180364" y="1787415"/>
            <a:ext cx="3551490" cy="4149151"/>
          </a:xfrm>
          <a:prstGeom prst="rect">
            <a:avLst/>
          </a:prstGeom>
        </p:spPr>
      </p:pic>
    </p:spTree>
    <p:extLst>
      <p:ext uri="{BB962C8B-B14F-4D97-AF65-F5344CB8AC3E}">
        <p14:creationId xmlns:p14="http://schemas.microsoft.com/office/powerpoint/2010/main" val="82712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32D95-0758-4649-B54E-ED317625104E}"/>
              </a:ext>
            </a:extLst>
          </p:cNvPr>
          <p:cNvSpPr>
            <a:spLocks noGrp="1"/>
          </p:cNvSpPr>
          <p:nvPr>
            <p:ph type="title"/>
          </p:nvPr>
        </p:nvSpPr>
        <p:spPr/>
        <p:txBody>
          <a:bodyPr>
            <a:normAutofit/>
          </a:bodyPr>
          <a:lstStyle/>
          <a:p>
            <a:r>
              <a:rPr lang="en-US" dirty="0"/>
              <a:t>Access to Online Learning</a:t>
            </a:r>
          </a:p>
        </p:txBody>
      </p:sp>
      <p:sp>
        <p:nvSpPr>
          <p:cNvPr id="3" name="Content Placeholder 2">
            <a:extLst>
              <a:ext uri="{FF2B5EF4-FFF2-40B4-BE49-F238E27FC236}">
                <a16:creationId xmlns:a16="http://schemas.microsoft.com/office/drawing/2014/main" id="{F8202F04-4600-4B77-A71C-6A0A8E556466}"/>
              </a:ext>
            </a:extLst>
          </p:cNvPr>
          <p:cNvSpPr>
            <a:spLocks noGrp="1"/>
          </p:cNvSpPr>
          <p:nvPr>
            <p:ph idx="1"/>
          </p:nvPr>
        </p:nvSpPr>
        <p:spPr/>
        <p:txBody>
          <a:bodyPr>
            <a:normAutofit/>
          </a:bodyPr>
          <a:lstStyle/>
          <a:p>
            <a:pPr marL="0" indent="0">
              <a:buNone/>
            </a:pPr>
            <a:r>
              <a:rPr lang="en-US" dirty="0"/>
              <a:t>Learning platforms or tools not fully accessible</a:t>
            </a:r>
          </a:p>
          <a:p>
            <a:pPr lvl="1"/>
            <a:r>
              <a:rPr lang="en-US" dirty="0"/>
              <a:t>Colleagues worked out supplemental solutions</a:t>
            </a:r>
          </a:p>
          <a:p>
            <a:pPr lvl="1"/>
            <a:r>
              <a:rPr lang="en-US" dirty="0"/>
              <a:t>Created partnership with district level instructional materials warehouse</a:t>
            </a:r>
          </a:p>
          <a:p>
            <a:pPr marL="0" lvl="0" indent="0">
              <a:buNone/>
            </a:pPr>
            <a:r>
              <a:rPr lang="en-US" dirty="0"/>
              <a:t>Varying comfort levels and skills of professionals using technology</a:t>
            </a:r>
          </a:p>
          <a:p>
            <a:pPr lvl="1"/>
            <a:r>
              <a:rPr lang="en-US" dirty="0"/>
              <a:t>Ongoing training for TVIs and O&amp;M specialists</a:t>
            </a:r>
          </a:p>
        </p:txBody>
      </p:sp>
    </p:spTree>
    <p:extLst>
      <p:ext uri="{BB962C8B-B14F-4D97-AF65-F5344CB8AC3E}">
        <p14:creationId xmlns:p14="http://schemas.microsoft.com/office/powerpoint/2010/main" val="126264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F4AF-8359-403C-8A70-8ADC035D5521}"/>
              </a:ext>
            </a:extLst>
          </p:cNvPr>
          <p:cNvSpPr>
            <a:spLocks noGrp="1"/>
          </p:cNvSpPr>
          <p:nvPr>
            <p:ph type="title"/>
          </p:nvPr>
        </p:nvSpPr>
        <p:spPr/>
        <p:txBody>
          <a:bodyPr>
            <a:normAutofit/>
          </a:bodyPr>
          <a:lstStyle/>
          <a:p>
            <a:pPr algn="ctr"/>
            <a:r>
              <a:rPr lang="en-US" sz="3600" dirty="0"/>
              <a:t>Challenges of Online Education</a:t>
            </a:r>
          </a:p>
        </p:txBody>
      </p:sp>
      <p:pic>
        <p:nvPicPr>
          <p:cNvPr id="8" name="Picture 7">
            <a:extLst>
              <a:ext uri="{FF2B5EF4-FFF2-40B4-BE49-F238E27FC236}">
                <a16:creationId xmlns:a16="http://schemas.microsoft.com/office/drawing/2014/main" id="{B09655EB-C453-47F5-8EC9-EA36EE913E99}"/>
              </a:ext>
              <a:ext uri="{C183D7F6-B498-43B3-948B-1728B52AA6E4}">
                <adec:decorative xmlns:adec="http://schemas.microsoft.com/office/drawing/2017/decorative" val="1"/>
              </a:ext>
            </a:extLst>
          </p:cNvPr>
          <p:cNvPicPr>
            <a:picLocks/>
          </p:cNvPicPr>
          <p:nvPr/>
        </p:nvPicPr>
        <p:blipFill>
          <a:blip r:embed="rId2"/>
          <a:stretch>
            <a:fillRect/>
          </a:stretch>
        </p:blipFill>
        <p:spPr>
          <a:xfrm>
            <a:off x="79898" y="589564"/>
            <a:ext cx="12199436" cy="6031574"/>
          </a:xfrm>
          <a:prstGeom prst="rect">
            <a:avLst/>
          </a:prstGeom>
        </p:spPr>
      </p:pic>
      <p:sp>
        <p:nvSpPr>
          <p:cNvPr id="3" name="Rectangle 2">
            <a:extLst>
              <a:ext uri="{FF2B5EF4-FFF2-40B4-BE49-F238E27FC236}">
                <a16:creationId xmlns:a16="http://schemas.microsoft.com/office/drawing/2014/main" id="{A1F3C90D-7FEF-4FEC-AE21-7F9A31FC11DB}"/>
              </a:ext>
            </a:extLst>
          </p:cNvPr>
          <p:cNvSpPr/>
          <p:nvPr/>
        </p:nvSpPr>
        <p:spPr>
          <a:xfrm>
            <a:off x="1796053" y="1727491"/>
            <a:ext cx="8592457" cy="4893647"/>
          </a:xfrm>
          <a:prstGeom prst="rect">
            <a:avLst/>
          </a:prstGeom>
        </p:spPr>
        <p:txBody>
          <a:bodyPr wrap="square">
            <a:spAutoFit/>
          </a:bodyPr>
          <a:lstStyle/>
          <a:p>
            <a:r>
              <a:rPr lang="en-US" sz="2400" dirty="0">
                <a:latin typeface="Verdana" panose="020B0604030504040204" pitchFamily="34" charset="0"/>
                <a:ea typeface="Verdana" panose="020B0604030504040204" pitchFamily="34" charset="0"/>
              </a:rPr>
              <a:t>For students with very complex needs, the virtual classroom is not beneficial to them. We have provided materials for home use, but it certainly does not replicate what they would have access to in the special education classroom at school. This is particularly true for our [multiply sensory disabled] high school students who would have work placements and community activities in a typical school year.</a:t>
            </a:r>
            <a:br>
              <a:rPr lang="en-US" sz="2400" dirty="0">
                <a:latin typeface="Verdana" panose="020B0604030504040204" pitchFamily="34" charset="0"/>
                <a:ea typeface="Verdana" panose="020B0604030504040204" pitchFamily="34" charset="0"/>
              </a:rPr>
            </a:br>
            <a:br>
              <a:rPr lang="en-US" dirty="0">
                <a:latin typeface="Verdana" panose="020B0604030504040204" pitchFamily="34" charset="0"/>
                <a:ea typeface="Verdana" panose="020B0604030504040204" pitchFamily="34" charset="0"/>
              </a:rPr>
            </a:br>
            <a:r>
              <a:rPr lang="en-US" i="1" dirty="0">
                <a:latin typeface="Verdana" panose="020B0604030504040204" pitchFamily="34" charset="0"/>
                <a:ea typeface="Verdana" panose="020B0604030504040204" pitchFamily="34" charset="0"/>
              </a:rPr>
              <a:t>White female TVI</a:t>
            </a:r>
            <a:endParaRPr lang="en-US" dirty="0">
              <a:latin typeface="Verdana" panose="020B0604030504040204" pitchFamily="34" charset="0"/>
              <a:ea typeface="Verdana" panose="020B0604030504040204" pitchFamily="34" charset="0"/>
            </a:endParaRPr>
          </a:p>
          <a:p>
            <a:endParaRPr lang="en-US" sz="480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a:extLst>
              <a:ext uri="{FF2B5EF4-FFF2-40B4-BE49-F238E27FC236}">
                <a16:creationId xmlns:a16="http://schemas.microsoft.com/office/drawing/2014/main" id="{AA133279-0538-4D77-87AB-DCF7CBC36020}"/>
              </a:ext>
            </a:extLst>
          </p:cNvPr>
          <p:cNvSpPr txBox="1">
            <a:spLocks/>
          </p:cNvSpPr>
          <p:nvPr/>
        </p:nvSpPr>
        <p:spPr>
          <a:xfrm>
            <a:off x="9074952" y="644101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0000"/>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11A41D-7A9C-B047-A208-B19ADB528FEF}" type="slidenum">
              <a:rPr lang="en-US" smtClean="0"/>
              <a:pPr/>
              <a:t>16</a:t>
            </a:fld>
            <a:endParaRPr lang="en-US" dirty="0"/>
          </a:p>
        </p:txBody>
      </p:sp>
    </p:spTree>
    <p:extLst>
      <p:ext uri="{BB962C8B-B14F-4D97-AF65-F5344CB8AC3E}">
        <p14:creationId xmlns:p14="http://schemas.microsoft.com/office/powerpoint/2010/main" val="2898346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32D95-0758-4649-B54E-ED317625104E}"/>
              </a:ext>
            </a:extLst>
          </p:cNvPr>
          <p:cNvSpPr>
            <a:spLocks noGrp="1"/>
          </p:cNvSpPr>
          <p:nvPr>
            <p:ph type="title"/>
          </p:nvPr>
        </p:nvSpPr>
        <p:spPr/>
        <p:txBody>
          <a:bodyPr/>
          <a:lstStyle/>
          <a:p>
            <a:r>
              <a:rPr lang="en-US" dirty="0"/>
              <a:t>Pandemic Hills and Valleys: Challenges</a:t>
            </a:r>
          </a:p>
        </p:txBody>
      </p:sp>
      <p:sp>
        <p:nvSpPr>
          <p:cNvPr id="3" name="Content Placeholder 2">
            <a:extLst>
              <a:ext uri="{FF2B5EF4-FFF2-40B4-BE49-F238E27FC236}">
                <a16:creationId xmlns:a16="http://schemas.microsoft.com/office/drawing/2014/main" id="{F8202F04-4600-4B77-A71C-6A0A8E556466}"/>
              </a:ext>
            </a:extLst>
          </p:cNvPr>
          <p:cNvSpPr>
            <a:spLocks noGrp="1"/>
          </p:cNvSpPr>
          <p:nvPr>
            <p:ph idx="1"/>
          </p:nvPr>
        </p:nvSpPr>
        <p:spPr/>
        <p:txBody>
          <a:bodyPr>
            <a:normAutofit fontScale="70000" lnSpcReduction="20000"/>
          </a:bodyPr>
          <a:lstStyle/>
          <a:p>
            <a:pPr lvl="0"/>
            <a:r>
              <a:rPr lang="en-US" dirty="0"/>
              <a:t>Young learners had difficulty focusing on instruction for time equivalent to a full school day</a:t>
            </a:r>
          </a:p>
          <a:p>
            <a:pPr lvl="0"/>
            <a:r>
              <a:rPr lang="en-US" dirty="0"/>
              <a:t>Students with vision and multiple impairments had a range of experiences dependent on familial resources, need for hands on learning and ability to attend to screen based learning</a:t>
            </a:r>
          </a:p>
          <a:p>
            <a:pPr lvl="0"/>
            <a:r>
              <a:rPr lang="en-US" dirty="0"/>
              <a:t>Students in multi-children families or homes with parents who work or struggled to help support the e-learning model did not see the same level of success as those with different home resources</a:t>
            </a:r>
          </a:p>
          <a:p>
            <a:pPr lvl="0"/>
            <a:r>
              <a:rPr lang="en-US" dirty="0"/>
              <a:t>Learning platforms selected by Districts at various levels not fully accessible to all learners</a:t>
            </a:r>
          </a:p>
          <a:p>
            <a:pPr lvl="0"/>
            <a:r>
              <a:rPr lang="en-US" dirty="0"/>
              <a:t>Varying comfort levels for teachers with new technology requirements, additional trainings</a:t>
            </a:r>
          </a:p>
          <a:p>
            <a:pPr lvl="0"/>
            <a:r>
              <a:rPr lang="en-US" dirty="0"/>
              <a:t>Inadequacies of technology (laptops that couldn't run Zoom plus other programs, not enough to go around at first)</a:t>
            </a:r>
          </a:p>
          <a:p>
            <a:pPr lvl="0"/>
            <a:r>
              <a:rPr lang="en-US" dirty="0"/>
              <a:t>Braille delivery </a:t>
            </a:r>
          </a:p>
          <a:p>
            <a:endParaRPr lang="en-US" dirty="0"/>
          </a:p>
        </p:txBody>
      </p:sp>
    </p:spTree>
    <p:extLst>
      <p:ext uri="{BB962C8B-B14F-4D97-AF65-F5344CB8AC3E}">
        <p14:creationId xmlns:p14="http://schemas.microsoft.com/office/powerpoint/2010/main" val="78623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32D95-0758-4649-B54E-ED317625104E}"/>
              </a:ext>
            </a:extLst>
          </p:cNvPr>
          <p:cNvSpPr>
            <a:spLocks noGrp="1"/>
          </p:cNvSpPr>
          <p:nvPr>
            <p:ph type="title"/>
          </p:nvPr>
        </p:nvSpPr>
        <p:spPr/>
        <p:txBody>
          <a:bodyPr/>
          <a:lstStyle/>
          <a:p>
            <a:r>
              <a:rPr lang="en-US" dirty="0"/>
              <a:t>Growing Technology Awareness and Skills</a:t>
            </a:r>
          </a:p>
        </p:txBody>
      </p:sp>
      <p:sp>
        <p:nvSpPr>
          <p:cNvPr id="3" name="Content Placeholder 2">
            <a:extLst>
              <a:ext uri="{FF2B5EF4-FFF2-40B4-BE49-F238E27FC236}">
                <a16:creationId xmlns:a16="http://schemas.microsoft.com/office/drawing/2014/main" id="{F8202F04-4600-4B77-A71C-6A0A8E556466}"/>
              </a:ext>
            </a:extLst>
          </p:cNvPr>
          <p:cNvSpPr>
            <a:spLocks noGrp="1"/>
          </p:cNvSpPr>
          <p:nvPr>
            <p:ph sz="half" idx="1"/>
          </p:nvPr>
        </p:nvSpPr>
        <p:spPr/>
        <p:txBody>
          <a:bodyPr>
            <a:normAutofit fontScale="92500" lnSpcReduction="20000"/>
          </a:bodyPr>
          <a:lstStyle/>
          <a:p>
            <a:pPr marL="0" indent="0">
              <a:buNone/>
            </a:pPr>
            <a:r>
              <a:rPr lang="en-US" b="1" u="sng" dirty="0"/>
              <a:t>Professionals </a:t>
            </a:r>
          </a:p>
          <a:p>
            <a:r>
              <a:rPr lang="en-US" dirty="0"/>
              <a:t>Stepped up to the challenge</a:t>
            </a:r>
          </a:p>
          <a:p>
            <a:r>
              <a:rPr lang="en-US" dirty="0"/>
              <a:t>Sought out resources</a:t>
            </a:r>
          </a:p>
          <a:p>
            <a:r>
              <a:rPr lang="en-US" dirty="0"/>
              <a:t>Came to recognize ways they can use technology in their lessons, data collection, and organization</a:t>
            </a:r>
          </a:p>
          <a:p>
            <a:r>
              <a:rPr lang="en-US" dirty="0"/>
              <a:t>Empowered families to understand the value of technology for their child</a:t>
            </a:r>
          </a:p>
          <a:p>
            <a:r>
              <a:rPr lang="en-US" dirty="0"/>
              <a:t>Advocate with administrators to meet student technology needs</a:t>
            </a:r>
          </a:p>
          <a:p>
            <a:endParaRPr lang="en-US" dirty="0"/>
          </a:p>
        </p:txBody>
      </p:sp>
      <p:sp>
        <p:nvSpPr>
          <p:cNvPr id="4" name="Content Placeholder 3">
            <a:extLst>
              <a:ext uri="{FF2B5EF4-FFF2-40B4-BE49-F238E27FC236}">
                <a16:creationId xmlns:a16="http://schemas.microsoft.com/office/drawing/2014/main" id="{D8E00BB7-4166-4C1E-BF0B-DC86F5D4B610}"/>
              </a:ext>
            </a:extLst>
          </p:cNvPr>
          <p:cNvSpPr>
            <a:spLocks noGrp="1"/>
          </p:cNvSpPr>
          <p:nvPr>
            <p:ph sz="half" idx="2"/>
          </p:nvPr>
        </p:nvSpPr>
        <p:spPr/>
        <p:txBody>
          <a:bodyPr>
            <a:normAutofit fontScale="92500" lnSpcReduction="20000"/>
          </a:bodyPr>
          <a:lstStyle/>
          <a:p>
            <a:pPr marL="0" indent="0">
              <a:buNone/>
            </a:pPr>
            <a:r>
              <a:rPr lang="en-US" b="1" u="sng" dirty="0"/>
              <a:t>Students</a:t>
            </a:r>
          </a:p>
          <a:p>
            <a:r>
              <a:rPr lang="en-US" dirty="0"/>
              <a:t>Rose to the challenge of using tech at younger ages</a:t>
            </a:r>
          </a:p>
          <a:p>
            <a:r>
              <a:rPr lang="en-US" dirty="0"/>
              <a:t>Learned to use more tools and products</a:t>
            </a:r>
          </a:p>
          <a:p>
            <a:r>
              <a:rPr lang="en-US" dirty="0"/>
              <a:t>Learned to solve their own problems</a:t>
            </a:r>
          </a:p>
          <a:p>
            <a:r>
              <a:rPr lang="en-US" dirty="0"/>
              <a:t>Built their advocacy skills with classroom teachers </a:t>
            </a:r>
          </a:p>
          <a:p>
            <a:r>
              <a:rPr lang="en-US" dirty="0"/>
              <a:t>Gained skills that will allow them to succeed in post-secondary education and employment</a:t>
            </a:r>
          </a:p>
        </p:txBody>
      </p:sp>
    </p:spTree>
    <p:extLst>
      <p:ext uri="{BB962C8B-B14F-4D97-AF65-F5344CB8AC3E}">
        <p14:creationId xmlns:p14="http://schemas.microsoft.com/office/powerpoint/2010/main" val="3846351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F4AF-8359-403C-8A70-8ADC035D5521}"/>
              </a:ext>
            </a:extLst>
          </p:cNvPr>
          <p:cNvSpPr>
            <a:spLocks noGrp="1"/>
          </p:cNvSpPr>
          <p:nvPr>
            <p:ph type="title"/>
          </p:nvPr>
        </p:nvSpPr>
        <p:spPr/>
        <p:txBody>
          <a:bodyPr>
            <a:normAutofit/>
          </a:bodyPr>
          <a:lstStyle/>
          <a:p>
            <a:pPr algn="ctr"/>
            <a:r>
              <a:rPr lang="en-US" sz="3600" dirty="0"/>
              <a:t>It’s So True!</a:t>
            </a:r>
          </a:p>
        </p:txBody>
      </p:sp>
      <p:pic>
        <p:nvPicPr>
          <p:cNvPr id="8" name="Picture 7">
            <a:extLst>
              <a:ext uri="{FF2B5EF4-FFF2-40B4-BE49-F238E27FC236}">
                <a16:creationId xmlns:a16="http://schemas.microsoft.com/office/drawing/2014/main" id="{B09655EB-C453-47F5-8EC9-EA36EE913E99}"/>
              </a:ext>
              <a:ext uri="{C183D7F6-B498-43B3-948B-1728B52AA6E4}">
                <adec:decorative xmlns:adec="http://schemas.microsoft.com/office/drawing/2017/decorative" val="1"/>
              </a:ext>
            </a:extLst>
          </p:cNvPr>
          <p:cNvPicPr>
            <a:picLocks/>
          </p:cNvPicPr>
          <p:nvPr/>
        </p:nvPicPr>
        <p:blipFill>
          <a:blip r:embed="rId3"/>
          <a:stretch>
            <a:fillRect/>
          </a:stretch>
        </p:blipFill>
        <p:spPr>
          <a:xfrm>
            <a:off x="92865" y="476321"/>
            <a:ext cx="12199436" cy="6031574"/>
          </a:xfrm>
          <a:prstGeom prst="rect">
            <a:avLst/>
          </a:prstGeom>
        </p:spPr>
      </p:pic>
      <p:sp>
        <p:nvSpPr>
          <p:cNvPr id="3" name="Rectangle 2">
            <a:extLst>
              <a:ext uri="{FF2B5EF4-FFF2-40B4-BE49-F238E27FC236}">
                <a16:creationId xmlns:a16="http://schemas.microsoft.com/office/drawing/2014/main" id="{A1F3C90D-7FEF-4FEC-AE21-7F9A31FC11DB}"/>
              </a:ext>
            </a:extLst>
          </p:cNvPr>
          <p:cNvSpPr/>
          <p:nvPr/>
        </p:nvSpPr>
        <p:spPr>
          <a:xfrm>
            <a:off x="1796053" y="1864793"/>
            <a:ext cx="8592457" cy="4278094"/>
          </a:xfrm>
          <a:prstGeom prst="rect">
            <a:avLst/>
          </a:prstGeom>
        </p:spPr>
        <p:txBody>
          <a:bodyPr wrap="square">
            <a:spAutoFit/>
          </a:bodyPr>
          <a:lstStyle/>
          <a:p>
            <a:r>
              <a:rPr lang="en-US" sz="2800" dirty="0">
                <a:latin typeface="Verdana" panose="020B0604030504040204" pitchFamily="34" charset="0"/>
                <a:ea typeface="Verdana" panose="020B0604030504040204" pitchFamily="34" charset="0"/>
              </a:rPr>
              <a:t>Everybody has had to adapt to crazy things that are not very normal. People are getting tired of this [COVID-19] stuff but we have to move forward with the education of our young people with all the organizations and programs and services offered.</a:t>
            </a:r>
          </a:p>
          <a:p>
            <a:endParaRPr lang="en-US" sz="2800" i="1" dirty="0">
              <a:latin typeface="Verdana" panose="020B0604030504040204" pitchFamily="34" charset="0"/>
              <a:ea typeface="Verdana" panose="020B0604030504040204" pitchFamily="34" charset="0"/>
            </a:endParaRPr>
          </a:p>
          <a:p>
            <a:r>
              <a:rPr lang="en-US" sz="2000" i="1" dirty="0">
                <a:latin typeface="Verdana" panose="020B0604030504040204" pitchFamily="34" charset="0"/>
                <a:ea typeface="Verdana" panose="020B0604030504040204" pitchFamily="34" charset="0"/>
              </a:rPr>
              <a:t>Family member of a child with low vision 2.5 to 3 years old, and a preschool child who is blind with additional disabilities</a:t>
            </a:r>
            <a:endParaRPr lang="en-US" sz="2000" dirty="0">
              <a:latin typeface="Verdana" panose="020B0604030504040204" pitchFamily="34" charset="0"/>
              <a:ea typeface="Verdana" panose="020B0604030504040204" pitchFamily="34" charset="0"/>
            </a:endParaRPr>
          </a:p>
          <a:p>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A5025C19-B1A2-42B6-ADB0-7C620266DF8C}"/>
              </a:ext>
            </a:extLst>
          </p:cNvPr>
          <p:cNvSpPr/>
          <p:nvPr/>
        </p:nvSpPr>
        <p:spPr>
          <a:xfrm>
            <a:off x="11582400" y="6460638"/>
            <a:ext cx="282450" cy="276999"/>
          </a:xfrm>
          <a:prstGeom prst="rect">
            <a:avLst/>
          </a:prstGeom>
        </p:spPr>
        <p:txBody>
          <a:bodyPr wrap="none">
            <a:spAutoFit/>
          </a:bodyPr>
          <a:lstStyle/>
          <a:p>
            <a:r>
              <a:rPr lang="en-US" sz="1200" dirty="0">
                <a:latin typeface="Verdana" panose="020B0604030504040204" pitchFamily="34" charset="0"/>
                <a:ea typeface="Verdana" panose="020B0604030504040204" pitchFamily="34" charset="0"/>
              </a:rPr>
              <a:t>3</a:t>
            </a:r>
          </a:p>
        </p:txBody>
      </p:sp>
    </p:spTree>
    <p:extLst>
      <p:ext uri="{BB962C8B-B14F-4D97-AF65-F5344CB8AC3E}">
        <p14:creationId xmlns:p14="http://schemas.microsoft.com/office/powerpoint/2010/main" val="88102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C8FE-10B5-4EB9-A1F1-F98DA25E1D29}"/>
              </a:ext>
            </a:extLst>
          </p:cNvPr>
          <p:cNvSpPr>
            <a:spLocks noGrp="1"/>
          </p:cNvSpPr>
          <p:nvPr>
            <p:ph type="title"/>
          </p:nvPr>
        </p:nvSpPr>
        <p:spPr>
          <a:xfrm>
            <a:off x="609600" y="416987"/>
            <a:ext cx="10054975" cy="990600"/>
          </a:xfrm>
        </p:spPr>
        <p:txBody>
          <a:bodyPr>
            <a:noAutofit/>
          </a:bodyPr>
          <a:lstStyle/>
          <a:p>
            <a:pPr algn="ctr"/>
            <a:r>
              <a:rPr lang="en-US" dirty="0"/>
              <a:t>Five Studies Exploring Experiences During the COVID-19 Pandemic</a:t>
            </a:r>
          </a:p>
        </p:txBody>
      </p:sp>
      <p:sp>
        <p:nvSpPr>
          <p:cNvPr id="3" name="Content Placeholder 2">
            <a:extLst>
              <a:ext uri="{FF2B5EF4-FFF2-40B4-BE49-F238E27FC236}">
                <a16:creationId xmlns:a16="http://schemas.microsoft.com/office/drawing/2014/main" id="{74499A26-9004-48F2-9638-720F9581C9F3}"/>
              </a:ext>
            </a:extLst>
          </p:cNvPr>
          <p:cNvSpPr>
            <a:spLocks noGrp="1"/>
          </p:cNvSpPr>
          <p:nvPr>
            <p:ph idx="1"/>
          </p:nvPr>
        </p:nvSpPr>
        <p:spPr>
          <a:xfrm>
            <a:off x="609600" y="1965960"/>
            <a:ext cx="10972800" cy="4876800"/>
          </a:xfrm>
        </p:spPr>
        <p:txBody>
          <a:bodyPr/>
          <a:lstStyle/>
          <a:p>
            <a:pPr marL="0" indent="0">
              <a:buNone/>
            </a:pPr>
            <a:r>
              <a:rPr lang="en-US" sz="2400" dirty="0"/>
              <a:t>Flatten Inaccessibility and Journey Forward</a:t>
            </a:r>
          </a:p>
          <a:p>
            <a:pPr marL="0" indent="0">
              <a:buNone/>
            </a:pPr>
            <a:endParaRPr lang="en-US" sz="2400" dirty="0"/>
          </a:p>
          <a:p>
            <a:pPr marL="0" indent="0">
              <a:buNone/>
            </a:pPr>
            <a:r>
              <a:rPr lang="en-US" sz="2400" dirty="0"/>
              <a:t>Access and Engagement 1-2-3</a:t>
            </a:r>
          </a:p>
          <a:p>
            <a:pPr marL="0" indent="0">
              <a:buNone/>
            </a:pPr>
            <a:endParaRPr lang="en-US" dirty="0"/>
          </a:p>
          <a:p>
            <a:pPr marL="0" indent="0">
              <a:buNone/>
            </a:pPr>
            <a:endParaRPr lang="en-US" dirty="0"/>
          </a:p>
        </p:txBody>
      </p:sp>
      <p:pic>
        <p:nvPicPr>
          <p:cNvPr id="5" name="Picture 4" descr="A photo from the Access and Engagement 2 is included that shows a  young girl with a mask, sitting at her braille writer. Her hand is reading over some braille that she had written. A laptop sits on the table nearby where her teachers is providing support virtually. ">
            <a:extLst>
              <a:ext uri="{FF2B5EF4-FFF2-40B4-BE49-F238E27FC236}">
                <a16:creationId xmlns:a16="http://schemas.microsoft.com/office/drawing/2014/main" id="{397F84FD-78D4-4E4E-B599-61ACBC50245E}"/>
              </a:ext>
            </a:extLst>
          </p:cNvPr>
          <p:cNvPicPr>
            <a:picLocks noChangeAspect="1"/>
          </p:cNvPicPr>
          <p:nvPr/>
        </p:nvPicPr>
        <p:blipFill>
          <a:blip r:embed="rId2"/>
          <a:stretch>
            <a:fillRect/>
          </a:stretch>
        </p:blipFill>
        <p:spPr>
          <a:xfrm>
            <a:off x="5848948" y="2868698"/>
            <a:ext cx="4589280" cy="3766673"/>
          </a:xfrm>
          <a:prstGeom prst="rect">
            <a:avLst/>
          </a:prstGeom>
        </p:spPr>
      </p:pic>
    </p:spTree>
    <p:extLst>
      <p:ext uri="{BB962C8B-B14F-4D97-AF65-F5344CB8AC3E}">
        <p14:creationId xmlns:p14="http://schemas.microsoft.com/office/powerpoint/2010/main" val="4131545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E1F8-F0C8-4D3F-8962-3E99F77DC127}"/>
              </a:ext>
            </a:extLst>
          </p:cNvPr>
          <p:cNvSpPr>
            <a:spLocks noGrp="1"/>
          </p:cNvSpPr>
          <p:nvPr>
            <p:ph type="title"/>
          </p:nvPr>
        </p:nvSpPr>
        <p:spPr>
          <a:xfrm>
            <a:off x="965200" y="524248"/>
            <a:ext cx="10617200" cy="1214595"/>
          </a:xfrm>
        </p:spPr>
        <p:txBody>
          <a:bodyPr>
            <a:normAutofit fontScale="90000"/>
          </a:bodyPr>
          <a:lstStyle/>
          <a:p>
            <a:r>
              <a:rPr lang="en-US" dirty="0"/>
              <a:t>Meeting the Needs of Students with Additional Disabilities</a:t>
            </a:r>
          </a:p>
        </p:txBody>
      </p:sp>
      <p:sp>
        <p:nvSpPr>
          <p:cNvPr id="3" name="Content Placeholder 2">
            <a:extLst>
              <a:ext uri="{FF2B5EF4-FFF2-40B4-BE49-F238E27FC236}">
                <a16:creationId xmlns:a16="http://schemas.microsoft.com/office/drawing/2014/main" id="{F1E851CE-C66A-488F-89FD-42FFDB44F12D}"/>
              </a:ext>
            </a:extLst>
          </p:cNvPr>
          <p:cNvSpPr>
            <a:spLocks noGrp="1"/>
          </p:cNvSpPr>
          <p:nvPr>
            <p:ph idx="1"/>
          </p:nvPr>
        </p:nvSpPr>
        <p:spPr>
          <a:xfrm>
            <a:off x="906980" y="1838290"/>
            <a:ext cx="10617200" cy="4525963"/>
          </a:xfrm>
        </p:spPr>
        <p:txBody>
          <a:bodyPr>
            <a:normAutofit fontScale="92500"/>
          </a:bodyPr>
          <a:lstStyle/>
          <a:p>
            <a:r>
              <a:rPr lang="en-US" dirty="0"/>
              <a:t>More difficult for students to maintain focus during online instruction.</a:t>
            </a:r>
          </a:p>
          <a:p>
            <a:r>
              <a:rPr lang="en-US" dirty="0"/>
              <a:t>Many students required a family member to provide support during online instruction.</a:t>
            </a:r>
          </a:p>
          <a:p>
            <a:r>
              <a:rPr lang="en-US" dirty="0"/>
              <a:t>Professionals were able to provide instruction in ECC skills when students were in their homes.</a:t>
            </a:r>
          </a:p>
          <a:p>
            <a:r>
              <a:rPr lang="en-US" dirty="0"/>
              <a:t>During in-person instruction, maintaining COVID-19 safety protocols was difficult when students did not understand protocols and/or required hands-on instruction. </a:t>
            </a:r>
          </a:p>
        </p:txBody>
      </p:sp>
      <p:sp>
        <p:nvSpPr>
          <p:cNvPr id="5" name="Slide Number Placeholder 4">
            <a:extLst>
              <a:ext uri="{FF2B5EF4-FFF2-40B4-BE49-F238E27FC236}">
                <a16:creationId xmlns:a16="http://schemas.microsoft.com/office/drawing/2014/main" id="{797E786E-2D41-4E85-A8CE-AACF9A522558}"/>
              </a:ext>
            </a:extLst>
          </p:cNvPr>
          <p:cNvSpPr>
            <a:spLocks noGrp="1"/>
          </p:cNvSpPr>
          <p:nvPr>
            <p:ph type="sldNum" sz="quarter" idx="12"/>
          </p:nvPr>
        </p:nvSpPr>
        <p:spPr>
          <a:xfrm>
            <a:off x="9225872" y="6333752"/>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0000"/>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11A41D-7A9C-B047-A208-B19ADB528FEF}" type="slidenum">
              <a:rPr lang="en-US" smtClean="0"/>
              <a:pPr/>
              <a:t>20</a:t>
            </a:fld>
            <a:endParaRPr lang="en-US" dirty="0"/>
          </a:p>
        </p:txBody>
      </p:sp>
    </p:spTree>
    <p:extLst>
      <p:ext uri="{BB962C8B-B14F-4D97-AF65-F5344CB8AC3E}">
        <p14:creationId xmlns:p14="http://schemas.microsoft.com/office/powerpoint/2010/main" val="1333503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E1F8-F0C8-4D3F-8962-3E99F77DC127}"/>
              </a:ext>
            </a:extLst>
          </p:cNvPr>
          <p:cNvSpPr>
            <a:spLocks noGrp="1"/>
          </p:cNvSpPr>
          <p:nvPr>
            <p:ph type="title"/>
          </p:nvPr>
        </p:nvSpPr>
        <p:spPr>
          <a:xfrm>
            <a:off x="965200" y="524248"/>
            <a:ext cx="10617200" cy="1214595"/>
          </a:xfrm>
        </p:spPr>
        <p:txBody>
          <a:bodyPr>
            <a:normAutofit fontScale="90000"/>
          </a:bodyPr>
          <a:lstStyle/>
          <a:p>
            <a:r>
              <a:rPr lang="en-US" dirty="0"/>
              <a:t>A&amp;E II Participants: Educating Students with Additional Disabilities</a:t>
            </a:r>
          </a:p>
        </p:txBody>
      </p:sp>
      <p:sp>
        <p:nvSpPr>
          <p:cNvPr id="3" name="Content Placeholder 2">
            <a:extLst>
              <a:ext uri="{FF2B5EF4-FFF2-40B4-BE49-F238E27FC236}">
                <a16:creationId xmlns:a16="http://schemas.microsoft.com/office/drawing/2014/main" id="{F1E851CE-C66A-488F-89FD-42FFDB44F12D}"/>
              </a:ext>
            </a:extLst>
          </p:cNvPr>
          <p:cNvSpPr>
            <a:spLocks noGrp="1"/>
          </p:cNvSpPr>
          <p:nvPr>
            <p:ph idx="1"/>
          </p:nvPr>
        </p:nvSpPr>
        <p:spPr>
          <a:xfrm>
            <a:off x="609600" y="1844678"/>
            <a:ext cx="10972800" cy="4876800"/>
          </a:xfrm>
        </p:spPr>
        <p:txBody>
          <a:bodyPr>
            <a:normAutofit/>
          </a:bodyPr>
          <a:lstStyle/>
          <a:p>
            <a:r>
              <a:rPr lang="en-US" dirty="0"/>
              <a:t>Vision professionals recognized that families had competing demands.</a:t>
            </a:r>
          </a:p>
          <a:p>
            <a:r>
              <a:rPr lang="en-US" dirty="0"/>
              <a:t>Online education enabled some family members to better understand how to support their child’s learning.</a:t>
            </a:r>
          </a:p>
          <a:p>
            <a:r>
              <a:rPr lang="en-US" dirty="0"/>
              <a:t>Many students were not able to “engage” with a screen, limiting their participation in their education.</a:t>
            </a:r>
          </a:p>
          <a:p>
            <a:r>
              <a:rPr lang="en-US" dirty="0"/>
              <a:t>In-person instruction required careful planning to maintain safety yet provide individualized hands-on instruction. </a:t>
            </a:r>
          </a:p>
          <a:p>
            <a:endParaRPr lang="en-US" dirty="0"/>
          </a:p>
        </p:txBody>
      </p:sp>
      <p:sp>
        <p:nvSpPr>
          <p:cNvPr id="5" name="Slide Number Placeholder 4">
            <a:extLst>
              <a:ext uri="{FF2B5EF4-FFF2-40B4-BE49-F238E27FC236}">
                <a16:creationId xmlns:a16="http://schemas.microsoft.com/office/drawing/2014/main" id="{797E786E-2D41-4E85-A8CE-AACF9A522558}"/>
              </a:ext>
            </a:extLst>
          </p:cNvPr>
          <p:cNvSpPr>
            <a:spLocks noGrp="1"/>
          </p:cNvSpPr>
          <p:nvPr>
            <p:ph type="sldNum" sz="quarter" idx="12"/>
          </p:nvPr>
        </p:nvSpPr>
        <p:spPr>
          <a:xfrm>
            <a:off x="9093201" y="6416677"/>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0000"/>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11A41D-7A9C-B047-A208-B19ADB528FEF}" type="slidenum">
              <a:rPr lang="en-US" smtClean="0"/>
              <a:pPr/>
              <a:t>21</a:t>
            </a:fld>
            <a:endParaRPr lang="en-US" dirty="0"/>
          </a:p>
        </p:txBody>
      </p:sp>
    </p:spTree>
    <p:extLst>
      <p:ext uri="{BB962C8B-B14F-4D97-AF65-F5344CB8AC3E}">
        <p14:creationId xmlns:p14="http://schemas.microsoft.com/office/powerpoint/2010/main" val="3775192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FCE4-3A9F-4438-A349-9E7C73D587E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F2963C5-6474-472A-BA1E-778BE6D08F93}"/>
              </a:ext>
            </a:extLst>
          </p:cNvPr>
          <p:cNvSpPr>
            <a:spLocks noGrp="1"/>
          </p:cNvSpPr>
          <p:nvPr>
            <p:ph idx="1"/>
          </p:nvPr>
        </p:nvSpPr>
        <p:spPr>
          <a:xfrm>
            <a:off x="609599" y="1093763"/>
            <a:ext cx="10972800" cy="4876800"/>
          </a:xfrm>
        </p:spPr>
        <p:txBody>
          <a:bodyPr>
            <a:normAutofit/>
          </a:bodyPr>
          <a:lstStyle/>
          <a:p>
            <a:pPr marL="0" indent="0" algn="ctr">
              <a:buNone/>
            </a:pPr>
            <a:r>
              <a:rPr lang="en-US" sz="4800" b="1" dirty="0"/>
              <a:t>Recommendations</a:t>
            </a:r>
          </a:p>
        </p:txBody>
      </p:sp>
      <p:pic>
        <p:nvPicPr>
          <p:cNvPr id="5" name="Picture 4" descr="A woman is walking down a residential street. She is wearing a mask and holding a white cane. She is also wearing glasses and a red shirt. She is in the process of walking by a residential mailbox which is located on the left side of the photo.">
            <a:extLst>
              <a:ext uri="{FF2B5EF4-FFF2-40B4-BE49-F238E27FC236}">
                <a16:creationId xmlns:a16="http://schemas.microsoft.com/office/drawing/2014/main" id="{AE7EE00B-6C7C-461B-ACB3-CB58CB28F53C}"/>
              </a:ext>
            </a:extLst>
          </p:cNvPr>
          <p:cNvPicPr>
            <a:picLocks noChangeAspect="1"/>
          </p:cNvPicPr>
          <p:nvPr/>
        </p:nvPicPr>
        <p:blipFill>
          <a:blip r:embed="rId2"/>
          <a:stretch>
            <a:fillRect/>
          </a:stretch>
        </p:blipFill>
        <p:spPr>
          <a:xfrm>
            <a:off x="2861533" y="2114653"/>
            <a:ext cx="6497069" cy="4335383"/>
          </a:xfrm>
          <a:prstGeom prst="rect">
            <a:avLst/>
          </a:prstGeom>
        </p:spPr>
      </p:pic>
    </p:spTree>
    <p:extLst>
      <p:ext uri="{BB962C8B-B14F-4D97-AF65-F5344CB8AC3E}">
        <p14:creationId xmlns:p14="http://schemas.microsoft.com/office/powerpoint/2010/main" val="341675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E1F8-F0C8-4D3F-8962-3E99F77DC127}"/>
              </a:ext>
            </a:extLst>
          </p:cNvPr>
          <p:cNvSpPr>
            <a:spLocks noGrp="1"/>
          </p:cNvSpPr>
          <p:nvPr>
            <p:ph type="title"/>
          </p:nvPr>
        </p:nvSpPr>
        <p:spPr>
          <a:xfrm>
            <a:off x="609600" y="524248"/>
            <a:ext cx="10617200" cy="1214595"/>
          </a:xfrm>
        </p:spPr>
        <p:txBody>
          <a:bodyPr>
            <a:normAutofit/>
          </a:bodyPr>
          <a:lstStyle/>
          <a:p>
            <a:r>
              <a:rPr lang="en-US" dirty="0"/>
              <a:t>Recommendations from </a:t>
            </a:r>
            <a:r>
              <a:rPr lang="en-US" i="1" dirty="0"/>
              <a:t>Access &amp; Engagement </a:t>
            </a:r>
            <a:endParaRPr lang="en-US" dirty="0"/>
          </a:p>
        </p:txBody>
      </p:sp>
      <p:sp>
        <p:nvSpPr>
          <p:cNvPr id="3" name="Content Placeholder 2">
            <a:extLst>
              <a:ext uri="{FF2B5EF4-FFF2-40B4-BE49-F238E27FC236}">
                <a16:creationId xmlns:a16="http://schemas.microsoft.com/office/drawing/2014/main" id="{F1E851CE-C66A-488F-89FD-42FFDB44F12D}"/>
              </a:ext>
            </a:extLst>
          </p:cNvPr>
          <p:cNvSpPr>
            <a:spLocks noGrp="1"/>
          </p:cNvSpPr>
          <p:nvPr>
            <p:ph idx="1"/>
          </p:nvPr>
        </p:nvSpPr>
        <p:spPr>
          <a:xfrm>
            <a:off x="609600" y="1738843"/>
            <a:ext cx="10972800" cy="4876800"/>
          </a:xfrm>
        </p:spPr>
        <p:txBody>
          <a:bodyPr>
            <a:normAutofit lnSpcReduction="10000"/>
          </a:bodyPr>
          <a:lstStyle/>
          <a:p>
            <a:pPr lvl="0"/>
            <a:r>
              <a:rPr lang="en-US" dirty="0"/>
              <a:t>The importance of teamwork </a:t>
            </a:r>
          </a:p>
          <a:p>
            <a:pPr lvl="0"/>
            <a:r>
              <a:rPr lang="en-US" dirty="0"/>
              <a:t>Full access to digital learning </a:t>
            </a:r>
          </a:p>
          <a:p>
            <a:pPr lvl="0"/>
            <a:r>
              <a:rPr lang="en-US" dirty="0"/>
              <a:t>Providing students access to the curriculum</a:t>
            </a:r>
          </a:p>
          <a:p>
            <a:pPr lvl="0"/>
            <a:r>
              <a:rPr lang="en-US" dirty="0"/>
              <a:t>Meeting the needs of students with additional disabilities</a:t>
            </a:r>
          </a:p>
          <a:p>
            <a:pPr lvl="0"/>
            <a:r>
              <a:rPr lang="en-US" dirty="0"/>
              <a:t>Provision of orientation and mobility instruction</a:t>
            </a:r>
          </a:p>
          <a:p>
            <a:pPr lvl="0"/>
            <a:r>
              <a:rPr lang="en-US" dirty="0"/>
              <a:t>Continuing to build on successes that have resulted from the COVID-19 pandemic</a:t>
            </a:r>
          </a:p>
          <a:p>
            <a:pPr lvl="0"/>
            <a:r>
              <a:rPr lang="en-US" dirty="0"/>
              <a:t>Supporting the mental health and safety of students, families, and professionals</a:t>
            </a:r>
          </a:p>
          <a:p>
            <a:endParaRPr lang="en-US" dirty="0"/>
          </a:p>
        </p:txBody>
      </p:sp>
    </p:spTree>
    <p:extLst>
      <p:ext uri="{BB962C8B-B14F-4D97-AF65-F5344CB8AC3E}">
        <p14:creationId xmlns:p14="http://schemas.microsoft.com/office/powerpoint/2010/main" val="129578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E1F8-F0C8-4D3F-8962-3E99F77DC127}"/>
              </a:ext>
            </a:extLst>
          </p:cNvPr>
          <p:cNvSpPr>
            <a:spLocks noGrp="1"/>
          </p:cNvSpPr>
          <p:nvPr>
            <p:ph type="title"/>
          </p:nvPr>
        </p:nvSpPr>
        <p:spPr>
          <a:xfrm>
            <a:off x="965200" y="524248"/>
            <a:ext cx="10617200" cy="1214595"/>
          </a:xfrm>
        </p:spPr>
        <p:txBody>
          <a:bodyPr>
            <a:normAutofit/>
          </a:bodyPr>
          <a:lstStyle/>
          <a:p>
            <a:r>
              <a:rPr lang="en-US" dirty="0"/>
              <a:t>The Importance of Teamwork</a:t>
            </a:r>
          </a:p>
        </p:txBody>
      </p:sp>
      <p:sp>
        <p:nvSpPr>
          <p:cNvPr id="3" name="Content Placeholder 2">
            <a:extLst>
              <a:ext uri="{FF2B5EF4-FFF2-40B4-BE49-F238E27FC236}">
                <a16:creationId xmlns:a16="http://schemas.microsoft.com/office/drawing/2014/main" id="{F1E851CE-C66A-488F-89FD-42FFDB44F12D}"/>
              </a:ext>
            </a:extLst>
          </p:cNvPr>
          <p:cNvSpPr>
            <a:spLocks noGrp="1"/>
          </p:cNvSpPr>
          <p:nvPr>
            <p:ph idx="1"/>
          </p:nvPr>
        </p:nvSpPr>
        <p:spPr/>
        <p:txBody>
          <a:bodyPr>
            <a:normAutofit/>
          </a:bodyPr>
          <a:lstStyle/>
          <a:p>
            <a:r>
              <a:rPr lang="en-US" sz="2800" dirty="0">
                <a:latin typeface="Verdana" panose="020B0604030504040204" pitchFamily="34" charset="0"/>
                <a:ea typeface="Verdana" panose="020B0604030504040204" pitchFamily="34" charset="0"/>
              </a:rPr>
              <a:t>Communication between students, family members, vision professionals, other educators, and administrators must be ongoing, clear, and individualized to the needs of the student and family members. </a:t>
            </a:r>
          </a:p>
          <a:p>
            <a:r>
              <a:rPr lang="en-US" sz="2800" dirty="0">
                <a:latin typeface="Verdana" panose="020B0604030504040204" pitchFamily="34" charset="0"/>
                <a:ea typeface="Verdana" panose="020B0604030504040204" pitchFamily="34" charset="0"/>
              </a:rPr>
              <a:t>Provide interpreters for non-English speakers.</a:t>
            </a:r>
          </a:p>
          <a:p>
            <a:r>
              <a:rPr lang="en-US" sz="2800" dirty="0">
                <a:latin typeface="Verdana" panose="020B0604030504040204" pitchFamily="34" charset="0"/>
                <a:ea typeface="Verdana" panose="020B0604030504040204" pitchFamily="34" charset="0"/>
              </a:rPr>
              <a:t>Ensure funding and resources are available to allow all children to receive services.</a:t>
            </a:r>
          </a:p>
          <a:p>
            <a:r>
              <a:rPr lang="en-US" sz="2800" dirty="0">
                <a:latin typeface="Verdana" panose="020B0604030504040204" pitchFamily="34" charset="0"/>
                <a:ea typeface="Verdana" panose="020B0604030504040204" pitchFamily="34" charset="0"/>
              </a:rPr>
              <a:t>Ensure assessments continue to occur for children. </a:t>
            </a:r>
          </a:p>
          <a:p>
            <a:r>
              <a:rPr lang="en-US" sz="2800" dirty="0">
                <a:latin typeface="Verdana" panose="020B0604030504040204" pitchFamily="34" charset="0"/>
                <a:ea typeface="Verdana" panose="020B0604030504040204" pitchFamily="34" charset="0"/>
              </a:rPr>
              <a:t>Help connect families to resources to obtain reduced/free meals and/or childcare. </a:t>
            </a:r>
          </a:p>
          <a:p>
            <a:endParaRPr lang="en-US" sz="2800" dirty="0">
              <a:latin typeface="Verdana" panose="020B0604030504040204" pitchFamily="34" charset="0"/>
              <a:ea typeface="Verdana" panose="020B0604030504040204" pitchFamily="34" charset="0"/>
            </a:endParaRPr>
          </a:p>
          <a:p>
            <a:endParaRPr lang="en-US"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59930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E1F8-F0C8-4D3F-8962-3E99F77DC127}"/>
              </a:ext>
            </a:extLst>
          </p:cNvPr>
          <p:cNvSpPr>
            <a:spLocks noGrp="1"/>
          </p:cNvSpPr>
          <p:nvPr>
            <p:ph type="title"/>
          </p:nvPr>
        </p:nvSpPr>
        <p:spPr>
          <a:xfrm>
            <a:off x="965200" y="524248"/>
            <a:ext cx="10617200" cy="1214595"/>
          </a:xfrm>
        </p:spPr>
        <p:txBody>
          <a:bodyPr>
            <a:normAutofit/>
          </a:bodyPr>
          <a:lstStyle/>
          <a:p>
            <a:r>
              <a:rPr lang="en-US" dirty="0"/>
              <a:t>Full Access to Digital Learning</a:t>
            </a:r>
          </a:p>
        </p:txBody>
      </p:sp>
      <p:sp>
        <p:nvSpPr>
          <p:cNvPr id="3" name="Content Placeholder 2">
            <a:extLst>
              <a:ext uri="{FF2B5EF4-FFF2-40B4-BE49-F238E27FC236}">
                <a16:creationId xmlns:a16="http://schemas.microsoft.com/office/drawing/2014/main" id="{F1E851CE-C66A-488F-89FD-42FFDB44F12D}"/>
              </a:ext>
            </a:extLst>
          </p:cNvPr>
          <p:cNvSpPr>
            <a:spLocks noGrp="1"/>
          </p:cNvSpPr>
          <p:nvPr>
            <p:ph idx="1"/>
          </p:nvPr>
        </p:nvSpPr>
        <p:spPr/>
        <p:txBody>
          <a:bodyPr>
            <a:normAutofit/>
          </a:bodyPr>
          <a:lstStyle/>
          <a:p>
            <a:r>
              <a:rPr lang="en-US" sz="2800" dirty="0">
                <a:latin typeface="Verdana" panose="020B0604030504040204" pitchFamily="34" charset="0"/>
                <a:ea typeface="Verdana" panose="020B0604030504040204" pitchFamily="34" charset="0"/>
              </a:rPr>
              <a:t>Mechanisms are needed to provide students, family members, and vision professionals instruction and ongoing support with technology including replacing and/or repairing technology in a timely manner.</a:t>
            </a:r>
          </a:p>
          <a:p>
            <a:r>
              <a:rPr lang="en-US" sz="2800" dirty="0">
                <a:latin typeface="Verdana" panose="020B0604030504040204" pitchFamily="34" charset="0"/>
                <a:ea typeface="Verdana" panose="020B0604030504040204" pitchFamily="34" charset="0"/>
              </a:rPr>
              <a:t>Over the 9 months of the pandemic, both vision professionals and students gained skills in using digital learning tools and video conferencing platforms. </a:t>
            </a:r>
          </a:p>
          <a:p>
            <a:r>
              <a:rPr lang="en-US" sz="2800" dirty="0">
                <a:latin typeface="Verdana" panose="020B0604030504040204" pitchFamily="34" charset="0"/>
                <a:ea typeface="Verdana" panose="020B0604030504040204" pitchFamily="34" charset="0"/>
              </a:rPr>
              <a:t>Students need the same AT when online as they have in school.</a:t>
            </a:r>
          </a:p>
          <a:p>
            <a:r>
              <a:rPr lang="en-US" sz="2800" dirty="0">
                <a:latin typeface="Verdana" panose="020B0604030504040204" pitchFamily="34" charset="0"/>
                <a:ea typeface="Verdana" panose="020B0604030504040204" pitchFamily="34" charset="0"/>
              </a:rPr>
              <a:t>One size does not fit all!</a:t>
            </a:r>
          </a:p>
          <a:p>
            <a:endParaRPr lang="en-US" sz="2800" dirty="0">
              <a:latin typeface="Verdana" panose="020B0604030504040204" pitchFamily="34" charset="0"/>
              <a:ea typeface="Verdana" panose="020B0604030504040204" pitchFamily="34" charset="0"/>
            </a:endParaRPr>
          </a:p>
          <a:p>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38041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F4AF-8359-403C-8A70-8ADC035D5521}"/>
              </a:ext>
            </a:extLst>
          </p:cNvPr>
          <p:cNvSpPr>
            <a:spLocks noGrp="1"/>
          </p:cNvSpPr>
          <p:nvPr>
            <p:ph type="title"/>
          </p:nvPr>
        </p:nvSpPr>
        <p:spPr/>
        <p:txBody>
          <a:bodyPr>
            <a:normAutofit/>
          </a:bodyPr>
          <a:lstStyle/>
          <a:p>
            <a:pPr algn="ctr"/>
            <a:r>
              <a:rPr lang="en-US" sz="3600" dirty="0"/>
              <a:t>Advocating for Students’ Technology Needs</a:t>
            </a:r>
          </a:p>
        </p:txBody>
      </p:sp>
      <p:pic>
        <p:nvPicPr>
          <p:cNvPr id="8" name="Picture 7">
            <a:extLst>
              <a:ext uri="{FF2B5EF4-FFF2-40B4-BE49-F238E27FC236}">
                <a16:creationId xmlns:a16="http://schemas.microsoft.com/office/drawing/2014/main" id="{B09655EB-C453-47F5-8EC9-EA36EE913E99}"/>
              </a:ext>
              <a:ext uri="{C183D7F6-B498-43B3-948B-1728B52AA6E4}">
                <adec:decorative xmlns:adec="http://schemas.microsoft.com/office/drawing/2017/decorative" val="1"/>
              </a:ext>
            </a:extLst>
          </p:cNvPr>
          <p:cNvPicPr>
            <a:picLocks/>
          </p:cNvPicPr>
          <p:nvPr/>
        </p:nvPicPr>
        <p:blipFill>
          <a:blip r:embed="rId2"/>
          <a:stretch>
            <a:fillRect/>
          </a:stretch>
        </p:blipFill>
        <p:spPr>
          <a:xfrm>
            <a:off x="-7437" y="519820"/>
            <a:ext cx="12199436" cy="6031574"/>
          </a:xfrm>
          <a:prstGeom prst="rect">
            <a:avLst/>
          </a:prstGeom>
        </p:spPr>
      </p:pic>
      <p:sp>
        <p:nvSpPr>
          <p:cNvPr id="3" name="Rectangle 2">
            <a:extLst>
              <a:ext uri="{FF2B5EF4-FFF2-40B4-BE49-F238E27FC236}">
                <a16:creationId xmlns:a16="http://schemas.microsoft.com/office/drawing/2014/main" id="{A1F3C90D-7FEF-4FEC-AE21-7F9A31FC11DB}"/>
              </a:ext>
            </a:extLst>
          </p:cNvPr>
          <p:cNvSpPr/>
          <p:nvPr/>
        </p:nvSpPr>
        <p:spPr>
          <a:xfrm>
            <a:off x="1779934" y="2009030"/>
            <a:ext cx="8592457" cy="4431983"/>
          </a:xfrm>
          <a:prstGeom prst="rect">
            <a:avLst/>
          </a:prstGeom>
        </p:spPr>
        <p:txBody>
          <a:bodyPr wrap="square">
            <a:spAutoFit/>
          </a:bodyPr>
          <a:lstStyle/>
          <a:p>
            <a:r>
              <a:rPr lang="en-US" sz="2400" dirty="0">
                <a:latin typeface="Verdana" panose="020B0604030504040204" pitchFamily="34" charset="0"/>
                <a:ea typeface="Verdana" panose="020B0604030504040204" pitchFamily="34" charset="0"/>
              </a:rPr>
              <a:t>All students in the school district that I work in were given Chromebooks as their point of school access this year. The battle is to convince and prove to the district [administration] that this is not the appropriate option for JAWS [users]. Braille Notetakers, really any accessible technology...has been very tough [to acquire for students].</a:t>
            </a:r>
          </a:p>
          <a:p>
            <a:br>
              <a:rPr lang="en-US" sz="2400" dirty="0">
                <a:latin typeface="Verdana" panose="020B0604030504040204" pitchFamily="34" charset="0"/>
                <a:ea typeface="Verdana" panose="020B0604030504040204" pitchFamily="34" charset="0"/>
              </a:rPr>
            </a:br>
            <a:r>
              <a:rPr lang="en-US" sz="2000" i="1" dirty="0">
                <a:latin typeface="Verdana" panose="020B0604030504040204" pitchFamily="34" charset="0"/>
                <a:ea typeface="Verdana" panose="020B0604030504040204" pitchFamily="34" charset="0"/>
              </a:rPr>
              <a:t>White female TVI</a:t>
            </a:r>
            <a:endParaRPr lang="en-US" sz="2000" dirty="0">
              <a:latin typeface="Verdana" panose="020B0604030504040204" pitchFamily="34" charset="0"/>
              <a:ea typeface="Verdana" panose="020B0604030504040204" pitchFamily="34" charset="0"/>
            </a:endParaRPr>
          </a:p>
          <a:p>
            <a:endParaRPr lang="en-US" sz="6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0061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E1F8-F0C8-4D3F-8962-3E99F77DC127}"/>
              </a:ext>
            </a:extLst>
          </p:cNvPr>
          <p:cNvSpPr>
            <a:spLocks noGrp="1"/>
          </p:cNvSpPr>
          <p:nvPr>
            <p:ph type="title"/>
          </p:nvPr>
        </p:nvSpPr>
        <p:spPr>
          <a:xfrm>
            <a:off x="965200" y="524248"/>
            <a:ext cx="10617200" cy="1214595"/>
          </a:xfrm>
        </p:spPr>
        <p:txBody>
          <a:bodyPr>
            <a:normAutofit/>
          </a:bodyPr>
          <a:lstStyle/>
          <a:p>
            <a:r>
              <a:rPr lang="en-US" dirty="0"/>
              <a:t>A&amp;E II Participants: Digital Learning Tools</a:t>
            </a:r>
          </a:p>
        </p:txBody>
      </p:sp>
      <p:sp>
        <p:nvSpPr>
          <p:cNvPr id="3" name="Content Placeholder 2">
            <a:extLst>
              <a:ext uri="{FF2B5EF4-FFF2-40B4-BE49-F238E27FC236}">
                <a16:creationId xmlns:a16="http://schemas.microsoft.com/office/drawing/2014/main" id="{F1E851CE-C66A-488F-89FD-42FFDB44F12D}"/>
              </a:ext>
            </a:extLst>
          </p:cNvPr>
          <p:cNvSpPr>
            <a:spLocks noGrp="1"/>
          </p:cNvSpPr>
          <p:nvPr>
            <p:ph idx="1"/>
          </p:nvPr>
        </p:nvSpPr>
        <p:spPr>
          <a:xfrm>
            <a:off x="609600" y="1844678"/>
            <a:ext cx="10972800" cy="4876800"/>
          </a:xfrm>
        </p:spPr>
        <p:txBody>
          <a:bodyPr>
            <a:normAutofit/>
          </a:bodyPr>
          <a:lstStyle/>
          <a:p>
            <a:r>
              <a:rPr lang="en-US" dirty="0"/>
              <a:t>Attend online classes with the student to ensure access.</a:t>
            </a:r>
          </a:p>
          <a:p>
            <a:r>
              <a:rPr lang="en-US" dirty="0"/>
              <a:t>Work with administration to get needed equipment (e.g., an external monitor to pair with a Chromebook).</a:t>
            </a:r>
          </a:p>
          <a:p>
            <a:r>
              <a:rPr lang="en-US" dirty="0"/>
              <a:t>Technology selection committees need to become well educated about the accessibility of education technology and the legalities of purchasing inaccessible tools in advance of making procurement decisions.</a:t>
            </a:r>
          </a:p>
          <a:p>
            <a:r>
              <a:rPr lang="en-US" dirty="0"/>
              <a:t>Notify companies with </a:t>
            </a:r>
            <a:r>
              <a:rPr lang="en-US" b="1" u="sng" dirty="0"/>
              <a:t>specific</a:t>
            </a:r>
            <a:r>
              <a:rPr lang="en-US" dirty="0"/>
              <a:t> information about accessibility and usability issues with their product. </a:t>
            </a:r>
          </a:p>
          <a:p>
            <a:endParaRPr lang="en-US" dirty="0"/>
          </a:p>
          <a:p>
            <a:endParaRPr lang="en-US" dirty="0"/>
          </a:p>
        </p:txBody>
      </p:sp>
    </p:spTree>
    <p:extLst>
      <p:ext uri="{BB962C8B-B14F-4D97-AF65-F5344CB8AC3E}">
        <p14:creationId xmlns:p14="http://schemas.microsoft.com/office/powerpoint/2010/main" val="4032307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E1F8-F0C8-4D3F-8962-3E99F77DC127}"/>
              </a:ext>
            </a:extLst>
          </p:cNvPr>
          <p:cNvSpPr>
            <a:spLocks noGrp="1"/>
          </p:cNvSpPr>
          <p:nvPr>
            <p:ph type="title"/>
          </p:nvPr>
        </p:nvSpPr>
        <p:spPr>
          <a:xfrm>
            <a:off x="965200" y="524248"/>
            <a:ext cx="10617200" cy="1214595"/>
          </a:xfrm>
        </p:spPr>
        <p:txBody>
          <a:bodyPr>
            <a:normAutofit fontScale="90000"/>
          </a:bodyPr>
          <a:lstStyle/>
          <a:p>
            <a:r>
              <a:rPr lang="en-US" dirty="0"/>
              <a:t>Supporting the Mental Health and Safety of Students, Families, and Professionals</a:t>
            </a:r>
          </a:p>
        </p:txBody>
      </p:sp>
      <p:sp>
        <p:nvSpPr>
          <p:cNvPr id="3" name="Content Placeholder 2">
            <a:extLst>
              <a:ext uri="{FF2B5EF4-FFF2-40B4-BE49-F238E27FC236}">
                <a16:creationId xmlns:a16="http://schemas.microsoft.com/office/drawing/2014/main" id="{F1E851CE-C66A-488F-89FD-42FFDB44F12D}"/>
              </a:ext>
            </a:extLst>
          </p:cNvPr>
          <p:cNvSpPr>
            <a:spLocks noGrp="1"/>
          </p:cNvSpPr>
          <p:nvPr>
            <p:ph idx="1"/>
          </p:nvPr>
        </p:nvSpPr>
        <p:spPr>
          <a:xfrm>
            <a:off x="609600" y="1948542"/>
            <a:ext cx="10972800" cy="4528457"/>
          </a:xfrm>
        </p:spPr>
        <p:txBody>
          <a:bodyPr>
            <a:normAutofit/>
          </a:bodyPr>
          <a:lstStyle/>
          <a:p>
            <a:r>
              <a:rPr lang="en-US" dirty="0"/>
              <a:t>Students who are restricted to their home environment need outlets to share their feelings.</a:t>
            </a:r>
          </a:p>
          <a:p>
            <a:r>
              <a:rPr lang="en-US" dirty="0"/>
              <a:t>Encourage physical activity for the student and family members, which can be beneficial to all.</a:t>
            </a:r>
          </a:p>
          <a:p>
            <a:r>
              <a:rPr lang="en-US" dirty="0"/>
              <a:t>Vision professionals have to meet families where they are at and acknowledge that when a family is experiencing food, housing, and/or employment insecurity, education may not be a priority. </a:t>
            </a:r>
          </a:p>
        </p:txBody>
      </p:sp>
    </p:spTree>
    <p:extLst>
      <p:ext uri="{BB962C8B-B14F-4D97-AF65-F5344CB8AC3E}">
        <p14:creationId xmlns:p14="http://schemas.microsoft.com/office/powerpoint/2010/main" val="2306257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E1F8-F0C8-4D3F-8962-3E99F77DC127}"/>
              </a:ext>
            </a:extLst>
          </p:cNvPr>
          <p:cNvSpPr>
            <a:spLocks noGrp="1"/>
          </p:cNvSpPr>
          <p:nvPr>
            <p:ph type="title"/>
          </p:nvPr>
        </p:nvSpPr>
        <p:spPr>
          <a:xfrm>
            <a:off x="965200" y="524248"/>
            <a:ext cx="10617200" cy="1214595"/>
          </a:xfrm>
        </p:spPr>
        <p:txBody>
          <a:bodyPr>
            <a:normAutofit/>
          </a:bodyPr>
          <a:lstStyle/>
          <a:p>
            <a:r>
              <a:rPr lang="en-US" dirty="0"/>
              <a:t>Continuing to Build on Successes </a:t>
            </a:r>
          </a:p>
        </p:txBody>
      </p:sp>
      <p:sp>
        <p:nvSpPr>
          <p:cNvPr id="3" name="Content Placeholder 2">
            <a:extLst>
              <a:ext uri="{FF2B5EF4-FFF2-40B4-BE49-F238E27FC236}">
                <a16:creationId xmlns:a16="http://schemas.microsoft.com/office/drawing/2014/main" id="{F1E851CE-C66A-488F-89FD-42FFDB44F12D}"/>
              </a:ext>
            </a:extLst>
          </p:cNvPr>
          <p:cNvSpPr>
            <a:spLocks noGrp="1"/>
          </p:cNvSpPr>
          <p:nvPr>
            <p:ph idx="1"/>
          </p:nvPr>
        </p:nvSpPr>
        <p:spPr/>
        <p:txBody>
          <a:bodyPr>
            <a:normAutofit/>
          </a:bodyPr>
          <a:lstStyle/>
          <a:p>
            <a:r>
              <a:rPr lang="en-US" dirty="0"/>
              <a:t>Vision professionals have built communities of practice and online support networks (e.g., TSBVI Coffee Hour).</a:t>
            </a:r>
          </a:p>
          <a:p>
            <a:r>
              <a:rPr lang="en-US" dirty="0"/>
              <a:t>Vision professionals and students have had to learn new technology skills that will benefit them in the future.</a:t>
            </a:r>
          </a:p>
          <a:p>
            <a:r>
              <a:rPr lang="en-US" dirty="0"/>
              <a:t>Many family members and vision professionals have been able to work more closely together when education is delivered online. </a:t>
            </a:r>
          </a:p>
          <a:p>
            <a:r>
              <a:rPr lang="en-US" dirty="0"/>
              <a:t>Some administrators have increased their understanding of the specific needs of our students. </a:t>
            </a:r>
          </a:p>
        </p:txBody>
      </p:sp>
    </p:spTree>
    <p:extLst>
      <p:ext uri="{BB962C8B-B14F-4D97-AF65-F5344CB8AC3E}">
        <p14:creationId xmlns:p14="http://schemas.microsoft.com/office/powerpoint/2010/main" val="154408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7B34-6EC2-4471-B97E-C91B61B38A50}"/>
              </a:ext>
            </a:extLst>
          </p:cNvPr>
          <p:cNvSpPr>
            <a:spLocks noGrp="1"/>
          </p:cNvSpPr>
          <p:nvPr>
            <p:ph type="title"/>
          </p:nvPr>
        </p:nvSpPr>
        <p:spPr>
          <a:xfrm>
            <a:off x="609600" y="416987"/>
            <a:ext cx="10972800" cy="2511148"/>
          </a:xfrm>
        </p:spPr>
        <p:txBody>
          <a:bodyPr>
            <a:normAutofit fontScale="90000"/>
          </a:bodyPr>
          <a:lstStyle/>
          <a:p>
            <a:pPr marL="0" indent="0"/>
            <a:r>
              <a:rPr lang="en-US" dirty="0"/>
              <a:t>How has the COVID-19 pandemic impacted the lives of adults with vision loss in the United States?</a:t>
            </a:r>
            <a:br>
              <a:rPr lang="en-US" dirty="0"/>
            </a:br>
            <a:br>
              <a:rPr lang="en-US" dirty="0"/>
            </a:br>
            <a:endParaRPr lang="en-US" dirty="0"/>
          </a:p>
        </p:txBody>
      </p:sp>
      <p:sp>
        <p:nvSpPr>
          <p:cNvPr id="3" name="Content Placeholder 2">
            <a:extLst>
              <a:ext uri="{FF2B5EF4-FFF2-40B4-BE49-F238E27FC236}">
                <a16:creationId xmlns:a16="http://schemas.microsoft.com/office/drawing/2014/main" id="{71F0A0B2-440C-4CCC-B1FC-3D71F89B8087}"/>
              </a:ext>
            </a:extLst>
          </p:cNvPr>
          <p:cNvSpPr>
            <a:spLocks noGrp="1"/>
          </p:cNvSpPr>
          <p:nvPr>
            <p:ph idx="1"/>
          </p:nvPr>
        </p:nvSpPr>
        <p:spPr>
          <a:xfrm>
            <a:off x="5062330" y="4243227"/>
            <a:ext cx="4969564" cy="1965808"/>
          </a:xfrm>
        </p:spPr>
        <p:txBody>
          <a:bodyPr>
            <a:normAutofit/>
          </a:bodyPr>
          <a:lstStyle/>
          <a:p>
            <a:pPr marL="0" indent="0">
              <a:buNone/>
            </a:pPr>
            <a:r>
              <a:rPr lang="en-US" dirty="0"/>
              <a:t>FI: 1,921 respondents</a:t>
            </a:r>
          </a:p>
          <a:p>
            <a:pPr marL="0" indent="0">
              <a:buNone/>
            </a:pPr>
            <a:r>
              <a:rPr lang="en-US" dirty="0"/>
              <a:t>JF: 488 respondents</a:t>
            </a:r>
          </a:p>
        </p:txBody>
      </p:sp>
      <p:pic>
        <p:nvPicPr>
          <p:cNvPr id="6" name="Picture 5" descr="This picture is the cover of the Flatten Inaccessibility report. It is predominately blue and yellow, lists the title, lists the authors, and shows four pictures of individuals with visual impairments. ">
            <a:extLst>
              <a:ext uri="{FF2B5EF4-FFF2-40B4-BE49-F238E27FC236}">
                <a16:creationId xmlns:a16="http://schemas.microsoft.com/office/drawing/2014/main" id="{406E2F4E-D0CA-4728-A334-63B1638D8245}"/>
              </a:ext>
            </a:extLst>
          </p:cNvPr>
          <p:cNvPicPr>
            <a:picLocks noChangeAspect="1"/>
          </p:cNvPicPr>
          <p:nvPr/>
        </p:nvPicPr>
        <p:blipFill>
          <a:blip r:embed="rId2"/>
          <a:stretch>
            <a:fillRect/>
          </a:stretch>
        </p:blipFill>
        <p:spPr>
          <a:xfrm>
            <a:off x="693890" y="1852655"/>
            <a:ext cx="3363787" cy="4356380"/>
          </a:xfrm>
          <a:prstGeom prst="rect">
            <a:avLst/>
          </a:prstGeom>
        </p:spPr>
      </p:pic>
      <p:pic>
        <p:nvPicPr>
          <p:cNvPr id="8" name="Picture 7" descr="This picture has a yellow background with black font that reads &quot;The Journey Forward: Recovery form the COVID-19 Pandemic.&quot;">
            <a:extLst>
              <a:ext uri="{FF2B5EF4-FFF2-40B4-BE49-F238E27FC236}">
                <a16:creationId xmlns:a16="http://schemas.microsoft.com/office/drawing/2014/main" id="{0AF9A03B-6447-4A67-AB56-82E05B1C241C}"/>
              </a:ext>
            </a:extLst>
          </p:cNvPr>
          <p:cNvPicPr>
            <a:picLocks noChangeAspect="1"/>
          </p:cNvPicPr>
          <p:nvPr/>
        </p:nvPicPr>
        <p:blipFill>
          <a:blip r:embed="rId3"/>
          <a:stretch>
            <a:fillRect/>
          </a:stretch>
        </p:blipFill>
        <p:spPr>
          <a:xfrm>
            <a:off x="4796979" y="2247437"/>
            <a:ext cx="6383844" cy="1361396"/>
          </a:xfrm>
          <a:prstGeom prst="rect">
            <a:avLst/>
          </a:prstGeom>
        </p:spPr>
      </p:pic>
    </p:spTree>
    <p:extLst>
      <p:ext uri="{BB962C8B-B14F-4D97-AF65-F5344CB8AC3E}">
        <p14:creationId xmlns:p14="http://schemas.microsoft.com/office/powerpoint/2010/main" val="3798032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F4AF-8359-403C-8A70-8ADC035D5521}"/>
              </a:ext>
            </a:extLst>
          </p:cNvPr>
          <p:cNvSpPr>
            <a:spLocks noGrp="1"/>
          </p:cNvSpPr>
          <p:nvPr>
            <p:ph type="title"/>
          </p:nvPr>
        </p:nvSpPr>
        <p:spPr/>
        <p:txBody>
          <a:bodyPr>
            <a:normAutofit/>
          </a:bodyPr>
          <a:lstStyle/>
          <a:p>
            <a:pPr algn="ctr"/>
            <a:r>
              <a:rPr lang="en-US" sz="3600" dirty="0"/>
              <a:t>The Importance of  Access &amp; Engagement II</a:t>
            </a:r>
          </a:p>
        </p:txBody>
      </p:sp>
      <p:pic>
        <p:nvPicPr>
          <p:cNvPr id="8" name="Picture 7">
            <a:extLst>
              <a:ext uri="{FF2B5EF4-FFF2-40B4-BE49-F238E27FC236}">
                <a16:creationId xmlns:a16="http://schemas.microsoft.com/office/drawing/2014/main" id="{B09655EB-C453-47F5-8EC9-EA36EE913E99}"/>
              </a:ext>
              <a:ext uri="{C183D7F6-B498-43B3-948B-1728B52AA6E4}">
                <adec:decorative xmlns:adec="http://schemas.microsoft.com/office/drawing/2017/decorative" val="1"/>
              </a:ext>
            </a:extLst>
          </p:cNvPr>
          <p:cNvPicPr>
            <a:picLocks/>
          </p:cNvPicPr>
          <p:nvPr/>
        </p:nvPicPr>
        <p:blipFill>
          <a:blip r:embed="rId3"/>
          <a:stretch>
            <a:fillRect/>
          </a:stretch>
        </p:blipFill>
        <p:spPr>
          <a:xfrm>
            <a:off x="66234" y="416987"/>
            <a:ext cx="12199436" cy="6031574"/>
          </a:xfrm>
          <a:prstGeom prst="rect">
            <a:avLst/>
          </a:prstGeom>
        </p:spPr>
      </p:pic>
      <p:sp>
        <p:nvSpPr>
          <p:cNvPr id="3" name="Rectangle 2">
            <a:extLst>
              <a:ext uri="{FF2B5EF4-FFF2-40B4-BE49-F238E27FC236}">
                <a16:creationId xmlns:a16="http://schemas.microsoft.com/office/drawing/2014/main" id="{A1F3C90D-7FEF-4FEC-AE21-7F9A31FC11DB}"/>
              </a:ext>
            </a:extLst>
          </p:cNvPr>
          <p:cNvSpPr/>
          <p:nvPr/>
        </p:nvSpPr>
        <p:spPr>
          <a:xfrm>
            <a:off x="1796053" y="1864793"/>
            <a:ext cx="9389811" cy="4216539"/>
          </a:xfrm>
          <a:prstGeom prst="rect">
            <a:avLst/>
          </a:prstGeom>
        </p:spPr>
        <p:txBody>
          <a:bodyPr wrap="square">
            <a:spAutoFit/>
          </a:bodyPr>
          <a:lstStyle/>
          <a:p>
            <a:r>
              <a:rPr lang="en-US" sz="2000" dirty="0">
                <a:latin typeface="Verdana" panose="020B0604030504040204" pitchFamily="34" charset="0"/>
                <a:ea typeface="Verdana" panose="020B0604030504040204" pitchFamily="34" charset="0"/>
              </a:rPr>
              <a:t>I am the parent of a blind child and certified as a TVI, but working as a Superintendent at a school for the blind. I feel like this has been a very difficult time for our students and that remote learning is inaccessible to many without 100% parental/family support. [Remote learning] is specifically challenging for young students and those with multiple disabilities. I think data like this survey is critical because gaps identified during the pandemic will be relevant in years to come. With an ever-increasing digital component to employment, the pandemic very much models many job opportunities for our students.</a:t>
            </a:r>
          </a:p>
          <a:p>
            <a:endParaRPr lang="en-US" sz="2000" i="1" dirty="0">
              <a:latin typeface="Verdana" panose="020B0604030504040204" pitchFamily="34" charset="0"/>
              <a:ea typeface="Verdana" panose="020B0604030504040204" pitchFamily="34" charset="0"/>
            </a:endParaRPr>
          </a:p>
          <a:p>
            <a:r>
              <a:rPr lang="en-US" sz="2000" i="1" dirty="0">
                <a:latin typeface="Verdana" panose="020B0604030504040204" pitchFamily="34" charset="0"/>
                <a:ea typeface="Verdana" panose="020B0604030504040204" pitchFamily="34" charset="0"/>
              </a:rPr>
              <a:t>White female family member of a child who is blind with additional disabilities, 13-15 years old </a:t>
            </a:r>
            <a:endParaRPr lang="en-US" sz="2000" dirty="0">
              <a:latin typeface="Verdana" panose="020B0604030504040204" pitchFamily="34" charset="0"/>
              <a:ea typeface="Verdana" panose="020B0604030504040204" pitchFamily="34" charset="0"/>
            </a:endParaRPr>
          </a:p>
          <a:p>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84371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BC20-766D-4788-9129-EDB70C02CD2E}"/>
              </a:ext>
            </a:extLst>
          </p:cNvPr>
          <p:cNvSpPr>
            <a:spLocks noGrp="1"/>
          </p:cNvSpPr>
          <p:nvPr>
            <p:ph type="title"/>
          </p:nvPr>
        </p:nvSpPr>
        <p:spPr/>
        <p:txBody>
          <a:bodyPr>
            <a:normAutofit fontScale="90000"/>
          </a:bodyPr>
          <a:lstStyle/>
          <a:p>
            <a:pPr algn="ctr"/>
            <a:r>
              <a:rPr lang="en-US" dirty="0"/>
              <a:t>Flatten Inaccessibility and Journey Forward: Recommendations</a:t>
            </a:r>
          </a:p>
        </p:txBody>
      </p:sp>
      <p:sp>
        <p:nvSpPr>
          <p:cNvPr id="3" name="Content Placeholder 2">
            <a:extLst>
              <a:ext uri="{FF2B5EF4-FFF2-40B4-BE49-F238E27FC236}">
                <a16:creationId xmlns:a16="http://schemas.microsoft.com/office/drawing/2014/main" id="{0C17F7F6-CFDD-45F4-A794-717DFD146752}"/>
              </a:ext>
            </a:extLst>
          </p:cNvPr>
          <p:cNvSpPr>
            <a:spLocks noGrp="1"/>
          </p:cNvSpPr>
          <p:nvPr>
            <p:ph idx="1"/>
          </p:nvPr>
        </p:nvSpPr>
        <p:spPr>
          <a:xfrm>
            <a:off x="609600" y="1600200"/>
            <a:ext cx="5861538" cy="4876800"/>
          </a:xfrm>
        </p:spPr>
        <p:txBody>
          <a:bodyPr/>
          <a:lstStyle/>
          <a:p>
            <a:r>
              <a:rPr lang="en-US" dirty="0"/>
              <a:t>Technology:</a:t>
            </a:r>
          </a:p>
          <a:p>
            <a:pPr lvl="1"/>
            <a:r>
              <a:rPr lang="en-US" dirty="0"/>
              <a:t>Accessibility, accessibility, accessibility </a:t>
            </a:r>
          </a:p>
          <a:p>
            <a:pPr lvl="1"/>
            <a:r>
              <a:rPr lang="en-US" dirty="0"/>
              <a:t>Visual interpreting services, such as Aira and Be My Eyes, need to be easily available for everyone who could benefit from them</a:t>
            </a:r>
          </a:p>
          <a:p>
            <a:pPr lvl="1"/>
            <a:endParaRPr lang="en-US" dirty="0"/>
          </a:p>
        </p:txBody>
      </p:sp>
      <p:pic>
        <p:nvPicPr>
          <p:cNvPr id="5" name="Picture 4" descr="An older woman is pictured sitting and looking at a tablet device. ">
            <a:extLst>
              <a:ext uri="{FF2B5EF4-FFF2-40B4-BE49-F238E27FC236}">
                <a16:creationId xmlns:a16="http://schemas.microsoft.com/office/drawing/2014/main" id="{FB4F6282-75C9-42E7-BC2D-98B7E99D0476}"/>
              </a:ext>
            </a:extLst>
          </p:cNvPr>
          <p:cNvPicPr>
            <a:picLocks noChangeAspect="1"/>
          </p:cNvPicPr>
          <p:nvPr/>
        </p:nvPicPr>
        <p:blipFill>
          <a:blip r:embed="rId2"/>
          <a:stretch>
            <a:fillRect/>
          </a:stretch>
        </p:blipFill>
        <p:spPr>
          <a:xfrm>
            <a:off x="7427742" y="1744481"/>
            <a:ext cx="3474890" cy="4696532"/>
          </a:xfrm>
          <a:prstGeom prst="rect">
            <a:avLst/>
          </a:prstGeom>
        </p:spPr>
      </p:pic>
    </p:spTree>
    <p:extLst>
      <p:ext uri="{BB962C8B-B14F-4D97-AF65-F5344CB8AC3E}">
        <p14:creationId xmlns:p14="http://schemas.microsoft.com/office/powerpoint/2010/main" val="1265102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BC20-766D-4788-9129-EDB70C02CD2E}"/>
              </a:ext>
            </a:extLst>
          </p:cNvPr>
          <p:cNvSpPr>
            <a:spLocks noGrp="1"/>
          </p:cNvSpPr>
          <p:nvPr>
            <p:ph type="title"/>
          </p:nvPr>
        </p:nvSpPr>
        <p:spPr/>
        <p:txBody>
          <a:bodyPr>
            <a:normAutofit fontScale="90000"/>
          </a:bodyPr>
          <a:lstStyle/>
          <a:p>
            <a:pPr algn="ctr"/>
            <a:r>
              <a:rPr lang="en-US" dirty="0"/>
              <a:t>Flatten Inaccessibility and Journey Forward: Recommendations</a:t>
            </a:r>
          </a:p>
        </p:txBody>
      </p:sp>
      <p:sp>
        <p:nvSpPr>
          <p:cNvPr id="3" name="Content Placeholder 2">
            <a:extLst>
              <a:ext uri="{FF2B5EF4-FFF2-40B4-BE49-F238E27FC236}">
                <a16:creationId xmlns:a16="http://schemas.microsoft.com/office/drawing/2014/main" id="{0C17F7F6-CFDD-45F4-A794-717DFD146752}"/>
              </a:ext>
            </a:extLst>
          </p:cNvPr>
          <p:cNvSpPr>
            <a:spLocks noGrp="1"/>
          </p:cNvSpPr>
          <p:nvPr>
            <p:ph idx="1"/>
          </p:nvPr>
        </p:nvSpPr>
        <p:spPr>
          <a:xfrm>
            <a:off x="609600" y="1600200"/>
            <a:ext cx="7507458" cy="4876800"/>
          </a:xfrm>
        </p:spPr>
        <p:txBody>
          <a:bodyPr/>
          <a:lstStyle/>
          <a:p>
            <a:r>
              <a:rPr lang="en-US" dirty="0"/>
              <a:t>Transportation:</a:t>
            </a:r>
          </a:p>
          <a:p>
            <a:pPr lvl="1"/>
            <a:r>
              <a:rPr lang="en-US" dirty="0"/>
              <a:t>Inclusive planning</a:t>
            </a:r>
          </a:p>
          <a:p>
            <a:pPr lvl="1"/>
            <a:r>
              <a:rPr lang="en-US" dirty="0"/>
              <a:t>Transportation in underserved areas </a:t>
            </a:r>
          </a:p>
          <a:p>
            <a:pPr lvl="1"/>
            <a:r>
              <a:rPr lang="en-US" dirty="0"/>
              <a:t>Must go beyond minimum requirements </a:t>
            </a:r>
          </a:p>
          <a:p>
            <a:pPr lvl="1"/>
            <a:r>
              <a:rPr lang="en-US" dirty="0"/>
              <a:t>Need alternatives for “drive thru” only options </a:t>
            </a:r>
          </a:p>
          <a:p>
            <a:pPr lvl="1"/>
            <a:endParaRPr lang="en-US" dirty="0"/>
          </a:p>
        </p:txBody>
      </p:sp>
      <p:pic>
        <p:nvPicPr>
          <p:cNvPr id="5" name="Picture 4" descr="A man holding a white cane and wearing a mask has disembarked from a bus. He is walking away from the bus. The bus is in the background near the curb and has the passenger doors closed.">
            <a:extLst>
              <a:ext uri="{FF2B5EF4-FFF2-40B4-BE49-F238E27FC236}">
                <a16:creationId xmlns:a16="http://schemas.microsoft.com/office/drawing/2014/main" id="{2783257B-2591-4169-BB90-E5A571C3659A}"/>
              </a:ext>
            </a:extLst>
          </p:cNvPr>
          <p:cNvPicPr>
            <a:picLocks noChangeAspect="1"/>
          </p:cNvPicPr>
          <p:nvPr/>
        </p:nvPicPr>
        <p:blipFill>
          <a:blip r:embed="rId2"/>
          <a:stretch>
            <a:fillRect/>
          </a:stretch>
        </p:blipFill>
        <p:spPr>
          <a:xfrm>
            <a:off x="8510953" y="1871820"/>
            <a:ext cx="3269525" cy="4314800"/>
          </a:xfrm>
          <a:prstGeom prst="rect">
            <a:avLst/>
          </a:prstGeom>
        </p:spPr>
      </p:pic>
    </p:spTree>
    <p:extLst>
      <p:ext uri="{BB962C8B-B14F-4D97-AF65-F5344CB8AC3E}">
        <p14:creationId xmlns:p14="http://schemas.microsoft.com/office/powerpoint/2010/main" val="4166803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3002-2D04-4B36-867C-EB11BF3849BB}"/>
              </a:ext>
            </a:extLst>
          </p:cNvPr>
          <p:cNvSpPr>
            <a:spLocks noGrp="1"/>
          </p:cNvSpPr>
          <p:nvPr>
            <p:ph type="title"/>
          </p:nvPr>
        </p:nvSpPr>
        <p:spPr/>
        <p:txBody>
          <a:bodyPr>
            <a:normAutofit fontScale="90000"/>
          </a:bodyPr>
          <a:lstStyle/>
          <a:p>
            <a:pPr algn="ctr"/>
            <a:r>
              <a:rPr lang="en-US" dirty="0"/>
              <a:t>Flatten Inaccessibility and Journey Forward: Recommendations</a:t>
            </a:r>
          </a:p>
        </p:txBody>
      </p:sp>
      <p:sp>
        <p:nvSpPr>
          <p:cNvPr id="3" name="Content Placeholder 2">
            <a:extLst>
              <a:ext uri="{FF2B5EF4-FFF2-40B4-BE49-F238E27FC236}">
                <a16:creationId xmlns:a16="http://schemas.microsoft.com/office/drawing/2014/main" id="{7876C365-1410-41B9-9A0F-BEBF82D97179}"/>
              </a:ext>
            </a:extLst>
          </p:cNvPr>
          <p:cNvSpPr>
            <a:spLocks noGrp="1"/>
          </p:cNvSpPr>
          <p:nvPr>
            <p:ph idx="1"/>
          </p:nvPr>
        </p:nvSpPr>
        <p:spPr/>
        <p:txBody>
          <a:bodyPr/>
          <a:lstStyle/>
          <a:p>
            <a:r>
              <a:rPr lang="en-US" dirty="0"/>
              <a:t>Healthcare</a:t>
            </a:r>
          </a:p>
          <a:p>
            <a:pPr lvl="1"/>
            <a:r>
              <a:rPr lang="en-US" dirty="0"/>
              <a:t>Websites, apps, and information need to be accessible</a:t>
            </a:r>
          </a:p>
          <a:p>
            <a:pPr lvl="1"/>
            <a:r>
              <a:rPr lang="en-US" dirty="0"/>
              <a:t>Policies must be modified to include appropriate accommodations such as allowing someone to accompany a person with visual impairment to an appointment </a:t>
            </a:r>
          </a:p>
        </p:txBody>
      </p:sp>
      <p:pic>
        <p:nvPicPr>
          <p:cNvPr id="5" name="Picture 4" descr="An African American man is having his blood drawn by a white female nurse. He is sitting and both are wearing masks.">
            <a:extLst>
              <a:ext uri="{FF2B5EF4-FFF2-40B4-BE49-F238E27FC236}">
                <a16:creationId xmlns:a16="http://schemas.microsoft.com/office/drawing/2014/main" id="{B742CA1A-4608-4247-8F98-00ABA53999A6}"/>
              </a:ext>
            </a:extLst>
          </p:cNvPr>
          <p:cNvPicPr>
            <a:picLocks noChangeAspect="1"/>
          </p:cNvPicPr>
          <p:nvPr/>
        </p:nvPicPr>
        <p:blipFill>
          <a:blip r:embed="rId2"/>
          <a:stretch>
            <a:fillRect/>
          </a:stretch>
        </p:blipFill>
        <p:spPr>
          <a:xfrm>
            <a:off x="4748004" y="4433265"/>
            <a:ext cx="2695991" cy="2043735"/>
          </a:xfrm>
          <a:prstGeom prst="rect">
            <a:avLst/>
          </a:prstGeom>
        </p:spPr>
      </p:pic>
    </p:spTree>
    <p:extLst>
      <p:ext uri="{BB962C8B-B14F-4D97-AF65-F5344CB8AC3E}">
        <p14:creationId xmlns:p14="http://schemas.microsoft.com/office/powerpoint/2010/main" val="3600393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3002-2D04-4B36-867C-EB11BF3849BB}"/>
              </a:ext>
            </a:extLst>
          </p:cNvPr>
          <p:cNvSpPr>
            <a:spLocks noGrp="1"/>
          </p:cNvSpPr>
          <p:nvPr>
            <p:ph type="title"/>
          </p:nvPr>
        </p:nvSpPr>
        <p:spPr/>
        <p:txBody>
          <a:bodyPr>
            <a:normAutofit fontScale="90000"/>
          </a:bodyPr>
          <a:lstStyle/>
          <a:p>
            <a:pPr algn="ctr"/>
            <a:r>
              <a:rPr lang="en-US" dirty="0"/>
              <a:t>Flatten Inaccessibility and Journey Forward: Recommendations</a:t>
            </a:r>
          </a:p>
        </p:txBody>
      </p:sp>
      <p:sp>
        <p:nvSpPr>
          <p:cNvPr id="3" name="Content Placeholder 2">
            <a:extLst>
              <a:ext uri="{FF2B5EF4-FFF2-40B4-BE49-F238E27FC236}">
                <a16:creationId xmlns:a16="http://schemas.microsoft.com/office/drawing/2014/main" id="{7876C365-1410-41B9-9A0F-BEBF82D97179}"/>
              </a:ext>
            </a:extLst>
          </p:cNvPr>
          <p:cNvSpPr>
            <a:spLocks noGrp="1"/>
          </p:cNvSpPr>
          <p:nvPr>
            <p:ph idx="1"/>
          </p:nvPr>
        </p:nvSpPr>
        <p:spPr/>
        <p:txBody>
          <a:bodyPr>
            <a:normAutofit/>
          </a:bodyPr>
          <a:lstStyle/>
          <a:p>
            <a:r>
              <a:rPr lang="en-US" dirty="0"/>
              <a:t>Access to Food, Meals, and Supplies </a:t>
            </a:r>
          </a:p>
          <a:p>
            <a:pPr lvl="1"/>
            <a:r>
              <a:rPr lang="en-US" dirty="0"/>
              <a:t>Websites and apps must be accessible</a:t>
            </a:r>
          </a:p>
          <a:p>
            <a:pPr lvl="1"/>
            <a:r>
              <a:rPr lang="en-US" dirty="0"/>
              <a:t>Underserved areas need access to these services </a:t>
            </a:r>
          </a:p>
          <a:p>
            <a:pPr lvl="1"/>
            <a:r>
              <a:rPr lang="en-US" dirty="0"/>
              <a:t>Online purchasing with SNAP benefits should be extended to every U.S. state and territory, and eligible retailers should be expanded. </a:t>
            </a:r>
          </a:p>
          <a:p>
            <a:pPr lvl="1"/>
            <a:r>
              <a:rPr lang="en-US" dirty="0"/>
              <a:t>Delivery service personnel must notify customers when they have arrived and are making a delivery. </a:t>
            </a:r>
          </a:p>
        </p:txBody>
      </p:sp>
    </p:spTree>
    <p:extLst>
      <p:ext uri="{BB962C8B-B14F-4D97-AF65-F5344CB8AC3E}">
        <p14:creationId xmlns:p14="http://schemas.microsoft.com/office/powerpoint/2010/main" val="4002003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BC20-766D-4788-9129-EDB70C02CD2E}"/>
              </a:ext>
            </a:extLst>
          </p:cNvPr>
          <p:cNvSpPr>
            <a:spLocks noGrp="1"/>
          </p:cNvSpPr>
          <p:nvPr>
            <p:ph type="title"/>
          </p:nvPr>
        </p:nvSpPr>
        <p:spPr/>
        <p:txBody>
          <a:bodyPr>
            <a:normAutofit/>
          </a:bodyPr>
          <a:lstStyle/>
          <a:p>
            <a:pPr algn="ctr"/>
            <a:r>
              <a:rPr lang="en-US" dirty="0"/>
              <a:t>Final Thoughts</a:t>
            </a:r>
          </a:p>
        </p:txBody>
      </p:sp>
      <p:sp>
        <p:nvSpPr>
          <p:cNvPr id="3" name="Content Placeholder 2">
            <a:extLst>
              <a:ext uri="{FF2B5EF4-FFF2-40B4-BE49-F238E27FC236}">
                <a16:creationId xmlns:a16="http://schemas.microsoft.com/office/drawing/2014/main" id="{0C17F7F6-CFDD-45F4-A794-717DFD146752}"/>
              </a:ext>
            </a:extLst>
          </p:cNvPr>
          <p:cNvSpPr>
            <a:spLocks noGrp="1"/>
          </p:cNvSpPr>
          <p:nvPr>
            <p:ph idx="1"/>
          </p:nvPr>
        </p:nvSpPr>
        <p:spPr>
          <a:xfrm>
            <a:off x="609600" y="1600200"/>
            <a:ext cx="6986954" cy="4876800"/>
          </a:xfrm>
        </p:spPr>
        <p:txBody>
          <a:bodyPr/>
          <a:lstStyle/>
          <a:p>
            <a:r>
              <a:rPr lang="en-US" dirty="0"/>
              <a:t>Include individuals with disabilities in the conversations from the very beginning </a:t>
            </a:r>
          </a:p>
          <a:p>
            <a:r>
              <a:rPr lang="en-US" dirty="0"/>
              <a:t>Do not wait for a disaster to occur – inclusion from the start!</a:t>
            </a:r>
          </a:p>
          <a:p>
            <a:r>
              <a:rPr lang="en-US" dirty="0"/>
              <a:t>Timely and appropriate accommodations </a:t>
            </a:r>
          </a:p>
          <a:p>
            <a:r>
              <a:rPr lang="en-US" dirty="0"/>
              <a:t>Resources for underserved areas</a:t>
            </a:r>
          </a:p>
          <a:p>
            <a:r>
              <a:rPr lang="en-US" dirty="0"/>
              <a:t>Accessibility is key! </a:t>
            </a:r>
          </a:p>
          <a:p>
            <a:pPr lvl="1"/>
            <a:endParaRPr lang="en-US" dirty="0"/>
          </a:p>
        </p:txBody>
      </p:sp>
      <p:pic>
        <p:nvPicPr>
          <p:cNvPr id="5" name="Picture 4" descr="A middle-school aged boy is standing outside near a window. He is wearing a mask and holding a white cane as he looks at the window, which has numbers and a rainbow on it. He is pointing to the window with his left index finger.">
            <a:extLst>
              <a:ext uri="{FF2B5EF4-FFF2-40B4-BE49-F238E27FC236}">
                <a16:creationId xmlns:a16="http://schemas.microsoft.com/office/drawing/2014/main" id="{505CAB54-5A86-42F7-BBFF-769E5B72C6FF}"/>
              </a:ext>
            </a:extLst>
          </p:cNvPr>
          <p:cNvPicPr>
            <a:picLocks noChangeAspect="1"/>
          </p:cNvPicPr>
          <p:nvPr/>
        </p:nvPicPr>
        <p:blipFill>
          <a:blip r:embed="rId2"/>
          <a:stretch>
            <a:fillRect/>
          </a:stretch>
        </p:blipFill>
        <p:spPr>
          <a:xfrm>
            <a:off x="7863842" y="2028407"/>
            <a:ext cx="3579458" cy="3865814"/>
          </a:xfrm>
          <a:prstGeom prst="rect">
            <a:avLst/>
          </a:prstGeom>
        </p:spPr>
      </p:pic>
    </p:spTree>
    <p:extLst>
      <p:ext uri="{BB962C8B-B14F-4D97-AF65-F5344CB8AC3E}">
        <p14:creationId xmlns:p14="http://schemas.microsoft.com/office/powerpoint/2010/main" val="1883632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7D6E-9D06-4BC4-B212-EB32006ECB14}"/>
              </a:ext>
            </a:extLst>
          </p:cNvPr>
          <p:cNvSpPr>
            <a:spLocks noGrp="1"/>
          </p:cNvSpPr>
          <p:nvPr>
            <p:ph type="title"/>
          </p:nvPr>
        </p:nvSpPr>
        <p:spPr/>
        <p:txBody>
          <a:bodyPr/>
          <a:lstStyle/>
          <a:p>
            <a:r>
              <a:rPr lang="en-US" dirty="0"/>
              <a:t>Journey Forward</a:t>
            </a:r>
          </a:p>
        </p:txBody>
      </p:sp>
      <p:sp>
        <p:nvSpPr>
          <p:cNvPr id="3" name="Content Placeholder 2">
            <a:extLst>
              <a:ext uri="{FF2B5EF4-FFF2-40B4-BE49-F238E27FC236}">
                <a16:creationId xmlns:a16="http://schemas.microsoft.com/office/drawing/2014/main" id="{91FBDC45-A4EB-4A6C-BBD6-B2F2B3BC6751}"/>
              </a:ext>
            </a:extLst>
          </p:cNvPr>
          <p:cNvSpPr>
            <a:spLocks noGrp="1"/>
          </p:cNvSpPr>
          <p:nvPr>
            <p:ph idx="1"/>
          </p:nvPr>
        </p:nvSpPr>
        <p:spPr/>
        <p:txBody>
          <a:bodyPr/>
          <a:lstStyle/>
          <a:p>
            <a:r>
              <a:rPr lang="en-US" dirty="0"/>
              <a:t>Data is currently still being analyzed </a:t>
            </a:r>
          </a:p>
          <a:p>
            <a:r>
              <a:rPr lang="en-US" dirty="0"/>
              <a:t>Website and information: </a:t>
            </a:r>
          </a:p>
          <a:p>
            <a:pPr lvl="1"/>
            <a:r>
              <a:rPr lang="en-US" dirty="0">
                <a:hlinkClick r:id="rId2"/>
              </a:rPr>
              <a:t>https://www.afb.org/research-and-initiatives/flatten-inaccessibility-survey/journey-forward</a:t>
            </a:r>
            <a:endParaRPr lang="en-US" dirty="0"/>
          </a:p>
          <a:p>
            <a:pPr lvl="1"/>
            <a:endParaRPr lang="en-US" dirty="0"/>
          </a:p>
        </p:txBody>
      </p:sp>
    </p:spTree>
    <p:extLst>
      <p:ext uri="{BB962C8B-B14F-4D97-AF65-F5344CB8AC3E}">
        <p14:creationId xmlns:p14="http://schemas.microsoft.com/office/powerpoint/2010/main" val="2408767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95B3-F1B5-4F55-B978-E25B9DD90FCD}"/>
              </a:ext>
            </a:extLst>
          </p:cNvPr>
          <p:cNvSpPr>
            <a:spLocks noGrp="1"/>
          </p:cNvSpPr>
          <p:nvPr>
            <p:ph type="title"/>
          </p:nvPr>
        </p:nvSpPr>
        <p:spPr/>
        <p:txBody>
          <a:bodyPr/>
          <a:lstStyle/>
          <a:p>
            <a:r>
              <a:rPr lang="en-US" dirty="0"/>
              <a:t>Flatten Inaccessibility </a:t>
            </a:r>
          </a:p>
        </p:txBody>
      </p:sp>
      <p:sp>
        <p:nvSpPr>
          <p:cNvPr id="3" name="Content Placeholder 2">
            <a:extLst>
              <a:ext uri="{FF2B5EF4-FFF2-40B4-BE49-F238E27FC236}">
                <a16:creationId xmlns:a16="http://schemas.microsoft.com/office/drawing/2014/main" id="{1E2ECF67-1786-4CDF-A65E-A8C3AF52548A}"/>
              </a:ext>
            </a:extLst>
          </p:cNvPr>
          <p:cNvSpPr>
            <a:spLocks noGrp="1"/>
          </p:cNvSpPr>
          <p:nvPr>
            <p:ph idx="1"/>
          </p:nvPr>
        </p:nvSpPr>
        <p:spPr/>
        <p:txBody>
          <a:bodyPr/>
          <a:lstStyle/>
          <a:p>
            <a:r>
              <a:rPr lang="en-US" dirty="0"/>
              <a:t>The report is available at: </a:t>
            </a:r>
          </a:p>
          <a:p>
            <a:pPr lvl="1"/>
            <a:r>
              <a:rPr lang="en-US" dirty="0">
                <a:hlinkClick r:id="rId2"/>
              </a:rPr>
              <a:t>https://www.afb.org/research-and-initiatives/flatten-inaccessibility-survey</a:t>
            </a:r>
            <a:endParaRPr lang="en-US" dirty="0"/>
          </a:p>
          <a:p>
            <a:pPr lvl="1"/>
            <a:endParaRPr lang="en-US" dirty="0"/>
          </a:p>
        </p:txBody>
      </p:sp>
    </p:spTree>
    <p:extLst>
      <p:ext uri="{BB962C8B-B14F-4D97-AF65-F5344CB8AC3E}">
        <p14:creationId xmlns:p14="http://schemas.microsoft.com/office/powerpoint/2010/main" val="1609443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25567-07B4-42F1-803A-EF50BDD4CFC8}"/>
              </a:ext>
            </a:extLst>
          </p:cNvPr>
          <p:cNvSpPr>
            <a:spLocks noGrp="1"/>
          </p:cNvSpPr>
          <p:nvPr>
            <p:ph type="title"/>
          </p:nvPr>
        </p:nvSpPr>
        <p:spPr/>
        <p:txBody>
          <a:bodyPr>
            <a:normAutofit/>
          </a:bodyPr>
          <a:lstStyle/>
          <a:p>
            <a:r>
              <a:rPr lang="en-US" sz="3600" dirty="0">
                <a:latin typeface="Verdana" panose="020B0604030504040204" pitchFamily="34" charset="0"/>
                <a:ea typeface="Verdana" panose="020B0604030504040204" pitchFamily="34" charset="0"/>
              </a:rPr>
              <a:t>Access &amp; Engagement II</a:t>
            </a:r>
          </a:p>
        </p:txBody>
      </p:sp>
      <p:sp>
        <p:nvSpPr>
          <p:cNvPr id="7" name="Content Placeholder 6">
            <a:extLst>
              <a:ext uri="{FF2B5EF4-FFF2-40B4-BE49-F238E27FC236}">
                <a16:creationId xmlns:a16="http://schemas.microsoft.com/office/drawing/2014/main" id="{FFD5C3C2-7DAC-41DB-B55F-B499FBBBA337}"/>
              </a:ext>
            </a:extLst>
          </p:cNvPr>
          <p:cNvSpPr>
            <a:spLocks noGrp="1"/>
          </p:cNvSpPr>
          <p:nvPr>
            <p:ph idx="1"/>
          </p:nvPr>
        </p:nvSpPr>
        <p:spPr>
          <a:xfrm>
            <a:off x="609600" y="1390002"/>
            <a:ext cx="10972800" cy="4876800"/>
          </a:xfrm>
        </p:spPr>
        <p:txBody>
          <a:bodyPr>
            <a:noAutofit/>
          </a:bodyPr>
          <a:lstStyle/>
          <a:p>
            <a:r>
              <a:rPr lang="en-US" dirty="0">
                <a:latin typeface="Verdana" panose="020B0604030504040204" pitchFamily="34" charset="0"/>
                <a:ea typeface="Verdana" panose="020B0604030504040204" pitchFamily="34" charset="0"/>
              </a:rPr>
              <a:t>The report is available at </a:t>
            </a:r>
          </a:p>
          <a:p>
            <a:pPr lvl="1"/>
            <a:r>
              <a:rPr lang="en-US" dirty="0">
                <a:latin typeface="Verdana" panose="020B0604030504040204" pitchFamily="34" charset="0"/>
                <a:ea typeface="Verdana" panose="020B0604030504040204" pitchFamily="34" charset="0"/>
                <a:hlinkClick r:id="rId3"/>
              </a:rPr>
              <a:t>https://www.afb.org/ae2/</a:t>
            </a:r>
            <a:r>
              <a:rPr lang="en-US" dirty="0">
                <a:latin typeface="Verdana" panose="020B0604030504040204" pitchFamily="34" charset="0"/>
                <a:ea typeface="Verdana" panose="020B0604030504040204" pitchFamily="34" charset="0"/>
              </a:rPr>
              <a:t> </a:t>
            </a:r>
          </a:p>
          <a:p>
            <a:r>
              <a:rPr lang="en-US" dirty="0">
                <a:latin typeface="Verdana" panose="020B0604030504040204" pitchFamily="34" charset="0"/>
                <a:ea typeface="Verdana" panose="020B0604030504040204" pitchFamily="34" charset="0"/>
              </a:rPr>
              <a:t>Blog post</a:t>
            </a:r>
          </a:p>
          <a:p>
            <a:pPr lvl="1"/>
            <a:r>
              <a:rPr lang="en-US" u="sng" dirty="0">
                <a:latin typeface="Verdana" panose="020B0604030504040204" pitchFamily="34" charset="0"/>
                <a:ea typeface="Verdana" panose="020B0604030504040204" pitchFamily="34" charset="0"/>
                <a:hlinkClick r:id="rId4"/>
              </a:rPr>
              <a:t>It Takes a Village: Join the Access and Engagement Village and Advocate for the Education of Students with Visual Impairments</a:t>
            </a: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Access &amp; Engagement III is currently being analyzed </a:t>
            </a:r>
          </a:p>
          <a:p>
            <a:r>
              <a:rPr lang="en-US" dirty="0">
                <a:latin typeface="Verdana" panose="020B0604030504040204" pitchFamily="34" charset="0"/>
                <a:ea typeface="Verdana" panose="020B0604030504040204" pitchFamily="34" charset="0"/>
              </a:rPr>
              <a:t>Share your ideas with us </a:t>
            </a:r>
          </a:p>
          <a:p>
            <a:pPr lvl="1"/>
            <a:r>
              <a:rPr lang="en-US" dirty="0">
                <a:latin typeface="Verdana" panose="020B0604030504040204" pitchFamily="34" charset="0"/>
                <a:ea typeface="Verdana" panose="020B0604030504040204" pitchFamily="34" charset="0"/>
                <a:hlinkClick r:id="rId5"/>
              </a:rPr>
              <a:t>access_report@afb.org</a:t>
            </a:r>
            <a:r>
              <a:rPr lang="en-US" dirty="0">
                <a:latin typeface="Verdana" panose="020B0604030504040204" pitchFamily="34" charset="0"/>
                <a:ea typeface="Verdana" panose="020B0604030504040204" pitchFamily="34" charset="0"/>
              </a:rPr>
              <a:t> </a:t>
            </a:r>
          </a:p>
        </p:txBody>
      </p:sp>
      <p:sp>
        <p:nvSpPr>
          <p:cNvPr id="4" name="Text Placeholder 3">
            <a:extLst>
              <a:ext uri="{FF2B5EF4-FFF2-40B4-BE49-F238E27FC236}">
                <a16:creationId xmlns:a16="http://schemas.microsoft.com/office/drawing/2014/main" id="{DE9D715E-1D5C-4422-B812-FC25F8B7CCE9}"/>
              </a:ext>
            </a:extLst>
          </p:cNvPr>
          <p:cNvSpPr>
            <a:spLocks noGrp="1"/>
          </p:cNvSpPr>
          <p:nvPr>
            <p:ph type="body" idx="4294967295"/>
          </p:nvPr>
        </p:nvSpPr>
        <p:spPr>
          <a:xfrm>
            <a:off x="5776913" y="2981325"/>
            <a:ext cx="6415087" cy="4248150"/>
          </a:xfrm>
        </p:spPr>
        <p:txBody>
          <a:bodyPr/>
          <a:lstStyle/>
          <a:p>
            <a:r>
              <a:rPr lang="en-US" sz="2800" b="0" dirty="0">
                <a:solidFill>
                  <a:srgbClr val="0070C0"/>
                </a:solidFill>
                <a:latin typeface="Verdana" panose="020B0604030504040204" pitchFamily="34" charset="0"/>
                <a:ea typeface="Verdana" panose="020B0604030504040204" pitchFamily="34" charset="0"/>
              </a:rPr>
              <a:t>      </a:t>
            </a:r>
            <a:endParaRPr lang="en-US" b="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27184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06D6EF-4F1E-694A-BCCB-BD9C0119AA9D}"/>
              </a:ext>
              <a:ext uri="{C183D7F6-B498-43B3-948B-1728B52AA6E4}">
                <adec:decorative xmlns:adec="http://schemas.microsoft.com/office/drawing/2017/decorative" val="1"/>
              </a:ext>
            </a:extLst>
          </p:cNvPr>
          <p:cNvPicPr>
            <a:picLocks/>
          </p:cNvPicPr>
          <p:nvPr/>
        </p:nvPicPr>
        <p:blipFill>
          <a:blip r:embed="rId3"/>
          <a:stretch>
            <a:fillRect/>
          </a:stretch>
        </p:blipFill>
        <p:spPr>
          <a:xfrm>
            <a:off x="1" y="535259"/>
            <a:ext cx="12199436" cy="6031574"/>
          </a:xfrm>
          <a:prstGeom prst="rect">
            <a:avLst/>
          </a:prstGeom>
        </p:spPr>
      </p:pic>
      <p:sp>
        <p:nvSpPr>
          <p:cNvPr id="2" name="Title 1">
            <a:extLst>
              <a:ext uri="{FF2B5EF4-FFF2-40B4-BE49-F238E27FC236}">
                <a16:creationId xmlns:a16="http://schemas.microsoft.com/office/drawing/2014/main" id="{B25ED150-CF33-4F7C-9FFB-D27308E7B367}"/>
              </a:ext>
            </a:extLst>
          </p:cNvPr>
          <p:cNvSpPr>
            <a:spLocks noGrp="1"/>
          </p:cNvSpPr>
          <p:nvPr>
            <p:ph type="title"/>
          </p:nvPr>
        </p:nvSpPr>
        <p:spPr/>
        <p:txBody>
          <a:bodyPr>
            <a:normAutofit/>
          </a:bodyPr>
          <a:lstStyle/>
          <a:p>
            <a:r>
              <a:rPr lang="en-US" dirty="0"/>
              <a:t>We So Agree with This Participant!</a:t>
            </a:r>
          </a:p>
        </p:txBody>
      </p:sp>
      <p:sp>
        <p:nvSpPr>
          <p:cNvPr id="3" name="Content Placeholder 2">
            <a:extLst>
              <a:ext uri="{FF2B5EF4-FFF2-40B4-BE49-F238E27FC236}">
                <a16:creationId xmlns:a16="http://schemas.microsoft.com/office/drawing/2014/main" id="{B2552CA5-C4A6-4E8F-AE65-0344A476EE8A}"/>
              </a:ext>
            </a:extLst>
          </p:cNvPr>
          <p:cNvSpPr>
            <a:spLocks noGrp="1"/>
          </p:cNvSpPr>
          <p:nvPr>
            <p:ph idx="1"/>
          </p:nvPr>
        </p:nvSpPr>
        <p:spPr>
          <a:xfrm>
            <a:off x="1408883" y="2695158"/>
            <a:ext cx="9381672" cy="1711776"/>
          </a:xfrm>
        </p:spPr>
        <p:txBody>
          <a:bodyPr>
            <a:normAutofit/>
          </a:bodyPr>
          <a:lstStyle/>
          <a:p>
            <a:pPr marL="0" indent="0">
              <a:lnSpc>
                <a:spcPct val="150000"/>
              </a:lnSpc>
              <a:buNone/>
            </a:pPr>
            <a:r>
              <a:rPr lang="en-US" sz="2200" dirty="0"/>
              <a:t>We keep thinking we can outwit [the Pandemic], and that things will ‘go back to normal.’ Let's overwrite ‘normal’ and use this opportunity to make it BETTER for us. Lemons to lemonade.</a:t>
            </a:r>
          </a:p>
          <a:p>
            <a:pPr>
              <a:lnSpc>
                <a:spcPct val="150000"/>
              </a:lnSpc>
            </a:pPr>
            <a:endParaRPr lang="en-US" sz="2200" dirty="0"/>
          </a:p>
          <a:p>
            <a:pPr>
              <a:lnSpc>
                <a:spcPct val="150000"/>
              </a:lnSpc>
            </a:pPr>
            <a:endParaRPr lang="en-US" sz="2200" dirty="0"/>
          </a:p>
        </p:txBody>
      </p:sp>
      <p:sp>
        <p:nvSpPr>
          <p:cNvPr id="5" name="Slide Number Placeholder 4">
            <a:extLst>
              <a:ext uri="{FF2B5EF4-FFF2-40B4-BE49-F238E27FC236}">
                <a16:creationId xmlns:a16="http://schemas.microsoft.com/office/drawing/2014/main" id="{9660C744-D31D-452E-BBB0-1A44689DD38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31711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90BD-327E-40BD-BB8F-8B4C5117C0FB}"/>
              </a:ext>
            </a:extLst>
          </p:cNvPr>
          <p:cNvSpPr>
            <a:spLocks noGrp="1"/>
          </p:cNvSpPr>
          <p:nvPr>
            <p:ph type="title"/>
          </p:nvPr>
        </p:nvSpPr>
        <p:spPr/>
        <p:txBody>
          <a:bodyPr/>
          <a:lstStyle/>
          <a:p>
            <a:r>
              <a:rPr lang="en-US" dirty="0"/>
              <a:t>Technology </a:t>
            </a:r>
          </a:p>
        </p:txBody>
      </p:sp>
      <p:sp>
        <p:nvSpPr>
          <p:cNvPr id="3" name="Content Placeholder 2">
            <a:extLst>
              <a:ext uri="{FF2B5EF4-FFF2-40B4-BE49-F238E27FC236}">
                <a16:creationId xmlns:a16="http://schemas.microsoft.com/office/drawing/2014/main" id="{814AC8ED-2FDB-483A-A5F0-0B05D118BB30}"/>
              </a:ext>
            </a:extLst>
          </p:cNvPr>
          <p:cNvSpPr>
            <a:spLocks noGrp="1"/>
          </p:cNvSpPr>
          <p:nvPr>
            <p:ph idx="1"/>
          </p:nvPr>
        </p:nvSpPr>
        <p:spPr/>
        <p:txBody>
          <a:bodyPr/>
          <a:lstStyle/>
          <a:p>
            <a:pPr marL="0" indent="0">
              <a:buNone/>
            </a:pPr>
            <a:r>
              <a:rPr lang="en-US" dirty="0"/>
              <a:t>I am concerned that visual information about the COVID-19 pandemic is being shown on the television and that this information is not accessible to me.</a:t>
            </a:r>
          </a:p>
          <a:p>
            <a:pPr marL="0" indent="0">
              <a:buNone/>
            </a:pPr>
            <a:r>
              <a:rPr lang="en-US" dirty="0"/>
              <a:t>Average: 3.51</a:t>
            </a:r>
          </a:p>
          <a:p>
            <a:pPr marL="0" indent="0">
              <a:buNone/>
            </a:pPr>
            <a:endParaRPr lang="en-US" dirty="0"/>
          </a:p>
          <a:p>
            <a:pPr marL="0" indent="0">
              <a:buNone/>
            </a:pPr>
            <a:endParaRPr lang="en-US" dirty="0"/>
          </a:p>
        </p:txBody>
      </p:sp>
      <p:pic>
        <p:nvPicPr>
          <p:cNvPr id="5" name="Picture 4" descr="An African American woman with a visual impairment is pictured sitting at and working on a laptop computer. She is wearing glasses.">
            <a:extLst>
              <a:ext uri="{FF2B5EF4-FFF2-40B4-BE49-F238E27FC236}">
                <a16:creationId xmlns:a16="http://schemas.microsoft.com/office/drawing/2014/main" id="{EACDF565-46D4-41D1-AED9-4863B8715A74}"/>
              </a:ext>
            </a:extLst>
          </p:cNvPr>
          <p:cNvPicPr>
            <a:picLocks noChangeAspect="1"/>
          </p:cNvPicPr>
          <p:nvPr/>
        </p:nvPicPr>
        <p:blipFill>
          <a:blip r:embed="rId3"/>
          <a:stretch>
            <a:fillRect/>
          </a:stretch>
        </p:blipFill>
        <p:spPr>
          <a:xfrm>
            <a:off x="4831099" y="3429000"/>
            <a:ext cx="4692728" cy="3055731"/>
          </a:xfrm>
          <a:prstGeom prst="rect">
            <a:avLst/>
          </a:prstGeom>
        </p:spPr>
      </p:pic>
    </p:spTree>
    <p:extLst>
      <p:ext uri="{BB962C8B-B14F-4D97-AF65-F5344CB8AC3E}">
        <p14:creationId xmlns:p14="http://schemas.microsoft.com/office/powerpoint/2010/main" val="2329605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25567-07B4-42F1-803A-EF50BDD4CFC8}"/>
              </a:ext>
            </a:extLst>
          </p:cNvPr>
          <p:cNvSpPr>
            <a:spLocks noGrp="1"/>
          </p:cNvSpPr>
          <p:nvPr>
            <p:ph type="title"/>
          </p:nvPr>
        </p:nvSpPr>
        <p:spPr>
          <a:xfrm>
            <a:off x="440470" y="-507271"/>
            <a:ext cx="10972800" cy="4066397"/>
          </a:xfrm>
        </p:spPr>
        <p:txBody>
          <a:bodyPr>
            <a:normAutofit/>
          </a:bodyPr>
          <a:lstStyle/>
          <a:p>
            <a:pPr algn="ctr"/>
            <a:r>
              <a:rPr lang="en-US" sz="3600" dirty="0">
                <a:latin typeface="Verdana" panose="020B0604030504040204" pitchFamily="34" charset="0"/>
                <a:ea typeface="Verdana" panose="020B0604030504040204" pitchFamily="34" charset="0"/>
              </a:rPr>
              <a:t>Thank You and Questions</a:t>
            </a:r>
          </a:p>
        </p:txBody>
      </p:sp>
      <p:sp>
        <p:nvSpPr>
          <p:cNvPr id="4" name="Text Placeholder 3">
            <a:extLst>
              <a:ext uri="{FF2B5EF4-FFF2-40B4-BE49-F238E27FC236}">
                <a16:creationId xmlns:a16="http://schemas.microsoft.com/office/drawing/2014/main" id="{DE9D715E-1D5C-4422-B812-FC25F8B7CCE9}"/>
              </a:ext>
            </a:extLst>
          </p:cNvPr>
          <p:cNvSpPr>
            <a:spLocks noGrp="1"/>
          </p:cNvSpPr>
          <p:nvPr>
            <p:ph type="body" idx="4294967295"/>
          </p:nvPr>
        </p:nvSpPr>
        <p:spPr>
          <a:xfrm>
            <a:off x="5776913" y="2981325"/>
            <a:ext cx="6415087" cy="4248150"/>
          </a:xfrm>
        </p:spPr>
        <p:txBody>
          <a:bodyPr/>
          <a:lstStyle/>
          <a:p>
            <a:r>
              <a:rPr lang="en-US" sz="2800" b="0" dirty="0">
                <a:solidFill>
                  <a:srgbClr val="0070C0"/>
                </a:solidFill>
                <a:latin typeface="Verdana" panose="020B0604030504040204" pitchFamily="34" charset="0"/>
                <a:ea typeface="Verdana" panose="020B0604030504040204" pitchFamily="34" charset="0"/>
              </a:rPr>
              <a:t>     </a:t>
            </a:r>
            <a:endParaRPr lang="en-US" b="0" dirty="0">
              <a:latin typeface="Verdana" panose="020B0604030504040204" pitchFamily="34" charset="0"/>
              <a:ea typeface="Verdana" panose="020B0604030504040204" pitchFamily="34" charset="0"/>
            </a:endParaRPr>
          </a:p>
        </p:txBody>
      </p:sp>
      <p:pic>
        <p:nvPicPr>
          <p:cNvPr id="5" name="Picture 4" descr="A young man with deafblindness is pictured. He is wearing an orange hooded sweatshirt and has a mylar balloon hanging from his mouth. He is also wearing a brown strap around the top of his head that holds his hearing device in place.">
            <a:extLst>
              <a:ext uri="{FF2B5EF4-FFF2-40B4-BE49-F238E27FC236}">
                <a16:creationId xmlns:a16="http://schemas.microsoft.com/office/drawing/2014/main" id="{3A178C43-A27B-4AB9-B814-F06D68BF3D00}"/>
              </a:ext>
            </a:extLst>
          </p:cNvPr>
          <p:cNvPicPr>
            <a:picLocks noChangeAspect="1"/>
          </p:cNvPicPr>
          <p:nvPr/>
        </p:nvPicPr>
        <p:blipFill>
          <a:blip r:embed="rId3"/>
          <a:stretch>
            <a:fillRect/>
          </a:stretch>
        </p:blipFill>
        <p:spPr>
          <a:xfrm>
            <a:off x="3907847" y="2245948"/>
            <a:ext cx="3970059" cy="4116266"/>
          </a:xfrm>
          <a:prstGeom prst="rect">
            <a:avLst/>
          </a:prstGeom>
        </p:spPr>
      </p:pic>
    </p:spTree>
    <p:extLst>
      <p:ext uri="{BB962C8B-B14F-4D97-AF65-F5344CB8AC3E}">
        <p14:creationId xmlns:p14="http://schemas.microsoft.com/office/powerpoint/2010/main" val="96065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52B737-D445-8548-A69A-5892D5C6A07B}"/>
              </a:ext>
              <a:ext uri="{C183D7F6-B498-43B3-948B-1728B52AA6E4}">
                <adec:decorative xmlns:adec="http://schemas.microsoft.com/office/drawing/2017/decorative" val="1"/>
              </a:ext>
            </a:extLst>
          </p:cNvPr>
          <p:cNvPicPr>
            <a:picLocks/>
          </p:cNvPicPr>
          <p:nvPr/>
        </p:nvPicPr>
        <p:blipFill>
          <a:blip r:embed="rId3"/>
          <a:stretch>
            <a:fillRect/>
          </a:stretch>
        </p:blipFill>
        <p:spPr>
          <a:xfrm>
            <a:off x="1" y="535259"/>
            <a:ext cx="12191999" cy="6031574"/>
          </a:xfrm>
          <a:prstGeom prst="rect">
            <a:avLst/>
          </a:prstGeom>
        </p:spPr>
      </p:pic>
      <p:sp>
        <p:nvSpPr>
          <p:cNvPr id="2" name="Title 1">
            <a:extLst>
              <a:ext uri="{FF2B5EF4-FFF2-40B4-BE49-F238E27FC236}">
                <a16:creationId xmlns:a16="http://schemas.microsoft.com/office/drawing/2014/main" id="{3E473AF3-7F25-49B2-9E9D-9B5985283707}"/>
              </a:ext>
            </a:extLst>
          </p:cNvPr>
          <p:cNvSpPr>
            <a:spLocks noGrp="1"/>
          </p:cNvSpPr>
          <p:nvPr>
            <p:ph type="title"/>
          </p:nvPr>
        </p:nvSpPr>
        <p:spPr/>
        <p:txBody>
          <a:bodyPr>
            <a:normAutofit/>
          </a:bodyPr>
          <a:lstStyle/>
          <a:p>
            <a:r>
              <a:rPr lang="en-US" dirty="0"/>
              <a:t>Technology</a:t>
            </a:r>
          </a:p>
        </p:txBody>
      </p:sp>
      <p:sp>
        <p:nvSpPr>
          <p:cNvPr id="3" name="Content Placeholder 2">
            <a:extLst>
              <a:ext uri="{FF2B5EF4-FFF2-40B4-BE49-F238E27FC236}">
                <a16:creationId xmlns:a16="http://schemas.microsoft.com/office/drawing/2014/main" id="{B52D2D44-956A-49D3-8E89-5D0C9A70189F}"/>
              </a:ext>
            </a:extLst>
          </p:cNvPr>
          <p:cNvSpPr>
            <a:spLocks noGrp="1"/>
          </p:cNvSpPr>
          <p:nvPr>
            <p:ph idx="1"/>
          </p:nvPr>
        </p:nvSpPr>
        <p:spPr>
          <a:xfrm>
            <a:off x="1400719" y="1675745"/>
            <a:ext cx="9493253" cy="4525963"/>
          </a:xfrm>
        </p:spPr>
        <p:txBody>
          <a:bodyPr>
            <a:noAutofit/>
          </a:bodyPr>
          <a:lstStyle/>
          <a:p>
            <a:pPr>
              <a:lnSpc>
                <a:spcPct val="150000"/>
              </a:lnSpc>
              <a:spcBef>
                <a:spcPts val="0"/>
              </a:spcBef>
              <a:spcAft>
                <a:spcPts val="1200"/>
              </a:spcAft>
            </a:pPr>
            <a:r>
              <a:rPr lang="en-US" sz="2400" dirty="0"/>
              <a:t>Technology has played a huge part; instead of face to face learning, I’m doing it online which cuts out my need to commute on the city bus to school and back. </a:t>
            </a:r>
          </a:p>
          <a:p>
            <a:pPr>
              <a:lnSpc>
                <a:spcPct val="150000"/>
              </a:lnSpc>
              <a:spcBef>
                <a:spcPts val="0"/>
              </a:spcBef>
              <a:spcAft>
                <a:spcPts val="1200"/>
              </a:spcAft>
            </a:pPr>
            <a:r>
              <a:rPr lang="en-US" sz="2400" dirty="0"/>
              <a:t>I use my technology more to access information or services that I either used less or didn’t use at all before the COVID-19 crisis.</a:t>
            </a:r>
          </a:p>
          <a:p>
            <a:pPr>
              <a:lnSpc>
                <a:spcPct val="150000"/>
              </a:lnSpc>
              <a:spcBef>
                <a:spcPts val="0"/>
              </a:spcBef>
              <a:spcAft>
                <a:spcPts val="1200"/>
              </a:spcAft>
            </a:pPr>
            <a:r>
              <a:rPr lang="en-US" sz="2400" dirty="0"/>
              <a:t>We need accessible healthcare mobile apps and websites.</a:t>
            </a:r>
          </a:p>
          <a:p>
            <a:pPr>
              <a:lnSpc>
                <a:spcPct val="150000"/>
              </a:lnSpc>
            </a:pPr>
            <a:endParaRPr lang="en-US" sz="2100" dirty="0"/>
          </a:p>
          <a:p>
            <a:pPr>
              <a:lnSpc>
                <a:spcPct val="150000"/>
              </a:lnSpc>
            </a:pPr>
            <a:endParaRPr lang="en-US" sz="2100" dirty="0"/>
          </a:p>
          <a:p>
            <a:pPr>
              <a:lnSpc>
                <a:spcPct val="150000"/>
              </a:lnSpc>
            </a:pPr>
            <a:endParaRPr lang="en-US" sz="2100" dirty="0"/>
          </a:p>
          <a:p>
            <a:pPr>
              <a:lnSpc>
                <a:spcPct val="150000"/>
              </a:lnSpc>
            </a:pPr>
            <a:endParaRPr lang="en-US" sz="2100" dirty="0"/>
          </a:p>
        </p:txBody>
      </p:sp>
      <p:sp>
        <p:nvSpPr>
          <p:cNvPr id="5" name="Slide Number Placeholder 4">
            <a:extLst>
              <a:ext uri="{FF2B5EF4-FFF2-40B4-BE49-F238E27FC236}">
                <a16:creationId xmlns:a16="http://schemas.microsoft.com/office/drawing/2014/main" id="{2679BC59-7D2A-4BF3-BC3F-5080525ECA91}"/>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98556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0FCE-C28D-4D5F-980F-1B9DEF923E0B}"/>
              </a:ext>
            </a:extLst>
          </p:cNvPr>
          <p:cNvSpPr>
            <a:spLocks noGrp="1"/>
          </p:cNvSpPr>
          <p:nvPr>
            <p:ph type="title"/>
          </p:nvPr>
        </p:nvSpPr>
        <p:spPr/>
        <p:txBody>
          <a:bodyPr/>
          <a:lstStyle/>
          <a:p>
            <a:r>
              <a:rPr lang="en-US" dirty="0"/>
              <a:t>Healthcare Challenges </a:t>
            </a:r>
          </a:p>
        </p:txBody>
      </p:sp>
      <p:sp>
        <p:nvSpPr>
          <p:cNvPr id="3" name="Content Placeholder 2">
            <a:extLst>
              <a:ext uri="{FF2B5EF4-FFF2-40B4-BE49-F238E27FC236}">
                <a16:creationId xmlns:a16="http://schemas.microsoft.com/office/drawing/2014/main" id="{9C4F260D-E09E-4791-8BF6-2E03D214DC61}"/>
              </a:ext>
            </a:extLst>
          </p:cNvPr>
          <p:cNvSpPr>
            <a:spLocks noGrp="1"/>
          </p:cNvSpPr>
          <p:nvPr>
            <p:ph idx="1"/>
          </p:nvPr>
        </p:nvSpPr>
        <p:spPr>
          <a:xfrm>
            <a:off x="609600" y="1600200"/>
            <a:ext cx="6832209" cy="4876800"/>
          </a:xfrm>
        </p:spPr>
        <p:txBody>
          <a:bodyPr/>
          <a:lstStyle/>
          <a:p>
            <a:r>
              <a:rPr lang="en-US" dirty="0"/>
              <a:t>Not being allowed to have an additional person present for appointments and procedures</a:t>
            </a:r>
          </a:p>
          <a:p>
            <a:r>
              <a:rPr lang="en-US" dirty="0"/>
              <a:t>Inaccessible telehealth</a:t>
            </a:r>
          </a:p>
          <a:p>
            <a:r>
              <a:rPr lang="en-US" dirty="0"/>
              <a:t>“Drive thru” testing and vaccine sites</a:t>
            </a:r>
          </a:p>
        </p:txBody>
      </p:sp>
      <p:pic>
        <p:nvPicPr>
          <p:cNvPr id="7" name="Picture 6" descr="A man uses a magnifying device so he can read a digital thermometer. ">
            <a:extLst>
              <a:ext uri="{FF2B5EF4-FFF2-40B4-BE49-F238E27FC236}">
                <a16:creationId xmlns:a16="http://schemas.microsoft.com/office/drawing/2014/main" id="{144F0B87-F148-4BE6-8382-66E162F792A8}"/>
              </a:ext>
            </a:extLst>
          </p:cNvPr>
          <p:cNvPicPr>
            <a:picLocks noChangeAspect="1"/>
          </p:cNvPicPr>
          <p:nvPr/>
        </p:nvPicPr>
        <p:blipFill>
          <a:blip r:embed="rId2"/>
          <a:stretch>
            <a:fillRect/>
          </a:stretch>
        </p:blipFill>
        <p:spPr>
          <a:xfrm>
            <a:off x="7329268" y="1407587"/>
            <a:ext cx="3718698" cy="4184992"/>
          </a:xfrm>
          <a:prstGeom prst="rect">
            <a:avLst/>
          </a:prstGeom>
        </p:spPr>
      </p:pic>
    </p:spTree>
    <p:extLst>
      <p:ext uri="{BB962C8B-B14F-4D97-AF65-F5344CB8AC3E}">
        <p14:creationId xmlns:p14="http://schemas.microsoft.com/office/powerpoint/2010/main" val="72639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D84297-573E-6F47-833D-3A020236DD31}"/>
              </a:ext>
              <a:ext uri="{C183D7F6-B498-43B3-948B-1728B52AA6E4}">
                <adec:decorative xmlns:adec="http://schemas.microsoft.com/office/drawing/2017/decorative" val="1"/>
              </a:ext>
            </a:extLst>
          </p:cNvPr>
          <p:cNvPicPr>
            <a:picLocks/>
          </p:cNvPicPr>
          <p:nvPr/>
        </p:nvPicPr>
        <p:blipFill>
          <a:blip r:embed="rId3"/>
          <a:stretch>
            <a:fillRect/>
          </a:stretch>
        </p:blipFill>
        <p:spPr>
          <a:xfrm>
            <a:off x="1" y="535259"/>
            <a:ext cx="12199436" cy="6031574"/>
          </a:xfrm>
          <a:prstGeom prst="rect">
            <a:avLst/>
          </a:prstGeom>
        </p:spPr>
      </p:pic>
      <p:sp>
        <p:nvSpPr>
          <p:cNvPr id="2" name="Title 1">
            <a:extLst>
              <a:ext uri="{FF2B5EF4-FFF2-40B4-BE49-F238E27FC236}">
                <a16:creationId xmlns:a16="http://schemas.microsoft.com/office/drawing/2014/main" id="{3E473AF3-7F25-49B2-9E9D-9B5985283707}"/>
              </a:ext>
            </a:extLst>
          </p:cNvPr>
          <p:cNvSpPr>
            <a:spLocks noGrp="1"/>
          </p:cNvSpPr>
          <p:nvPr>
            <p:ph type="title"/>
          </p:nvPr>
        </p:nvSpPr>
        <p:spPr/>
        <p:txBody>
          <a:bodyPr>
            <a:normAutofit/>
          </a:bodyPr>
          <a:lstStyle/>
          <a:p>
            <a:r>
              <a:rPr lang="en-US" sz="3800" dirty="0"/>
              <a:t>Healthcare</a:t>
            </a:r>
          </a:p>
        </p:txBody>
      </p:sp>
      <p:sp>
        <p:nvSpPr>
          <p:cNvPr id="3" name="Content Placeholder 2">
            <a:extLst>
              <a:ext uri="{FF2B5EF4-FFF2-40B4-BE49-F238E27FC236}">
                <a16:creationId xmlns:a16="http://schemas.microsoft.com/office/drawing/2014/main" id="{B52D2D44-956A-49D3-8E89-5D0C9A70189F}"/>
              </a:ext>
            </a:extLst>
          </p:cNvPr>
          <p:cNvSpPr>
            <a:spLocks noGrp="1"/>
          </p:cNvSpPr>
          <p:nvPr>
            <p:ph idx="1"/>
          </p:nvPr>
        </p:nvSpPr>
        <p:spPr>
          <a:xfrm>
            <a:off x="1831990" y="2115754"/>
            <a:ext cx="8510194" cy="3380920"/>
          </a:xfrm>
        </p:spPr>
        <p:txBody>
          <a:bodyPr>
            <a:noAutofit/>
          </a:bodyPr>
          <a:lstStyle/>
          <a:p>
            <a:pPr marL="0" indent="0">
              <a:lnSpc>
                <a:spcPct val="150000"/>
              </a:lnSpc>
              <a:buNone/>
            </a:pPr>
            <a:r>
              <a:rPr lang="en-US" sz="2400" dirty="0"/>
              <a:t>I am concerned about the prevalent policy decisions made thus far regarding using "drive thru" testing sites and various other curbside or drive thru service delivery systems. I doubt I could get anyone willing to drive me or ask them to take on that responsibility if I were that ill. Leaves one feeling “left out” and “forgotten.”</a:t>
            </a:r>
          </a:p>
          <a:p>
            <a:pPr>
              <a:lnSpc>
                <a:spcPct val="150000"/>
              </a:lnSpc>
            </a:pPr>
            <a:endParaRPr lang="en-US" sz="2200" dirty="0"/>
          </a:p>
        </p:txBody>
      </p:sp>
      <p:sp>
        <p:nvSpPr>
          <p:cNvPr id="5" name="Slide Number Placeholder 4">
            <a:extLst>
              <a:ext uri="{FF2B5EF4-FFF2-40B4-BE49-F238E27FC236}">
                <a16:creationId xmlns:a16="http://schemas.microsoft.com/office/drawing/2014/main" id="{2679BC59-7D2A-4BF3-BC3F-5080525ECA91}"/>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83913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52B737-D445-8548-A69A-5892D5C6A07B}"/>
              </a:ext>
              <a:ext uri="{C183D7F6-B498-43B3-948B-1728B52AA6E4}">
                <adec:decorative xmlns:adec="http://schemas.microsoft.com/office/drawing/2017/decorative" val="1"/>
              </a:ext>
            </a:extLst>
          </p:cNvPr>
          <p:cNvPicPr>
            <a:picLocks/>
          </p:cNvPicPr>
          <p:nvPr/>
        </p:nvPicPr>
        <p:blipFill>
          <a:blip r:embed="rId3"/>
          <a:stretch>
            <a:fillRect/>
          </a:stretch>
        </p:blipFill>
        <p:spPr>
          <a:xfrm>
            <a:off x="1" y="535259"/>
            <a:ext cx="12191999" cy="6031574"/>
          </a:xfrm>
          <a:prstGeom prst="rect">
            <a:avLst/>
          </a:prstGeom>
        </p:spPr>
      </p:pic>
      <p:sp>
        <p:nvSpPr>
          <p:cNvPr id="2" name="Title 1">
            <a:extLst>
              <a:ext uri="{FF2B5EF4-FFF2-40B4-BE49-F238E27FC236}">
                <a16:creationId xmlns:a16="http://schemas.microsoft.com/office/drawing/2014/main" id="{3E473AF3-7F25-49B2-9E9D-9B5985283707}"/>
              </a:ext>
            </a:extLst>
          </p:cNvPr>
          <p:cNvSpPr>
            <a:spLocks noGrp="1"/>
          </p:cNvSpPr>
          <p:nvPr>
            <p:ph type="title"/>
          </p:nvPr>
        </p:nvSpPr>
        <p:spPr/>
        <p:txBody>
          <a:bodyPr>
            <a:normAutofit/>
          </a:bodyPr>
          <a:lstStyle/>
          <a:p>
            <a:r>
              <a:rPr lang="en-US" dirty="0"/>
              <a:t>Healthcare</a:t>
            </a:r>
          </a:p>
        </p:txBody>
      </p:sp>
      <p:sp>
        <p:nvSpPr>
          <p:cNvPr id="3" name="Content Placeholder 2">
            <a:extLst>
              <a:ext uri="{FF2B5EF4-FFF2-40B4-BE49-F238E27FC236}">
                <a16:creationId xmlns:a16="http://schemas.microsoft.com/office/drawing/2014/main" id="{B52D2D44-956A-49D3-8E89-5D0C9A70189F}"/>
              </a:ext>
            </a:extLst>
          </p:cNvPr>
          <p:cNvSpPr>
            <a:spLocks noGrp="1"/>
          </p:cNvSpPr>
          <p:nvPr>
            <p:ph idx="1"/>
          </p:nvPr>
        </p:nvSpPr>
        <p:spPr>
          <a:xfrm>
            <a:off x="1400719" y="1675745"/>
            <a:ext cx="9493253" cy="4525963"/>
          </a:xfrm>
        </p:spPr>
        <p:txBody>
          <a:bodyPr>
            <a:noAutofit/>
          </a:bodyPr>
          <a:lstStyle/>
          <a:p>
            <a:pPr marL="0" indent="0">
              <a:lnSpc>
                <a:spcPct val="150000"/>
              </a:lnSpc>
              <a:buNone/>
            </a:pPr>
            <a:r>
              <a:rPr lang="en-US" sz="2100" dirty="0"/>
              <a:t>I was told that no one was allowed in with me, and I needed the support for communication and so on. I was left with not fully understanding where to go or what was being said. I have no idea what took place fully and I am angry about it.</a:t>
            </a:r>
          </a:p>
          <a:p>
            <a:pPr>
              <a:lnSpc>
                <a:spcPct val="150000"/>
              </a:lnSpc>
            </a:pPr>
            <a:endParaRPr lang="en-US" sz="2100" dirty="0"/>
          </a:p>
          <a:p>
            <a:pPr>
              <a:lnSpc>
                <a:spcPct val="150000"/>
              </a:lnSpc>
            </a:pPr>
            <a:endParaRPr lang="en-US" sz="2100" dirty="0"/>
          </a:p>
          <a:p>
            <a:pPr>
              <a:lnSpc>
                <a:spcPct val="150000"/>
              </a:lnSpc>
            </a:pPr>
            <a:endParaRPr lang="en-US" sz="2100" dirty="0"/>
          </a:p>
        </p:txBody>
      </p:sp>
      <p:sp>
        <p:nvSpPr>
          <p:cNvPr id="5" name="Slide Number Placeholder 4">
            <a:extLst>
              <a:ext uri="{FF2B5EF4-FFF2-40B4-BE49-F238E27FC236}">
                <a16:creationId xmlns:a16="http://schemas.microsoft.com/office/drawing/2014/main" id="{2679BC59-7D2A-4BF3-BC3F-5080525ECA91}"/>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1342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BD86FE-BD85-2E42-8793-1B23352D27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50" y="711200"/>
            <a:ext cx="12179300" cy="5721350"/>
          </a:xfrm>
          <a:prstGeom prst="rect">
            <a:avLst/>
          </a:prstGeom>
        </p:spPr>
      </p:pic>
      <p:sp>
        <p:nvSpPr>
          <p:cNvPr id="2" name="Title 1">
            <a:extLst>
              <a:ext uri="{FF2B5EF4-FFF2-40B4-BE49-F238E27FC236}">
                <a16:creationId xmlns:a16="http://schemas.microsoft.com/office/drawing/2014/main" id="{48AAAD99-21C8-43B2-9A6F-3F8B5AAB69CB}"/>
              </a:ext>
            </a:extLst>
          </p:cNvPr>
          <p:cNvSpPr>
            <a:spLocks noGrp="1"/>
          </p:cNvSpPr>
          <p:nvPr>
            <p:ph type="title"/>
          </p:nvPr>
        </p:nvSpPr>
        <p:spPr>
          <a:xfrm>
            <a:off x="2247899" y="479135"/>
            <a:ext cx="7962900" cy="1214595"/>
          </a:xfrm>
        </p:spPr>
        <p:txBody>
          <a:bodyPr>
            <a:normAutofit/>
          </a:bodyPr>
          <a:lstStyle/>
          <a:p>
            <a:r>
              <a:rPr lang="en-US" sz="3800" dirty="0"/>
              <a:t>Transportation</a:t>
            </a:r>
          </a:p>
        </p:txBody>
      </p:sp>
      <p:sp>
        <p:nvSpPr>
          <p:cNvPr id="3" name="Content Placeholder 2">
            <a:extLst>
              <a:ext uri="{FF2B5EF4-FFF2-40B4-BE49-F238E27FC236}">
                <a16:creationId xmlns:a16="http://schemas.microsoft.com/office/drawing/2014/main" id="{24C5444E-AC49-4EA3-BDCA-C6E1DEEF332E}"/>
              </a:ext>
            </a:extLst>
          </p:cNvPr>
          <p:cNvSpPr>
            <a:spLocks noGrp="1"/>
          </p:cNvSpPr>
          <p:nvPr>
            <p:ph idx="1"/>
          </p:nvPr>
        </p:nvSpPr>
        <p:spPr>
          <a:xfrm>
            <a:off x="1767760" y="1925795"/>
            <a:ext cx="8923177" cy="3910013"/>
          </a:xfrm>
        </p:spPr>
        <p:txBody>
          <a:bodyPr>
            <a:noAutofit/>
          </a:bodyPr>
          <a:lstStyle/>
          <a:p>
            <a:pPr marL="0" indent="0">
              <a:lnSpc>
                <a:spcPct val="150000"/>
              </a:lnSpc>
              <a:buNone/>
            </a:pPr>
            <a:r>
              <a:rPr lang="en-US" sz="2400" dirty="0"/>
              <a:t>I am concerned that because I do not drive, I will not be able to get myself or a family member to a hospital or healthcare facility if they have severe COVID-19 symptoms. </a:t>
            </a:r>
          </a:p>
          <a:p>
            <a:pPr marL="0" indent="0">
              <a:lnSpc>
                <a:spcPct val="150000"/>
              </a:lnSpc>
              <a:buNone/>
            </a:pPr>
            <a:endParaRPr lang="en-US" sz="2100" dirty="0"/>
          </a:p>
          <a:p>
            <a:pPr marL="0" indent="0">
              <a:lnSpc>
                <a:spcPct val="150000"/>
              </a:lnSpc>
              <a:buNone/>
            </a:pPr>
            <a:endParaRPr lang="en-US" sz="2100" dirty="0"/>
          </a:p>
        </p:txBody>
      </p:sp>
      <p:sp>
        <p:nvSpPr>
          <p:cNvPr id="5" name="Slide Number Placeholder 4">
            <a:extLst>
              <a:ext uri="{FF2B5EF4-FFF2-40B4-BE49-F238E27FC236}">
                <a16:creationId xmlns:a16="http://schemas.microsoft.com/office/drawing/2014/main" id="{16094456-1DB7-4CA6-B497-E3B994A8A8A8}"/>
              </a:ext>
            </a:extLst>
          </p:cNvPr>
          <p:cNvSpPr>
            <a:spLocks noGrp="1"/>
          </p:cNvSpPr>
          <p:nvPr>
            <p:ph type="sldNum" sz="quarter" idx="12"/>
          </p:nvPr>
        </p:nvSpPr>
        <p:spPr/>
        <p:txBody>
          <a:bodyPr/>
          <a:lstStyle/>
          <a:p>
            <a:endParaRPr lang="en-US" dirty="0"/>
          </a:p>
        </p:txBody>
      </p:sp>
      <p:sp>
        <p:nvSpPr>
          <p:cNvPr id="6" name="TextBox 5">
            <a:extLst>
              <a:ext uri="{FF2B5EF4-FFF2-40B4-BE49-F238E27FC236}">
                <a16:creationId xmlns:a16="http://schemas.microsoft.com/office/drawing/2014/main" id="{3A9BB60A-DECC-0B4F-9DD6-2C7C2903CA85}"/>
              </a:ext>
            </a:extLst>
          </p:cNvPr>
          <p:cNvSpPr txBox="1"/>
          <p:nvPr/>
        </p:nvSpPr>
        <p:spPr>
          <a:xfrm>
            <a:off x="5657216" y="3947398"/>
            <a:ext cx="877561"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4.18</a:t>
            </a:r>
          </a:p>
        </p:txBody>
      </p:sp>
      <p:sp>
        <p:nvSpPr>
          <p:cNvPr id="7" name="Rectangle 6">
            <a:extLst>
              <a:ext uri="{FF2B5EF4-FFF2-40B4-BE49-F238E27FC236}">
                <a16:creationId xmlns:a16="http://schemas.microsoft.com/office/drawing/2014/main" id="{3A7685D8-2E96-1E4F-8D1E-9F7786CCD8B9}"/>
              </a:ext>
              <a:ext uri="{C183D7F6-B498-43B3-948B-1728B52AA6E4}">
                <adec:decorative xmlns:adec="http://schemas.microsoft.com/office/drawing/2017/decorative" val="1"/>
              </a:ext>
            </a:extLst>
          </p:cNvPr>
          <p:cNvSpPr/>
          <p:nvPr/>
        </p:nvSpPr>
        <p:spPr>
          <a:xfrm>
            <a:off x="5425733" y="3768050"/>
            <a:ext cx="1340529" cy="792229"/>
          </a:xfrm>
          <a:prstGeom prst="rect">
            <a:avLst/>
          </a:prstGeom>
          <a:noFill/>
          <a:ln w="57150">
            <a:solidFill>
              <a:srgbClr val="FFDE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A white woman with a visual impairment is pictured wearing a mask and holding a white cane. She is standing on a curb by a bus that is opening side doors so the woman can board. ">
            <a:extLst>
              <a:ext uri="{FF2B5EF4-FFF2-40B4-BE49-F238E27FC236}">
                <a16:creationId xmlns:a16="http://schemas.microsoft.com/office/drawing/2014/main" id="{C0365A0A-494E-4E45-A432-93384CC42148}"/>
              </a:ext>
            </a:extLst>
          </p:cNvPr>
          <p:cNvPicPr>
            <a:picLocks noChangeAspect="1"/>
          </p:cNvPicPr>
          <p:nvPr/>
        </p:nvPicPr>
        <p:blipFill>
          <a:blip r:embed="rId4"/>
          <a:stretch>
            <a:fillRect/>
          </a:stretch>
        </p:blipFill>
        <p:spPr>
          <a:xfrm>
            <a:off x="8454685" y="3073305"/>
            <a:ext cx="2703476" cy="3690638"/>
          </a:xfrm>
          <a:prstGeom prst="rect">
            <a:avLst/>
          </a:prstGeom>
        </p:spPr>
      </p:pic>
    </p:spTree>
    <p:extLst>
      <p:ext uri="{BB962C8B-B14F-4D97-AF65-F5344CB8AC3E}">
        <p14:creationId xmlns:p14="http://schemas.microsoft.com/office/powerpoint/2010/main" val="4973666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angeTop">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OrangeTop" id="{03179A1D-D796-5647-8850-3EEC2328C782}" vid="{7C2D8347-F525-F74A-A720-20753ECB9F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OrangeTop</Template>
  <TotalTime>5724</TotalTime>
  <Words>2651</Words>
  <Application>Microsoft Office PowerPoint</Application>
  <PresentationFormat>Widescreen</PresentationFormat>
  <Paragraphs>230</Paragraphs>
  <Slides>40</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Verdana</vt:lpstr>
      <vt:lpstr>OrangeTop</vt:lpstr>
      <vt:lpstr> Reflecting on the COVID-19 Pandemic Experience for Those with Vision Loss</vt:lpstr>
      <vt:lpstr>Five Studies Exploring Experiences During the COVID-19 Pandemic</vt:lpstr>
      <vt:lpstr>How has the COVID-19 pandemic impacted the lives of adults with vision loss in the United States?  </vt:lpstr>
      <vt:lpstr>Technology </vt:lpstr>
      <vt:lpstr>Technology</vt:lpstr>
      <vt:lpstr>Healthcare Challenges </vt:lpstr>
      <vt:lpstr>Healthcare</vt:lpstr>
      <vt:lpstr>Healthcare</vt:lpstr>
      <vt:lpstr>Transportation</vt:lpstr>
      <vt:lpstr>Transportation</vt:lpstr>
      <vt:lpstr>Access to Food, Meals, and Supplies</vt:lpstr>
      <vt:lpstr>Access to Food, Meals, and Supplies</vt:lpstr>
      <vt:lpstr>How has the COVID-19 pandemic impacted the education of students with visual impairments, their families, TVIs, and O&amp;M specialists in the United States and Canada?  </vt:lpstr>
      <vt:lpstr>Access to Online Learning</vt:lpstr>
      <vt:lpstr>Access to Online Learning</vt:lpstr>
      <vt:lpstr>Challenges of Online Education</vt:lpstr>
      <vt:lpstr>Pandemic Hills and Valleys: Challenges</vt:lpstr>
      <vt:lpstr>Growing Technology Awareness and Skills</vt:lpstr>
      <vt:lpstr>It’s So True!</vt:lpstr>
      <vt:lpstr>Meeting the Needs of Students with Additional Disabilities</vt:lpstr>
      <vt:lpstr>A&amp;E II Participants: Educating Students with Additional Disabilities</vt:lpstr>
      <vt:lpstr>PowerPoint Presentation</vt:lpstr>
      <vt:lpstr>Recommendations from Access &amp; Engagement </vt:lpstr>
      <vt:lpstr>The Importance of Teamwork</vt:lpstr>
      <vt:lpstr>Full Access to Digital Learning</vt:lpstr>
      <vt:lpstr>Advocating for Students’ Technology Needs</vt:lpstr>
      <vt:lpstr>A&amp;E II Participants: Digital Learning Tools</vt:lpstr>
      <vt:lpstr>Supporting the Mental Health and Safety of Students, Families, and Professionals</vt:lpstr>
      <vt:lpstr>Continuing to Build on Successes </vt:lpstr>
      <vt:lpstr>The Importance of  Access &amp; Engagement II</vt:lpstr>
      <vt:lpstr>Flatten Inaccessibility and Journey Forward: Recommendations</vt:lpstr>
      <vt:lpstr>Flatten Inaccessibility and Journey Forward: Recommendations</vt:lpstr>
      <vt:lpstr>Flatten Inaccessibility and Journey Forward: Recommendations</vt:lpstr>
      <vt:lpstr>Flatten Inaccessibility and Journey Forward: Recommendations</vt:lpstr>
      <vt:lpstr>Final Thoughts</vt:lpstr>
      <vt:lpstr>Journey Forward</vt:lpstr>
      <vt:lpstr>Flatten Inaccessibility </vt:lpstr>
      <vt:lpstr>Access &amp; Engagement II</vt:lpstr>
      <vt:lpstr>We So Agree with This Participant!</vt:lpstr>
      <vt:lpstr>Thank You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Yue-Ting Siu</dc:creator>
  <cp:lastModifiedBy>Carlie Rhoads</cp:lastModifiedBy>
  <cp:revision>109</cp:revision>
  <dcterms:created xsi:type="dcterms:W3CDTF">2021-03-29T06:52:45Z</dcterms:created>
  <dcterms:modified xsi:type="dcterms:W3CDTF">2021-10-14T18:23:43Z</dcterms:modified>
</cp:coreProperties>
</file>