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notesMasterIdLst>
    <p:notesMasterId r:id="rId39"/>
  </p:notesMasterIdLst>
  <p:sldIdLst>
    <p:sldId id="256" r:id="rId2"/>
    <p:sldId id="297" r:id="rId3"/>
    <p:sldId id="295" r:id="rId4"/>
    <p:sldId id="302" r:id="rId5"/>
    <p:sldId id="303" r:id="rId6"/>
    <p:sldId id="310" r:id="rId7"/>
    <p:sldId id="309" r:id="rId8"/>
    <p:sldId id="294" r:id="rId9"/>
    <p:sldId id="304" r:id="rId10"/>
    <p:sldId id="307" r:id="rId11"/>
    <p:sldId id="271" r:id="rId12"/>
    <p:sldId id="305" r:id="rId13"/>
    <p:sldId id="306" r:id="rId14"/>
    <p:sldId id="308" r:id="rId15"/>
    <p:sldId id="264" r:id="rId16"/>
    <p:sldId id="268" r:id="rId17"/>
    <p:sldId id="272" r:id="rId18"/>
    <p:sldId id="312" r:id="rId19"/>
    <p:sldId id="262" r:id="rId20"/>
    <p:sldId id="299" r:id="rId21"/>
    <p:sldId id="300" r:id="rId22"/>
    <p:sldId id="311" r:id="rId23"/>
    <p:sldId id="261" r:id="rId24"/>
    <p:sldId id="277" r:id="rId25"/>
    <p:sldId id="314" r:id="rId26"/>
    <p:sldId id="289" r:id="rId27"/>
    <p:sldId id="315" r:id="rId28"/>
    <p:sldId id="316" r:id="rId29"/>
    <p:sldId id="317" r:id="rId30"/>
    <p:sldId id="290" r:id="rId31"/>
    <p:sldId id="318" r:id="rId32"/>
    <p:sldId id="291" r:id="rId33"/>
    <p:sldId id="283" r:id="rId34"/>
    <p:sldId id="319" r:id="rId35"/>
    <p:sldId id="320" r:id="rId36"/>
    <p:sldId id="321" r:id="rId37"/>
    <p:sldId id="322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9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85E013-6638-44B1-88D1-40A82BA72DC3}" v="890" dt="2023-10-11T05:52:57.7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20" autoAdjust="0"/>
  </p:normalViewPr>
  <p:slideViewPr>
    <p:cSldViewPr snapToGrid="0">
      <p:cViewPr varScale="1">
        <p:scale>
          <a:sx n="75" d="100"/>
          <a:sy n="75" d="100"/>
        </p:scale>
        <p:origin x="8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8T19:34:31.75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1832 116,'-1'-1,"0"-1,1 1,-1 0,0-1,0 1,-1 0,1 0,0 0,0 0,0 0,-1 0,1 0,-1 0,1 0,0 1,-1-1,1 1,-1-1,0 1,-4-3,-36-15,-1 2,-1 1,0 3,-1 2,0 3,-35-2,-72 3,-58 8,40 1,139-2,0 1,0 2,0 1,1 2,0 1,0 2,1 1,0 1,1 2,0 1,1 2,-24 18,35-23,-25 17,1 3,1 2,2 1,-30 37,35-31,2 1,2 2,1 0,2 2,-15 41,27-57,0-1,1 1,1 1,1 0,2 1,-2 13,1 21,2 0,4 1,2 21,2-41,3 0,2 0,1-1,2 0,4 5,4 9,3-2,2 0,2-1,2-2,12 17,11 13,52 68,-77-122,1 0,1-2,2-1,0-2,2-1,3 1,8 1,1-2,1-2,1-3,0-1,1-3,1-1,1-3,37 4,18-3,0-4,0-5,60-9,-126 2,-1-2,0-1,0-2,-1-2,22-9,43-24,19-14,-52 24,-36 18,-1-2,0-2,-1 0,-1-2,0-2,-2 0,-1-2,0-1,-2-1,9-14,-14 15,0-1,-2-1,0 0,-2-1,-1-1,-2 0,0-1,-2 0,-1 0,-1-1,2-29,-3-16,-3 1,-3-1,-3 0,-5-17,2 47,-1-1,-3 1,-1 1,-2 0,-2 1,-2 1,-8-14,9 21,2 0,-7-29,14 40,0 1,-1 1,-1 0,-1 0,-2 1,1 0,-14-15,0 4,-3 1,0 2,-2 1,0 1,-15-8,1 10,30 19,0-1,0 0,0-2,-43-30,44 29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8T21:34:36.03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2015 36,'-5'4,"0"-1,0 0,0 0,-1 0,0-1,1 1,-1-2,0 1,0 0,0-1,-4 0,-4 2,-88 16,-1-5,-1-4,0-4,-39-6,-583-1,698 2,-1 2,1 1,0 1,1 2,-1 1,1 0,1 2,-3 3,2-4,0-1,-1-1,-24 2,19-3,0 1,-7 4,29-7,-1 0,1 1,-1 1,1-1,1 2,-1 0,1 0,1 1,3-4,2 0,-1 1,0 0,1 0,0 0,0 1,1-1,-1 1,1 0,0 0,1 0,-2 5,1 2,0 0,1 0,1 1,0-1,1 12,0 40,0 14,5 27,-4-101,-1 0,1 0,0 0,1 0,-1 0,1 0,0 0,0-1,1 1,-1-1,1 1,0-1,0 0,1 0,-1-1,1 1,0 0,0-1,0 0,0 0,5 2,7 3,1 0,0-2,1 0,0-1,9 1,18 6,97 28,72 7,-129-33,0-4,0-4,26-3,-29-1,31 8,37 1,-104-8,31 8,-37-5,1-1,15-2,-36-3,18 1,1-2,-1-2,13-3,-39 4,0-1,-1 0,1-1,-1 0,0 0,0-2,0 1,-1-1,0-1,0 0,0 0,5-7,42-36,-29 26,25-27,-42 39,0-1,-2 0,1-1,-2 0,0 0,0-1,-1 0,-1 0,-1 0,0-1,-1 0,-1 0,0 0,-1 0,-1-1,0 1,-1-2,0-50,-3 0,-3 0,-2 0,-6-8,13 73,-4-25,-2 0,-2 1,0 0,-2 1,-4-8,5 17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8T19:38:42.5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1832 116,'-1'-1,"0"-1,1 1,-1 0,0-1,0 1,-1 0,1 0,0 0,0 0,0 0,-1 0,1 0,-1 0,1 0,0 1,-1-1,1 1,-1-1,0 1,-4-3,-36-15,-1 2,-1 1,0 3,-1 2,0 3,-35-2,-72 3,-58 8,40 1,139-2,0 1,0 2,0 1,1 2,0 1,0 2,1 1,0 1,1 2,0 1,1 2,-24 18,35-23,-25 17,1 3,1 2,2 1,-30 37,35-31,2 1,2 2,1 0,2 2,-15 41,27-57,0-1,1 1,1 1,1 0,2 1,-2 13,1 21,2 0,4 1,2 21,2-41,3 0,2 0,1-1,2 0,4 5,4 9,3-2,2 0,2-1,2-2,12 17,11 13,52 68,-77-122,1 0,1-2,2-1,0-2,2-1,3 1,8 1,1-2,1-2,1-3,0-1,1-3,1-1,1-3,37 4,18-3,0-4,0-5,60-9,-126 2,-1-2,0-1,0-2,-1-2,22-9,43-24,19-14,-52 24,-36 18,-1-2,0-2,-1 0,-1-2,0-2,-2 0,-1-2,0-1,-2-1,9-14,-14 15,0-1,-2-1,0 0,-2-1,-1-1,-2 0,0-1,-2 0,-1 0,-1-1,2-29,-3-16,-3 1,-3-1,-3 0,-5-17,2 47,-1-1,-3 1,-1 1,-2 0,-2 1,-2 1,-8-14,9 21,2 0,-7-29,14 40,0 1,-1 1,-1 0,-1 0,-2 1,1 0,-14-15,0 4,-3 1,0 2,-2 1,0 1,-15-8,1 10,30 19,0-1,0 0,0-2,-43-30,44 29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7B67D-A4E7-4A14-BEC6-5ABC74F3B15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96D29-9FE7-4D16-B1B9-511198C65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26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doesn’t seem that way, because as soon as we switch our fixation and attention to the next section, our brain creates an integrated composite image that is full of detail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96D29-9FE7-4D16-B1B9-511198C655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52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10DF-B555-4D30-B35E-2297D59E32D0}" type="datetime1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85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FD30-2122-4F4A-97B4-D0A849E36C5F}" type="datetime1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13342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FD30-2122-4F4A-97B4-D0A849E36C5F}" type="datetime1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848635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FD30-2122-4F4A-97B4-D0A849E36C5F}" type="datetime1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76746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FD30-2122-4F4A-97B4-D0A849E36C5F}" type="datetime1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983816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FD30-2122-4F4A-97B4-D0A849E36C5F}" type="datetime1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98657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1D79F-E600-4AC1-A639-0B9FB8286C38}" type="datetime1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940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F5D60-A842-4D08-9D7D-A7A57AB501A2}" type="datetime1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18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F1F9-9322-493A-A9EE-BB75692CE5F5}" type="datetime1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386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DE51-4D5E-4D23-8181-86A5B05D5351}" type="datetime1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53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99FCA-87F3-427A-B1A2-15346103C68A}" type="datetime1">
              <a:rPr lang="en-US" smtClean="0"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604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F709-7E2D-49E6-A629-D8E3363D194F}" type="datetime1">
              <a:rPr lang="en-US" smtClean="0"/>
              <a:t>10/11/2023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090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0A921-9375-4BAA-A7C2-7975528669FA}" type="datetime1">
              <a:rPr lang="en-US" smtClean="0"/>
              <a:t>10/11/2023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780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25425-F285-48AE-A409-A618E3EEA628}" type="datetime1">
              <a:rPr lang="en-US" smtClean="0"/>
              <a:t>10/11/2023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299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A94D-7D6A-4378-93F6-A3A33186E34B}" type="datetime1">
              <a:rPr lang="en-US" smtClean="0"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261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FC0F9-687B-4417-9D77-CE2D7AD8C321}" type="datetime1">
              <a:rPr lang="en-US" smtClean="0"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01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DFD30-2122-4F4A-97B4-D0A849E36C5F}" type="datetime1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19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2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 descr="Letters magnified through eyeglasses">
            <a:extLst>
              <a:ext uri="{FF2B5EF4-FFF2-40B4-BE49-F238E27FC236}">
                <a16:creationId xmlns:a16="http://schemas.microsoft.com/office/drawing/2014/main" id="{49E3D042-CEE6-0C72-1684-8702886036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l="23414" r="7817" b="-2"/>
          <a:stretch/>
        </p:blipFill>
        <p:spPr>
          <a:xfrm>
            <a:off x="5123543" y="-1"/>
            <a:ext cx="7065281" cy="6858001"/>
          </a:xfrm>
          <a:custGeom>
            <a:avLst/>
            <a:gdLst/>
            <a:ahLst/>
            <a:cxnLst/>
            <a:rect l="l" t="t" r="r" b="b"/>
            <a:pathLst>
              <a:path w="7065281" h="6858001">
                <a:moveTo>
                  <a:pt x="379987" y="0"/>
                </a:moveTo>
                <a:lnTo>
                  <a:pt x="7065281" y="0"/>
                </a:lnTo>
                <a:lnTo>
                  <a:pt x="706528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EF002F-FE91-405F-99B3-62289FA86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254" y="835288"/>
            <a:ext cx="5123515" cy="2369093"/>
          </a:xfrm>
        </p:spPr>
        <p:txBody>
          <a:bodyPr>
            <a:normAutofit/>
          </a:bodyPr>
          <a:lstStyle/>
          <a:p>
            <a:pPr algn="ctr"/>
            <a:r>
              <a:rPr lang="en-US" sz="6600" spc="100" dirty="0">
                <a:solidFill>
                  <a:schemeClr val="tx1"/>
                </a:solidFill>
              </a:rPr>
              <a:t>Optometric </a:t>
            </a:r>
            <a:br>
              <a:rPr lang="en-US" sz="6600" spc="100" dirty="0">
                <a:solidFill>
                  <a:schemeClr val="tx1"/>
                </a:solidFill>
              </a:rPr>
            </a:br>
            <a:r>
              <a:rPr lang="en-US" sz="6600" spc="100" dirty="0">
                <a:solidFill>
                  <a:schemeClr val="tx1"/>
                </a:solidFill>
              </a:rPr>
              <a:t>Low Vision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1C5D8F-CD30-4D04-892F-B5F010A7B2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723" y="3207453"/>
            <a:ext cx="5113217" cy="1675595"/>
          </a:xfrm>
        </p:spPr>
        <p:txBody>
          <a:bodyPr>
            <a:normAutofit/>
          </a:bodyPr>
          <a:lstStyle/>
          <a:p>
            <a:pPr algn="ctr"/>
            <a:endParaRPr lang="en-US" sz="2400" dirty="0">
              <a:solidFill>
                <a:schemeClr val="tx1"/>
              </a:solidFill>
              <a:latin typeface="Abadi" panose="020B0604020104020204" pitchFamily="34" charset="0"/>
            </a:endParaRPr>
          </a:p>
          <a:p>
            <a:pPr algn="ctr"/>
            <a:r>
              <a:rPr lang="en-US" sz="2600" spc="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Simple to Complex Solutions to help your clients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C156B7B-97B7-4827-A8B7-302923F57463}"/>
              </a:ext>
            </a:extLst>
          </p:cNvPr>
          <p:cNvSpPr txBox="1">
            <a:spLocks/>
          </p:cNvSpPr>
          <p:nvPr/>
        </p:nvSpPr>
        <p:spPr>
          <a:xfrm>
            <a:off x="1556094" y="4883048"/>
            <a:ext cx="3610988" cy="104178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pc="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Cindy Roles O.D.</a:t>
            </a:r>
          </a:p>
          <a:p>
            <a:pPr algn="ctr">
              <a:spcBef>
                <a:spcPts val="600"/>
              </a:spcBef>
            </a:pPr>
            <a:r>
              <a:rPr lang="en-US" spc="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Dakota Eye Institute</a:t>
            </a:r>
          </a:p>
          <a:p>
            <a:pPr algn="ctr">
              <a:spcBef>
                <a:spcPts val="600"/>
              </a:spcBef>
            </a:pPr>
            <a:r>
              <a:rPr lang="en-US" spc="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Bismarck, ND</a:t>
            </a:r>
          </a:p>
        </p:txBody>
      </p:sp>
    </p:spTree>
    <p:extLst>
      <p:ext uri="{BB962C8B-B14F-4D97-AF65-F5344CB8AC3E}">
        <p14:creationId xmlns:p14="http://schemas.microsoft.com/office/powerpoint/2010/main" val="3067331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EA54-3CD2-42A1-9157-5F30E333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2545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Home Vision Assessment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Contrast Sensitivity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20690-55D0-4636-BD9B-7A70B47C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46250"/>
            <a:ext cx="5705384" cy="4565650"/>
          </a:xfrm>
        </p:spPr>
        <p:txBody>
          <a:bodyPr>
            <a:normAutofit/>
          </a:bodyPr>
          <a:lstStyle/>
          <a:p>
            <a:r>
              <a:rPr lang="en-US" dirty="0"/>
              <a:t>Normal Contrast Sensitivity is 2 log units</a:t>
            </a:r>
          </a:p>
          <a:p>
            <a:r>
              <a:rPr lang="en-US" dirty="0"/>
              <a:t>Moderate impairment is less than 1.5 log units</a:t>
            </a:r>
          </a:p>
          <a:p>
            <a:r>
              <a:rPr lang="en-US" dirty="0"/>
              <a:t>Severe vision impairment is less than 1 log unit</a:t>
            </a:r>
          </a:p>
          <a:p>
            <a:r>
              <a:rPr lang="en-US" b="1" dirty="0"/>
              <a:t>Berkley Contrast Squares App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2057E-082B-498A-92F9-591A07785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3429000"/>
            <a:ext cx="5734050" cy="2381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28CC2-8F9D-40EF-920C-212773557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11059" y="641350"/>
            <a:ext cx="3000375" cy="2209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321AE8-44F7-42F5-89CD-C90966579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20583" y="3754437"/>
            <a:ext cx="3009900" cy="2238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4D2C02-3BB8-4EF6-808E-FDDB0807D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648" y="425450"/>
            <a:ext cx="2790252" cy="60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00787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11094-A02A-465D-BD09-BF1716CD9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95575"/>
            <a:ext cx="8596668" cy="842128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Glare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4B3DB-F07A-4C24-826E-D2B30D44F9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371600"/>
            <a:ext cx="4787856" cy="4669761"/>
          </a:xfrm>
        </p:spPr>
        <p:txBody>
          <a:bodyPr>
            <a:normAutofit/>
          </a:bodyPr>
          <a:lstStyle/>
          <a:p>
            <a:r>
              <a:rPr lang="en-US" sz="2000" dirty="0"/>
              <a:t>Defined as: Sensitivity to Light</a:t>
            </a:r>
          </a:p>
          <a:p>
            <a:r>
              <a:rPr lang="en-US" sz="2000" dirty="0"/>
              <a:t>Not just reflective glare that you see bouncing off a surface</a:t>
            </a:r>
          </a:p>
          <a:p>
            <a:r>
              <a:rPr lang="en-US" sz="2000" dirty="0"/>
              <a:t>Discomfort glare - Causes pain or discomfort</a:t>
            </a:r>
          </a:p>
          <a:p>
            <a:r>
              <a:rPr lang="en-US" sz="2000" dirty="0"/>
              <a:t>Disabling Glare</a:t>
            </a:r>
          </a:p>
          <a:p>
            <a:pPr lvl="1"/>
            <a:r>
              <a:rPr lang="en-US" sz="1800" dirty="0"/>
              <a:t>Impairs function</a:t>
            </a:r>
          </a:p>
          <a:p>
            <a:pPr lvl="1"/>
            <a:r>
              <a:rPr lang="en-US" sz="1800" dirty="0"/>
              <a:t>Can see a reduction in visual acuity </a:t>
            </a:r>
          </a:p>
          <a:p>
            <a:r>
              <a:rPr lang="en-US" sz="2000" dirty="0"/>
              <a:t>Blinding Glare</a:t>
            </a:r>
          </a:p>
          <a:p>
            <a:pPr lvl="1"/>
            <a:r>
              <a:rPr lang="en-US" sz="1800" dirty="0"/>
              <a:t>Impairs function</a:t>
            </a:r>
          </a:p>
          <a:p>
            <a:pPr lvl="1"/>
            <a:r>
              <a:rPr lang="en-US" sz="1800" dirty="0"/>
              <a:t>Can cause loss of vision for short to extended periods of time </a:t>
            </a:r>
          </a:p>
          <a:p>
            <a:endParaRPr lang="en-US" sz="20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16D0077-A920-4529-82B1-8EB720B0E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65190" y="1371600"/>
            <a:ext cx="5446650" cy="2407919"/>
          </a:xfrm>
        </p:spPr>
        <p:txBody>
          <a:bodyPr>
            <a:noAutofit/>
          </a:bodyPr>
          <a:lstStyle/>
          <a:p>
            <a:r>
              <a:rPr lang="en-US" sz="2000" dirty="0"/>
              <a:t>Strategies</a:t>
            </a:r>
          </a:p>
          <a:p>
            <a:pPr lvl="1"/>
            <a:r>
              <a:rPr lang="en-US" sz="1800" dirty="0"/>
              <a:t>Use filters</a:t>
            </a:r>
          </a:p>
          <a:p>
            <a:pPr lvl="1"/>
            <a:r>
              <a:rPr lang="en-US" sz="1800" dirty="0"/>
              <a:t>Change or reduce lighting</a:t>
            </a:r>
          </a:p>
          <a:p>
            <a:pPr lvl="1"/>
            <a:r>
              <a:rPr lang="en-US" sz="1800" dirty="0"/>
              <a:t>Multiple strategies for areas in the home </a:t>
            </a:r>
          </a:p>
          <a:p>
            <a:pPr lvl="1"/>
            <a:r>
              <a:rPr lang="en-US" sz="1800" dirty="0"/>
              <a:t>Outdoor strategies will be different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25629B-400C-4290-8CB3-588B6EA73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6810" y="3901334"/>
            <a:ext cx="3162300" cy="2419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3B7FD7-E8F7-4A0A-A7C4-641A71732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448" y="3872759"/>
            <a:ext cx="269557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3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EA54-3CD2-42A1-9157-5F30E333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484" y="409575"/>
            <a:ext cx="7485689" cy="1320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Home Vision Assessment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Absorptive Filters – Tint</a:t>
            </a:r>
            <a:endParaRPr lang="en-US" sz="5300" dirty="0">
              <a:solidFill>
                <a:schemeClr val="tx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DBA4758-0047-438E-BC54-1FFB881A41CB}"/>
              </a:ext>
            </a:extLst>
          </p:cNvPr>
          <p:cNvSpPr txBox="1">
            <a:spLocks/>
          </p:cNvSpPr>
          <p:nvPr/>
        </p:nvSpPr>
        <p:spPr>
          <a:xfrm>
            <a:off x="592660" y="1730376"/>
            <a:ext cx="4309367" cy="3510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The sicker the optic nerve, </a:t>
            </a:r>
          </a:p>
          <a:p>
            <a:pPr marL="0" indent="0">
              <a:buNone/>
            </a:pPr>
            <a:r>
              <a:rPr lang="en-US" sz="2200" dirty="0"/>
              <a:t>	the yellower the lens</a:t>
            </a:r>
          </a:p>
          <a:p>
            <a:pPr lvl="1"/>
            <a:r>
              <a:rPr lang="en-US" sz="2000" dirty="0"/>
              <a:t>Glaucoma</a:t>
            </a:r>
          </a:p>
          <a:p>
            <a:pPr lvl="1"/>
            <a:r>
              <a:rPr lang="en-US" sz="2000" dirty="0"/>
              <a:t>Optic neuritis</a:t>
            </a:r>
          </a:p>
          <a:p>
            <a:pPr lvl="1"/>
            <a:r>
              <a:rPr lang="en-US" sz="2000" dirty="0"/>
              <a:t>Optic neuropathy</a:t>
            </a:r>
          </a:p>
          <a:p>
            <a:pPr lvl="1"/>
            <a:r>
              <a:rPr lang="en-US" sz="2000" dirty="0"/>
              <a:t>Optic atrophy</a:t>
            </a:r>
          </a:p>
          <a:p>
            <a:pPr lvl="1"/>
            <a:r>
              <a:rPr lang="en-US" sz="2000" dirty="0"/>
              <a:t>Optic nerve hypoplasia</a:t>
            </a:r>
          </a:p>
          <a:p>
            <a:pPr lvl="1"/>
            <a:r>
              <a:rPr lang="en-US" sz="2000" dirty="0" err="1"/>
              <a:t>Psuedotumor</a:t>
            </a:r>
            <a:endParaRPr lang="en-US" sz="200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83191CD-99A7-41C7-ACD0-43A1C04B0DA6}"/>
              </a:ext>
            </a:extLst>
          </p:cNvPr>
          <p:cNvSpPr txBox="1">
            <a:spLocks/>
          </p:cNvSpPr>
          <p:nvPr/>
        </p:nvSpPr>
        <p:spPr>
          <a:xfrm>
            <a:off x="4764824" y="1754498"/>
            <a:ext cx="4429126" cy="40624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Retinal pathology </a:t>
            </a:r>
          </a:p>
          <a:p>
            <a:pPr lvl="1"/>
            <a:r>
              <a:rPr lang="en-US" sz="2000" dirty="0"/>
              <a:t>Orange, amber, yellow</a:t>
            </a:r>
          </a:p>
          <a:p>
            <a:pPr lvl="1"/>
            <a:r>
              <a:rPr lang="en-US" sz="2000" dirty="0"/>
              <a:t>AMD</a:t>
            </a:r>
          </a:p>
          <a:p>
            <a:pPr lvl="1"/>
            <a:r>
              <a:rPr lang="en-US" sz="2000" dirty="0"/>
              <a:t>Diabetic retinopathy</a:t>
            </a:r>
          </a:p>
          <a:p>
            <a:pPr lvl="1"/>
            <a:r>
              <a:rPr lang="en-US" sz="2000" dirty="0"/>
              <a:t>Achromatopsia</a:t>
            </a:r>
          </a:p>
          <a:p>
            <a:pPr lvl="1"/>
            <a:r>
              <a:rPr lang="en-US" sz="2000" dirty="0"/>
              <a:t>Retinitis pigmentosa</a:t>
            </a:r>
          </a:p>
          <a:p>
            <a:r>
              <a:rPr lang="en-US" sz="2200" dirty="0"/>
              <a:t>Concussion, brain injury, migraine</a:t>
            </a:r>
          </a:p>
          <a:p>
            <a:pPr lvl="1"/>
            <a:r>
              <a:rPr lang="en-US" sz="2000" dirty="0"/>
              <a:t>FL-41</a:t>
            </a:r>
          </a:p>
          <a:p>
            <a:pPr lvl="1"/>
            <a:r>
              <a:rPr lang="en-US" sz="2000" dirty="0"/>
              <a:t>Dark plum</a:t>
            </a:r>
          </a:p>
          <a:p>
            <a:pPr lvl="1"/>
            <a:endParaRPr lang="en-US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000000-0008-0000-0300-00002B00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7" b="34207"/>
          <a:stretch/>
        </p:blipFill>
        <p:spPr bwMode="auto">
          <a:xfrm>
            <a:off x="8625716" y="5241303"/>
            <a:ext cx="2893727" cy="117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FB14F40-CCB7-42D3-817C-E7EE4C287822}"/>
              </a:ext>
            </a:extLst>
          </p:cNvPr>
          <p:cNvGrpSpPr/>
          <p:nvPr/>
        </p:nvGrpSpPr>
        <p:grpSpPr>
          <a:xfrm>
            <a:off x="8776158" y="409575"/>
            <a:ext cx="2432311" cy="4831728"/>
            <a:chOff x="9353867" y="1352549"/>
            <a:chExt cx="2154588" cy="452758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364D1BB-5260-4EB0-B427-7793D10CF7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72" t="6878" r="28161" b="10778"/>
            <a:stretch/>
          </p:blipFill>
          <p:spPr bwMode="auto">
            <a:xfrm>
              <a:off x="9353867" y="1365283"/>
              <a:ext cx="1066801" cy="4514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10F1D9F-145D-4396-B70A-CC9E8A52C1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52" t="6888" r="56481" b="12128"/>
            <a:stretch/>
          </p:blipFill>
          <p:spPr bwMode="auto">
            <a:xfrm>
              <a:off x="10420668" y="1352549"/>
              <a:ext cx="1087787" cy="45275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199C34-E9EB-4995-8BD1-BB8A71071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531" y="5241303"/>
            <a:ext cx="4238722" cy="136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0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EA54-3CD2-42A1-9157-5F30E333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64654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Enhance </a:t>
            </a:r>
            <a:r>
              <a:rPr lang="en-US" sz="5300" dirty="0">
                <a:solidFill>
                  <a:schemeClr val="tx1"/>
                </a:solidFill>
              </a:rPr>
              <a:t>Contrast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98892-CD79-407D-AFB7-F9FD3B9AD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776" y="1444603"/>
            <a:ext cx="4185623" cy="57626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Increase Light but limit glare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20690-55D0-4636-BD9B-7A70B47CD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1776" y="2063110"/>
            <a:ext cx="4185623" cy="1889130"/>
          </a:xfrm>
        </p:spPr>
        <p:txBody>
          <a:bodyPr>
            <a:normAutofit/>
          </a:bodyPr>
          <a:lstStyle/>
          <a:p>
            <a:r>
              <a:rPr lang="en-US" sz="2000" dirty="0"/>
              <a:t>Move light source</a:t>
            </a:r>
          </a:p>
          <a:p>
            <a:r>
              <a:rPr lang="en-US" sz="2000" dirty="0"/>
              <a:t>Adjust intensity</a:t>
            </a:r>
          </a:p>
          <a:p>
            <a:r>
              <a:rPr lang="en-US" sz="2000" dirty="0"/>
              <a:t>Reduce background reflectivity</a:t>
            </a:r>
          </a:p>
          <a:p>
            <a:r>
              <a:rPr lang="en-US" sz="2000" dirty="0"/>
              <a:t>Use appropriately tinted lenses</a:t>
            </a:r>
          </a:p>
          <a:p>
            <a:pPr lvl="1"/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479ADF-88EC-4C1F-BD7D-0FB8F5177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5560" y="1444603"/>
            <a:ext cx="4960590" cy="57626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Modify figure-ground relationship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B50A55-F766-4FDA-8790-7833F41323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5560" y="2063110"/>
            <a:ext cx="4696639" cy="1007367"/>
          </a:xfrm>
        </p:spPr>
        <p:txBody>
          <a:bodyPr>
            <a:normAutofit/>
          </a:bodyPr>
          <a:lstStyle/>
          <a:p>
            <a:r>
              <a:rPr lang="en-US" sz="2000" dirty="0"/>
              <a:t>Medicine over a black mat</a:t>
            </a:r>
          </a:p>
          <a:p>
            <a:r>
              <a:rPr lang="en-US" sz="2000" dirty="0"/>
              <a:t>Use a white plate with dark food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24C901-BE00-4061-AF58-693BDEB9E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87847" y="3180678"/>
            <a:ext cx="2655951" cy="4052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9C35A3-E441-4D90-89D2-258736674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531" y="2982959"/>
            <a:ext cx="5672349" cy="364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1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18206C-681F-4497-AC2B-CDDB5E8B8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318" y="0"/>
            <a:ext cx="3833743" cy="52292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B7EA54-3CD2-42A1-9157-5F30E333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94" y="401659"/>
            <a:ext cx="8596668" cy="969941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Task </a:t>
            </a:r>
            <a:r>
              <a:rPr lang="en-US" sz="5300" dirty="0">
                <a:solidFill>
                  <a:schemeClr val="tx1"/>
                </a:solidFill>
              </a:rPr>
              <a:t>Lighting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20690-55D0-4636-BD9B-7A70B47C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71600"/>
            <a:ext cx="7389705" cy="4854693"/>
          </a:xfrm>
        </p:spPr>
        <p:txBody>
          <a:bodyPr>
            <a:normAutofit/>
          </a:bodyPr>
          <a:lstStyle/>
          <a:p>
            <a:r>
              <a:rPr lang="en-US" sz="2000" dirty="0"/>
              <a:t>Reduces the required magnification</a:t>
            </a:r>
          </a:p>
          <a:p>
            <a:r>
              <a:rPr lang="en-US" sz="2000" dirty="0"/>
              <a:t>Light should be at or below eye level</a:t>
            </a:r>
          </a:p>
          <a:p>
            <a:r>
              <a:rPr lang="en-US" sz="2000" dirty="0"/>
              <a:t>If set above eye level, should be rotated away from eyes</a:t>
            </a:r>
          </a:p>
          <a:p>
            <a:r>
              <a:rPr lang="en-US" sz="2000" dirty="0"/>
              <a:t>Light should be set off to side so light reflecting off the object doesn’t bounce into user’s eyes</a:t>
            </a:r>
          </a:p>
          <a:p>
            <a:r>
              <a:rPr lang="en-US" sz="2000" dirty="0"/>
              <a:t>Adjustable Brightness</a:t>
            </a:r>
          </a:p>
          <a:p>
            <a:r>
              <a:rPr lang="en-US" sz="2000" dirty="0"/>
              <a:t>Inverse Square Rule</a:t>
            </a:r>
          </a:p>
          <a:p>
            <a:pPr lvl="1"/>
            <a:r>
              <a:rPr lang="en-US" sz="1800" dirty="0"/>
              <a:t>2x as close = 4x as bright</a:t>
            </a:r>
          </a:p>
          <a:p>
            <a:r>
              <a:rPr lang="en-US" sz="2000" dirty="0"/>
              <a:t>Color Temperature – more for comfort</a:t>
            </a:r>
          </a:p>
          <a:p>
            <a:pPr lvl="1"/>
            <a:r>
              <a:rPr lang="en-US" sz="1800" dirty="0"/>
              <a:t>Demonstrate different color options to patient</a:t>
            </a:r>
          </a:p>
          <a:p>
            <a:r>
              <a:rPr lang="en-US" sz="2000" dirty="0"/>
              <a:t>Gooseneck Arm - bend at many angles (to reduce glare)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ED2663-8868-4EB9-841B-26ECB191E79E}"/>
              </a:ext>
            </a:extLst>
          </p:cNvPr>
          <p:cNvGrpSpPr/>
          <p:nvPr/>
        </p:nvGrpSpPr>
        <p:grpSpPr>
          <a:xfrm>
            <a:off x="7526342" y="4707633"/>
            <a:ext cx="3405818" cy="1955241"/>
            <a:chOff x="5267325" y="4661042"/>
            <a:chExt cx="3762375" cy="18662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8F7361-6622-4127-8277-F8B6F4109DCB}"/>
                </a:ext>
              </a:extLst>
            </p:cNvPr>
            <p:cNvSpPr/>
            <p:nvPr/>
          </p:nvSpPr>
          <p:spPr>
            <a:xfrm>
              <a:off x="5267325" y="4661042"/>
              <a:ext cx="3762375" cy="18662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1E771A-A0AD-4D0C-8AE4-296C01082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0405" y="4728850"/>
              <a:ext cx="3616214" cy="165573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64E2986-90C7-4346-92DC-ABA8B65CF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11773" y="521591"/>
            <a:ext cx="2013089" cy="418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5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06BB4-6B6A-4174-A59E-83682D927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295" y="284743"/>
            <a:ext cx="5253476" cy="1042520"/>
          </a:xfrm>
        </p:spPr>
        <p:txBody>
          <a:bodyPr anchor="b"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Low Tech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E349B-2293-4BDD-89CF-199A23531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4117" y="1660528"/>
            <a:ext cx="4580098" cy="4640276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3600" dirty="0"/>
              <a:t>Things you can feel</a:t>
            </a:r>
          </a:p>
          <a:p>
            <a:pPr lvl="1"/>
            <a:r>
              <a:rPr lang="en-US" sz="3600" dirty="0"/>
              <a:t>Bump Dots</a:t>
            </a:r>
          </a:p>
          <a:p>
            <a:pPr lvl="1"/>
            <a:r>
              <a:rPr lang="en-US" sz="3600" dirty="0"/>
              <a:t>Rubber Bands</a:t>
            </a:r>
          </a:p>
          <a:p>
            <a:pPr lvl="1"/>
            <a:r>
              <a:rPr lang="en-US" sz="3600" dirty="0"/>
              <a:t>Safety Pins</a:t>
            </a:r>
          </a:p>
          <a:p>
            <a:pPr lvl="1"/>
            <a:r>
              <a:rPr lang="en-US" sz="3600" dirty="0"/>
              <a:t>Puffy Paint</a:t>
            </a:r>
          </a:p>
          <a:p>
            <a:pPr lvl="1"/>
            <a:r>
              <a:rPr lang="en-US" sz="3600" dirty="0"/>
              <a:t>Velcro</a:t>
            </a:r>
          </a:p>
          <a:p>
            <a:pPr lvl="1"/>
            <a:r>
              <a:rPr lang="en-US" sz="3600" dirty="0"/>
              <a:t>Twist Ties</a:t>
            </a:r>
          </a:p>
          <a:p>
            <a:pPr lvl="1"/>
            <a:r>
              <a:rPr lang="en-US" sz="3600" dirty="0"/>
              <a:t>Sock Locks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19413E-959D-4082-854D-6CD71478E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37"/>
          <a:stretch/>
        </p:blipFill>
        <p:spPr>
          <a:xfrm>
            <a:off x="428625" y="3757612"/>
            <a:ext cx="3140550" cy="2543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BBB037-4724-4441-B88A-7FD826E66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3" y="557196"/>
            <a:ext cx="2194382" cy="3112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212FDA-9603-48B4-B484-75FCCE451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785" y="284743"/>
            <a:ext cx="2084757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5CA63C-DE5F-4ED5-BD64-48C14A331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618" y="2892998"/>
            <a:ext cx="1124056" cy="355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9939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59754-8B51-4F8D-B0F5-A66A4BD81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38" y="414438"/>
            <a:ext cx="8596668" cy="968511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Writing and Typing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82B39-67C4-4916-9FC1-7571B094A9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276351"/>
            <a:ext cx="4599516" cy="3361638"/>
          </a:xfrm>
        </p:spPr>
        <p:txBody>
          <a:bodyPr>
            <a:normAutofit/>
          </a:bodyPr>
          <a:lstStyle/>
          <a:p>
            <a:r>
              <a:rPr lang="en-US" dirty="0"/>
              <a:t>Bold Pens &amp; Paper</a:t>
            </a:r>
          </a:p>
          <a:p>
            <a:r>
              <a:rPr lang="en-US" dirty="0"/>
              <a:t>Paper Guides</a:t>
            </a:r>
          </a:p>
          <a:p>
            <a:r>
              <a:rPr lang="en-US" dirty="0"/>
              <a:t>Check Guides</a:t>
            </a:r>
          </a:p>
          <a:p>
            <a:r>
              <a:rPr lang="en-US" dirty="0"/>
              <a:t>Envelope Guides</a:t>
            </a:r>
          </a:p>
          <a:p>
            <a:r>
              <a:rPr lang="en-US" dirty="0"/>
              <a:t>Signature Guides</a:t>
            </a:r>
          </a:p>
          <a:p>
            <a:r>
              <a:rPr lang="en-US" dirty="0"/>
              <a:t>Large Print Checks with tactile lines</a:t>
            </a:r>
          </a:p>
          <a:p>
            <a:r>
              <a:rPr lang="en-US" dirty="0"/>
              <a:t>Large Print keyboard stickers</a:t>
            </a:r>
          </a:p>
          <a:p>
            <a:r>
              <a:rPr lang="en-US" dirty="0"/>
              <a:t>High contrast keyboard stickers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FCC48-53F3-4DB0-A008-821834DDF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20681" y="1318312"/>
            <a:ext cx="5181600" cy="1442467"/>
          </a:xfrm>
        </p:spPr>
        <p:txBody>
          <a:bodyPr>
            <a:normAutofit/>
          </a:bodyPr>
          <a:lstStyle/>
          <a:p>
            <a:r>
              <a:rPr lang="en-US" dirty="0"/>
              <a:t>Not always aligned</a:t>
            </a:r>
          </a:p>
          <a:p>
            <a:r>
              <a:rPr lang="en-US" dirty="0"/>
              <a:t>Reusable</a:t>
            </a:r>
          </a:p>
          <a:p>
            <a:r>
              <a:rPr lang="en-US" dirty="0"/>
              <a:t>Cost Effective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34124E-2467-4CD8-B9BF-A5D5CAB98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915025" y="2196612"/>
            <a:ext cx="487930" cy="3686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670BEF-896D-4922-A07C-5038D4797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851" y="1687066"/>
            <a:ext cx="2480513" cy="3213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C52010-6B2A-45BC-86A9-2E93F22AB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016" y="4205287"/>
            <a:ext cx="2428875" cy="2428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1BBDA7-5F4A-4C09-909B-7A205F0D5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937" y="4800600"/>
            <a:ext cx="3743687" cy="1757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909868-BB7B-4DC1-8299-9E9150E32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990" y="2094843"/>
            <a:ext cx="3086819" cy="16603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A6FCD2-0FD7-43BD-8C05-60C22DBF95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4861" y="113490"/>
            <a:ext cx="2319896" cy="22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69A0F4-F0EF-470F-B119-9F68679E11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1270" y="4584905"/>
            <a:ext cx="4319588" cy="198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6638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4E76AF8-A95A-4C7D-BFB0-C000208BE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70" y="3519488"/>
            <a:ext cx="3720796" cy="2827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1570A4-6CE0-4763-8082-1E78FEE43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907" y="494485"/>
            <a:ext cx="8596668" cy="13208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Talking Devices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AFA5BB-05F8-4209-80C8-5A07583F7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983" y="494485"/>
            <a:ext cx="3595237" cy="3314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24EBCE-47B8-4839-A7CE-3797A33F5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56317">
            <a:off x="4293555" y="1320696"/>
            <a:ext cx="3215632" cy="21905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493F14-CD1B-4117-A24B-331CDBFCD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6461" y="3503267"/>
            <a:ext cx="2634564" cy="2860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2197C5-3E29-48C2-A856-C05AB0E46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209280">
            <a:off x="579592" y="1021890"/>
            <a:ext cx="1456995" cy="17124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4AA117-17E8-4ECC-9550-0FAD98D63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3652" y="3354733"/>
            <a:ext cx="1752135" cy="33629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D6545B-E8BE-499C-B061-B902C5B86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322" y="2670960"/>
            <a:ext cx="1683748" cy="13675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08A357-0827-4E30-9F42-CB4CDE533E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7270884" y="-1566917"/>
            <a:ext cx="1079372" cy="4774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7F3BC9-5DCF-4587-A425-F6B3C9E792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13064">
            <a:off x="2232511" y="1400947"/>
            <a:ext cx="1976670" cy="23135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96B984-2DB3-455E-887C-39F5E8DC6F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01025" y="3888503"/>
            <a:ext cx="1615431" cy="28748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D4ADB6-958D-4EE0-88C4-C001FA41B3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4329" y="3888503"/>
            <a:ext cx="3176879" cy="27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9114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1800-AFE4-4028-A5FE-700EA1A5B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70408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chemeClr val="tx1"/>
                </a:solidFill>
              </a:rPr>
              <a:t>ScripTalk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DD8AB-848E-4727-A6FC-959A4492B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75723"/>
            <a:ext cx="6799792" cy="4458377"/>
          </a:xfrm>
        </p:spPr>
        <p:txBody>
          <a:bodyPr>
            <a:normAutofit/>
          </a:bodyPr>
          <a:lstStyle/>
          <a:p>
            <a:r>
              <a:rPr lang="en-US" dirty="0"/>
              <a:t>Pharmacy adds a small electronic tag to prescription bottles </a:t>
            </a:r>
          </a:p>
          <a:p>
            <a:r>
              <a:rPr lang="en-US" dirty="0"/>
              <a:t>Patient places bottle on a little listening station at home</a:t>
            </a:r>
          </a:p>
          <a:p>
            <a:r>
              <a:rPr lang="en-US" dirty="0"/>
              <a:t>Listening station reads all the information out loud</a:t>
            </a:r>
          </a:p>
          <a:p>
            <a:pPr lvl="1"/>
            <a:r>
              <a:rPr lang="en-US" dirty="0"/>
              <a:t>Drug Name, dosage, instructions, warnings</a:t>
            </a:r>
          </a:p>
          <a:p>
            <a:pPr lvl="1"/>
            <a:r>
              <a:rPr lang="en-US" dirty="0"/>
              <a:t>Pharmacy info, Doctor’s name, prescription number</a:t>
            </a:r>
          </a:p>
          <a:p>
            <a:pPr lvl="1"/>
            <a:r>
              <a:rPr lang="en-US" dirty="0"/>
              <a:t>Can jump forward/back through all the information</a:t>
            </a:r>
          </a:p>
          <a:p>
            <a:r>
              <a:rPr lang="en-US" dirty="0" err="1"/>
              <a:t>ScripTalk</a:t>
            </a:r>
            <a:r>
              <a:rPr lang="en-US" dirty="0"/>
              <a:t> Station is provided on loan at no charge by </a:t>
            </a:r>
            <a:r>
              <a:rPr lang="en-US" dirty="0" err="1"/>
              <a:t>En</a:t>
            </a:r>
            <a:r>
              <a:rPr lang="en-US" dirty="0"/>
              <a:t>-Vision America</a:t>
            </a:r>
          </a:p>
          <a:p>
            <a:r>
              <a:rPr lang="en-US" dirty="0"/>
              <a:t>Option to download a FREE </a:t>
            </a:r>
            <a:r>
              <a:rPr lang="en-US" dirty="0" err="1"/>
              <a:t>ScripTalk</a:t>
            </a:r>
            <a:r>
              <a:rPr lang="en-US" dirty="0"/>
              <a:t> Mobile App from Google Play or the Apple App Store to access their prescription info</a:t>
            </a:r>
          </a:p>
          <a:p>
            <a:r>
              <a:rPr lang="en-US" dirty="0"/>
              <a:t>www.envisionamerica.com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1C791D-F04A-463F-AF74-AA9AD1B47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509" y="3076375"/>
            <a:ext cx="3640424" cy="32264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DC75CD-537F-46D7-A828-E72D20D4C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163" y="214789"/>
            <a:ext cx="2149770" cy="2571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F7A03D-443A-4C81-86A7-6C85C026E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125" y="555163"/>
            <a:ext cx="1905000" cy="1200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31D328-C4CC-43F5-8164-CF39F9D6B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6226" y="5416522"/>
            <a:ext cx="3985283" cy="91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1254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AC96A-C1C6-409F-AC6F-9BAE5DC4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97496"/>
            <a:ext cx="8596668" cy="975121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Magnifying Devices	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44BCF5-610A-4205-B9CA-955C86FC5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200" y="1472616"/>
            <a:ext cx="4659826" cy="97937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u="sng" dirty="0"/>
              <a:t>Relative Distance Magnification</a:t>
            </a:r>
          </a:p>
          <a:p>
            <a:pPr lvl="1"/>
            <a:r>
              <a:rPr lang="en-US" sz="2400" dirty="0"/>
              <a:t>Spectacles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423A7-DCCE-4E9A-820F-AF18957DF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5200" y="2465256"/>
            <a:ext cx="4064759" cy="3582185"/>
          </a:xfrm>
        </p:spPr>
        <p:txBody>
          <a:bodyPr>
            <a:normAutofit/>
          </a:bodyPr>
          <a:lstStyle/>
          <a:p>
            <a:r>
              <a:rPr lang="en-US" sz="2400" dirty="0"/>
              <a:t>Binocular Correction</a:t>
            </a:r>
          </a:p>
          <a:p>
            <a:pPr lvl="1"/>
            <a:r>
              <a:rPr lang="en-US" sz="2000" dirty="0"/>
              <a:t>Progressives</a:t>
            </a:r>
          </a:p>
          <a:p>
            <a:pPr lvl="1"/>
            <a:r>
              <a:rPr lang="en-US" sz="2000" dirty="0"/>
              <a:t>Bifocals</a:t>
            </a:r>
          </a:p>
          <a:p>
            <a:pPr lvl="1"/>
            <a:r>
              <a:rPr lang="en-US" sz="2000" dirty="0"/>
              <a:t>Reading Glasses</a:t>
            </a:r>
          </a:p>
          <a:p>
            <a:pPr lvl="1"/>
            <a:r>
              <a:rPr lang="en-US" sz="2000" dirty="0"/>
              <a:t>Prism Eyewear</a:t>
            </a:r>
          </a:p>
          <a:p>
            <a:r>
              <a:rPr lang="en-US" sz="2400" dirty="0"/>
              <a:t>Monocular Correction</a:t>
            </a:r>
          </a:p>
          <a:p>
            <a:pPr lvl="1"/>
            <a:r>
              <a:rPr lang="en-US" sz="2000" dirty="0"/>
              <a:t>Microscopic Spectacles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CB5669-04E2-4C3F-9298-D8DC4E93C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16606" y="1472616"/>
            <a:ext cx="4185618" cy="975121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b="1" u="sng" dirty="0"/>
              <a:t>Relative Size Magnification</a:t>
            </a:r>
          </a:p>
          <a:p>
            <a:pPr>
              <a:spcBef>
                <a:spcPts val="600"/>
              </a:spcBef>
            </a:pPr>
            <a:endParaRPr lang="en-US" sz="1400" b="1" u="sng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DA96F2C-584E-4DDE-9081-009592ED2F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16607" y="2465256"/>
            <a:ext cx="4185617" cy="3023558"/>
          </a:xfrm>
        </p:spPr>
        <p:txBody>
          <a:bodyPr>
            <a:normAutofit/>
          </a:bodyPr>
          <a:lstStyle/>
          <a:p>
            <a:r>
              <a:rPr lang="en-US" sz="2400" dirty="0"/>
              <a:t>Optical Magnifiers</a:t>
            </a:r>
          </a:p>
          <a:p>
            <a:pPr lvl="1"/>
            <a:r>
              <a:rPr lang="en-US" sz="2000" dirty="0"/>
              <a:t>Hand-held magnifiers</a:t>
            </a:r>
          </a:p>
          <a:p>
            <a:pPr lvl="1"/>
            <a:r>
              <a:rPr lang="en-US" sz="2000" dirty="0"/>
              <a:t>Stand magnifiers</a:t>
            </a:r>
          </a:p>
          <a:p>
            <a:r>
              <a:rPr lang="en-US" sz="2200" dirty="0"/>
              <a:t>Video Magnifiers</a:t>
            </a:r>
          </a:p>
          <a:p>
            <a:r>
              <a:rPr lang="en-US" sz="2200" dirty="0"/>
              <a:t>Telescopes</a:t>
            </a:r>
          </a:p>
        </p:txBody>
      </p:sp>
    </p:spTree>
    <p:extLst>
      <p:ext uri="{BB962C8B-B14F-4D97-AF65-F5344CB8AC3E}">
        <p14:creationId xmlns:p14="http://schemas.microsoft.com/office/powerpoint/2010/main" val="3596776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EA54-3CD2-42A1-9157-5F30E333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05" y="304360"/>
            <a:ext cx="8596668" cy="223125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Home Vision Assessment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Low Vision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Distance Acuity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20690-55D0-4636-BD9B-7A70B47C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982" y="2275176"/>
            <a:ext cx="5300490" cy="4097046"/>
          </a:xfrm>
        </p:spPr>
        <p:txBody>
          <a:bodyPr>
            <a:normAutofit/>
          </a:bodyPr>
          <a:lstStyle/>
          <a:p>
            <a:r>
              <a:rPr lang="en-US" sz="2800" dirty="0" err="1"/>
              <a:t>Feinbloom</a:t>
            </a:r>
            <a:r>
              <a:rPr lang="en-US" sz="2800" dirty="0"/>
              <a:t> Chart</a:t>
            </a:r>
          </a:p>
          <a:p>
            <a:pPr lvl="1"/>
            <a:r>
              <a:rPr lang="en-US" sz="2400" dirty="0"/>
              <a:t>Held at 10’ or closer</a:t>
            </a:r>
          </a:p>
          <a:p>
            <a:pPr lvl="1"/>
            <a:r>
              <a:rPr lang="en-US" sz="2400" dirty="0"/>
              <a:t>Record test distance/letter size</a:t>
            </a:r>
          </a:p>
          <a:p>
            <a:pPr lvl="1"/>
            <a:r>
              <a:rPr lang="en-US" sz="2400" dirty="0"/>
              <a:t>Example</a:t>
            </a:r>
          </a:p>
          <a:p>
            <a:pPr lvl="2"/>
            <a:r>
              <a:rPr lang="en-US" sz="2200" dirty="0"/>
              <a:t>If the 3rd row is read at 5 feet</a:t>
            </a:r>
          </a:p>
          <a:p>
            <a:pPr lvl="2"/>
            <a:r>
              <a:rPr lang="en-US" sz="2200" dirty="0"/>
              <a:t>Acuity is 5/25 or 20/100</a:t>
            </a:r>
          </a:p>
          <a:p>
            <a:pPr lvl="2"/>
            <a:r>
              <a:rPr lang="en-US" sz="2200" dirty="0"/>
              <a:t>Conversion to 20 feet</a:t>
            </a:r>
          </a:p>
          <a:p>
            <a:pPr lvl="2"/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545DB5-07AC-412A-8B80-933808754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158" y="0"/>
            <a:ext cx="6469021" cy="4097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CBC062-2284-47F4-959F-EA6C09611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2694" y="2614823"/>
            <a:ext cx="3361485" cy="382531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24137D-F1A0-4F9C-8EA5-F49D0280B935}"/>
              </a:ext>
            </a:extLst>
          </p:cNvPr>
          <p:cNvGrpSpPr/>
          <p:nvPr/>
        </p:nvGrpSpPr>
        <p:grpSpPr>
          <a:xfrm>
            <a:off x="1923427" y="5646362"/>
            <a:ext cx="1724025" cy="590550"/>
            <a:chOff x="0" y="0"/>
            <a:chExt cx="1724025" cy="59055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DFF43-6E39-4245-B360-196B7E36FA36}"/>
                </a:ext>
              </a:extLst>
            </p:cNvPr>
            <p:cNvGrpSpPr/>
            <p:nvPr/>
          </p:nvGrpSpPr>
          <p:grpSpPr>
            <a:xfrm>
              <a:off x="0" y="0"/>
              <a:ext cx="333375" cy="590550"/>
              <a:chOff x="0" y="0"/>
              <a:chExt cx="333375" cy="590550"/>
            </a:xfrm>
          </p:grpSpPr>
          <p:sp>
            <p:nvSpPr>
              <p:cNvPr id="20" name="Text Box 2">
                <a:extLst>
                  <a:ext uri="{FF2B5EF4-FFF2-40B4-BE49-F238E27FC236}">
                    <a16:creationId xmlns:a16="http://schemas.microsoft.com/office/drawing/2014/main" id="{068115E0-44BC-401F-8EFC-3A07441970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150" y="0"/>
                <a:ext cx="209550" cy="29527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ctr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 Box 2">
                <a:extLst>
                  <a:ext uri="{FF2B5EF4-FFF2-40B4-BE49-F238E27FC236}">
                    <a16:creationId xmlns:a16="http://schemas.microsoft.com/office/drawing/2014/main" id="{2846CD22-8CC7-4AE7-9C76-87E773388B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95275"/>
                <a:ext cx="323850" cy="29527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ctr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25</a:t>
                </a:r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7A158C3-F7DE-4497-ACAC-FB00C352E396}"/>
                  </a:ext>
                </a:extLst>
              </p:cNvPr>
              <p:cNvCxnSpPr/>
              <p:nvPr/>
            </p:nvCxnSpPr>
            <p:spPr>
              <a:xfrm flipV="1">
                <a:off x="0" y="304800"/>
                <a:ext cx="333375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14693407-A822-406D-901E-27A74FA60A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525" y="133350"/>
              <a:ext cx="209550" cy="2952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×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57F9C62-B73E-4C29-A2FD-006FF5D5D709}"/>
                </a:ext>
              </a:extLst>
            </p:cNvPr>
            <p:cNvGrpSpPr/>
            <p:nvPr/>
          </p:nvGrpSpPr>
          <p:grpSpPr>
            <a:xfrm>
              <a:off x="619125" y="0"/>
              <a:ext cx="333375" cy="590550"/>
              <a:chOff x="0" y="0"/>
              <a:chExt cx="333375" cy="590550"/>
            </a:xfrm>
          </p:grpSpPr>
          <p:sp>
            <p:nvSpPr>
              <p:cNvPr id="17" name="Text Box 2">
                <a:extLst>
                  <a:ext uri="{FF2B5EF4-FFF2-40B4-BE49-F238E27FC236}">
                    <a16:creationId xmlns:a16="http://schemas.microsoft.com/office/drawing/2014/main" id="{F869C625-B206-48C9-87EC-ED4BFCD089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150" y="0"/>
                <a:ext cx="209550" cy="29527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ctr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 Box 7">
                <a:extLst>
                  <a:ext uri="{FF2B5EF4-FFF2-40B4-BE49-F238E27FC236}">
                    <a16:creationId xmlns:a16="http://schemas.microsoft.com/office/drawing/2014/main" id="{47D7C32D-EAFA-4D1B-95BA-73333DA8DB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95275"/>
                <a:ext cx="323850" cy="29527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ctr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2ECA0C5-2A9F-45BA-96A2-507FD01654FC}"/>
                  </a:ext>
                </a:extLst>
              </p:cNvPr>
              <p:cNvCxnSpPr/>
              <p:nvPr/>
            </p:nvCxnSpPr>
            <p:spPr>
              <a:xfrm flipV="1">
                <a:off x="0" y="304800"/>
                <a:ext cx="333375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EFF75B33-32B6-4303-A15E-840A33033E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750" y="133350"/>
              <a:ext cx="209550" cy="2952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F0EF4EC-AAAC-4E65-AB56-28782581EFE0}"/>
                </a:ext>
              </a:extLst>
            </p:cNvPr>
            <p:cNvGrpSpPr/>
            <p:nvPr/>
          </p:nvGrpSpPr>
          <p:grpSpPr>
            <a:xfrm>
              <a:off x="1266825" y="0"/>
              <a:ext cx="457200" cy="590550"/>
              <a:chOff x="-57150" y="0"/>
              <a:chExt cx="457200" cy="590550"/>
            </a:xfrm>
          </p:grpSpPr>
          <p:sp>
            <p:nvSpPr>
              <p:cNvPr id="14" name="Text Box 2">
                <a:extLst>
                  <a:ext uri="{FF2B5EF4-FFF2-40B4-BE49-F238E27FC236}">
                    <a16:creationId xmlns:a16="http://schemas.microsoft.com/office/drawing/2014/main" id="{8CCB9065-C07A-4C88-8A40-1EBAA88C53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50" y="0"/>
                <a:ext cx="323850" cy="29527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ctr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20</a:t>
                </a:r>
                <a:endParaRPr lang="en-US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 Box 12">
                <a:extLst>
                  <a:ext uri="{FF2B5EF4-FFF2-40B4-BE49-F238E27FC236}">
                    <a16:creationId xmlns:a16="http://schemas.microsoft.com/office/drawing/2014/main" id="{DA455C7B-D177-4C9F-B991-5C26DC6423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7150" y="295275"/>
                <a:ext cx="457200" cy="29527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ctr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100</a:t>
                </a:r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5F6D740-5725-4848-BC21-AC09F9815BC7}"/>
                  </a:ext>
                </a:extLst>
              </p:cNvPr>
              <p:cNvCxnSpPr/>
              <p:nvPr/>
            </p:nvCxnSpPr>
            <p:spPr>
              <a:xfrm flipV="1">
                <a:off x="-19051" y="304800"/>
                <a:ext cx="39319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1541414-D5FD-41FC-9872-D653BE16A6F8}"/>
              </a:ext>
            </a:extLst>
          </p:cNvPr>
          <p:cNvGrpSpPr/>
          <p:nvPr/>
        </p:nvGrpSpPr>
        <p:grpSpPr>
          <a:xfrm>
            <a:off x="4873841" y="4873841"/>
            <a:ext cx="3874166" cy="905871"/>
            <a:chOff x="3318188" y="4629157"/>
            <a:chExt cx="4079152" cy="87253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72F9AD5-FBE0-4573-9054-6B1B4840A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809" t="45912" r="15741" b="42624"/>
            <a:stretch/>
          </p:blipFill>
          <p:spPr>
            <a:xfrm>
              <a:off x="3318188" y="4649570"/>
              <a:ext cx="3752490" cy="85212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A1ACEF2-81A3-43C4-928D-AF97DFE6B438}"/>
                    </a:ext>
                  </a:extLst>
                </p14:cNvPr>
                <p14:cNvContentPartPr/>
                <p14:nvPr/>
              </p14:nvContentPartPr>
              <p14:xfrm>
                <a:off x="6490860" y="4629157"/>
                <a:ext cx="906480" cy="852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A1ACEF2-81A3-43C4-928D-AF97DFE6B43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81765" y="4620833"/>
                  <a:ext cx="925049" cy="869114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7709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EA54-3CD2-42A1-9157-5F30E333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76133"/>
            <a:ext cx="8596668" cy="1011810"/>
          </a:xfrm>
        </p:spPr>
        <p:txBody>
          <a:bodyPr>
            <a:normAutofit/>
          </a:bodyPr>
          <a:lstStyle/>
          <a:p>
            <a:r>
              <a:rPr lang="en-US" sz="5300" dirty="0">
                <a:solidFill>
                  <a:schemeClr val="tx1"/>
                </a:solidFill>
              </a:rPr>
              <a:t>Magnification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20690-55D0-4636-BD9B-7A70B47CDA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832219"/>
            <a:ext cx="9183102" cy="3209142"/>
          </a:xfrm>
        </p:spPr>
        <p:txBody>
          <a:bodyPr>
            <a:normAutofit fontScale="92500" lnSpcReduction="20000"/>
          </a:bodyPr>
          <a:lstStyle/>
          <a:p>
            <a:endParaRPr lang="en-US" sz="2600" dirty="0"/>
          </a:p>
          <a:p>
            <a:r>
              <a:rPr lang="en-US" sz="2600" dirty="0"/>
              <a:t>Example from </a:t>
            </a:r>
            <a:r>
              <a:rPr lang="en-US" sz="2600" dirty="0" err="1"/>
              <a:t>Feinbloom</a:t>
            </a:r>
            <a:r>
              <a:rPr lang="en-US" sz="2600" dirty="0"/>
              <a:t> Chart</a:t>
            </a:r>
          </a:p>
          <a:p>
            <a:pPr lvl="1"/>
            <a:r>
              <a:rPr lang="en-US" sz="2200" dirty="0"/>
              <a:t>If the patient read the 3rd row on the chart from 5’ away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Visual Acuity is 5/25 or 20/100</a:t>
            </a:r>
          </a:p>
          <a:p>
            <a:pPr lvl="1"/>
            <a:r>
              <a:rPr lang="en-US" sz="2200" dirty="0"/>
              <a:t>If the goal acuity is 20/40	 </a:t>
            </a:r>
          </a:p>
          <a:p>
            <a:pPr lvl="1"/>
            <a:r>
              <a:rPr lang="en-US" sz="2200" dirty="0"/>
              <a:t>100 ÷ 40 = 2.5 x magnification needed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14A435-E05B-4FCA-A1E6-5FE47DD96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1633" y="1404184"/>
            <a:ext cx="9068803" cy="5166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How Much Magnification Does My Patient Need?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0C0109-9161-4C92-A117-36C6B2694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09" t="47248" r="15741" b="45505"/>
          <a:stretch/>
        </p:blipFill>
        <p:spPr>
          <a:xfrm>
            <a:off x="1582642" y="4052519"/>
            <a:ext cx="4299348" cy="6747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D8C3E9E-90FC-480A-BEC5-7F3558ECB7FE}"/>
                  </a:ext>
                </a:extLst>
              </p14:cNvPr>
              <p14:cNvContentPartPr/>
              <p14:nvPr/>
            </p14:nvContentPartPr>
            <p14:xfrm>
              <a:off x="5235072" y="3947531"/>
              <a:ext cx="860928" cy="884677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D8C3E9E-90FC-480A-BEC5-7F3558ECB7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26070" y="3938529"/>
                <a:ext cx="878571" cy="90232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D6322530-A456-41F1-A666-553BFF91C54D}"/>
              </a:ext>
            </a:extLst>
          </p:cNvPr>
          <p:cNvSpPr/>
          <p:nvPr/>
        </p:nvSpPr>
        <p:spPr>
          <a:xfrm>
            <a:off x="791633" y="2025793"/>
            <a:ext cx="8596667" cy="8846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1"/>
            <a:r>
              <a:rPr lang="en-US" sz="2400" dirty="0">
                <a:solidFill>
                  <a:schemeClr val="tx1"/>
                </a:solidFill>
              </a:rPr>
              <a:t>	Magnification required = </a:t>
            </a:r>
            <a:r>
              <a:rPr lang="en-US" sz="2400" u="sng" dirty="0">
                <a:solidFill>
                  <a:schemeClr val="tx1"/>
                </a:solidFill>
              </a:rPr>
              <a:t>Vision achieved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</a:rPr>
              <a:t>									   Vision required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E3F68F-137F-4BED-A6D6-4EE23EC1B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992" y="2814567"/>
            <a:ext cx="3361485" cy="3825310"/>
          </a:xfrm>
          <a:prstGeom prst="rect">
            <a:avLst/>
          </a:prstGeom>
        </p:spPr>
      </p:pic>
      <p:sp>
        <p:nvSpPr>
          <p:cNvPr id="6" name="Arc 5">
            <a:extLst>
              <a:ext uri="{FF2B5EF4-FFF2-40B4-BE49-F238E27FC236}">
                <a16:creationId xmlns:a16="http://schemas.microsoft.com/office/drawing/2014/main" id="{B4071F88-0C5E-4087-9D5C-3EEA9BD70BDB}"/>
              </a:ext>
            </a:extLst>
          </p:cNvPr>
          <p:cNvSpPr/>
          <p:nvPr/>
        </p:nvSpPr>
        <p:spPr>
          <a:xfrm>
            <a:off x="3219450" y="4364610"/>
            <a:ext cx="5792575" cy="467598"/>
          </a:xfrm>
          <a:prstGeom prst="arc">
            <a:avLst/>
          </a:prstGeom>
          <a:ln w="28575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98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build="p"/>
      <p:bldP spid="10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EA54-3CD2-42A1-9157-5F30E333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28414"/>
            <a:ext cx="8832426" cy="1498971"/>
          </a:xfrm>
        </p:spPr>
        <p:txBody>
          <a:bodyPr>
            <a:normAutofit fontScale="90000"/>
          </a:bodyPr>
          <a:lstStyle/>
          <a:p>
            <a:r>
              <a:rPr lang="en-US" sz="5300" dirty="0">
                <a:solidFill>
                  <a:schemeClr val="tx1"/>
                </a:solidFill>
              </a:rPr>
              <a:t>Relative Distance Magnification</a:t>
            </a:r>
            <a:br>
              <a:rPr lang="en-US" sz="5300" dirty="0">
                <a:solidFill>
                  <a:schemeClr val="tx1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Reading Glasses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20690-55D0-4636-BD9B-7A70B47C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42501"/>
            <a:ext cx="9805272" cy="1838476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sz="2000" dirty="0"/>
              <a:t>Bringing and object 3x closer makes it 3x larger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sz="2000" dirty="0"/>
              <a:t>Assume normal working distance of 40 cm (about 16 inches)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sz="2000" dirty="0"/>
              <a:t>If the patient can read 2.5M print at 40 cm but wants to read 1M print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sz="2000" dirty="0"/>
              <a:t>The reading material must be moved 2.5x closer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CAEC2FE-F21A-49DD-8BEE-6B66ACDDE634}"/>
              </a:ext>
            </a:extLst>
          </p:cNvPr>
          <p:cNvGrpSpPr/>
          <p:nvPr/>
        </p:nvGrpSpPr>
        <p:grpSpPr>
          <a:xfrm>
            <a:off x="570654" y="4908142"/>
            <a:ext cx="10018632" cy="1096648"/>
            <a:chOff x="670485" y="4282727"/>
            <a:chExt cx="8300086" cy="7841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CD8312-83FF-4166-B8A5-807BAAC16BD6}"/>
                </a:ext>
              </a:extLst>
            </p:cNvPr>
            <p:cNvSpPr/>
            <p:nvPr/>
          </p:nvSpPr>
          <p:spPr>
            <a:xfrm>
              <a:off x="670485" y="4282727"/>
              <a:ext cx="8300086" cy="7841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BE5A6E1-B180-4A7C-9B62-3404758E24D0}"/>
                </a:ext>
              </a:extLst>
            </p:cNvPr>
            <p:cNvGrpSpPr/>
            <p:nvPr/>
          </p:nvGrpSpPr>
          <p:grpSpPr>
            <a:xfrm>
              <a:off x="692597" y="4360460"/>
              <a:ext cx="8198250" cy="620657"/>
              <a:chOff x="848096" y="4679734"/>
              <a:chExt cx="8198250" cy="62065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FBB06ABF-29A7-467F-A949-AF8C3A0FACA3}"/>
                  </a:ext>
                </a:extLst>
              </p:cNvPr>
              <p:cNvGrpSpPr/>
              <p:nvPr/>
            </p:nvGrpSpPr>
            <p:grpSpPr>
              <a:xfrm>
                <a:off x="6665721" y="4679734"/>
                <a:ext cx="2380625" cy="620657"/>
                <a:chOff x="-82501" y="0"/>
                <a:chExt cx="2121876" cy="620657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D32D143B-D0D3-4E08-8C41-5B612471CFF5}"/>
                    </a:ext>
                  </a:extLst>
                </p:cNvPr>
                <p:cNvGrpSpPr/>
                <p:nvPr/>
              </p:nvGrpSpPr>
              <p:grpSpPr>
                <a:xfrm>
                  <a:off x="-82501" y="0"/>
                  <a:ext cx="484659" cy="590550"/>
                  <a:chOff x="-101551" y="0"/>
                  <a:chExt cx="484659" cy="590550"/>
                </a:xfrm>
              </p:grpSpPr>
              <p:sp>
                <p:nvSpPr>
                  <p:cNvPr id="14" name="Text Box 2">
                    <a:extLst>
                      <a:ext uri="{FF2B5EF4-FFF2-40B4-BE49-F238E27FC236}">
                        <a16:creationId xmlns:a16="http://schemas.microsoft.com/office/drawing/2014/main" id="{9A07A8EA-CE4D-4DC4-A31C-7BE6D7066F6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60521" y="0"/>
                    <a:ext cx="390525" cy="295275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0" tIns="0" rIns="0" bIns="0" anchor="ctr" anchorCtr="0">
                    <a:noAutofit/>
                  </a:bodyPr>
                  <a:lstStyle/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1</a:t>
                    </a:r>
                    <a:endParaRPr lang="en-US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" name="Text Box 23">
                    <a:extLst>
                      <a:ext uri="{FF2B5EF4-FFF2-40B4-BE49-F238E27FC236}">
                        <a16:creationId xmlns:a16="http://schemas.microsoft.com/office/drawing/2014/main" id="{9B5680EB-F146-4DD9-B712-9D607C540EC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01551" y="295275"/>
                    <a:ext cx="484659" cy="295275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0" tIns="0" rIns="0" bIns="0" anchor="ctr" anchorCtr="0">
                    <a:noAutofit/>
                  </a:bodyPr>
                  <a:lstStyle/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0.16</a:t>
                    </a:r>
                    <a:endParaRPr lang="en-US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4A842EA0-0848-43A7-BFAB-88653E7D019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-55391" y="304800"/>
                    <a:ext cx="407507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" name="Text Box 2">
                  <a:extLst>
                    <a:ext uri="{FF2B5EF4-FFF2-40B4-BE49-F238E27FC236}">
                      <a16:creationId xmlns:a16="http://schemas.microsoft.com/office/drawing/2014/main" id="{67A960A4-9325-45E7-8551-455B4994C4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8096" y="123824"/>
                  <a:ext cx="1401279" cy="49683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0" tIns="0" rIns="0" bIns="0" anchor="ctr" anchorCtr="0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</a:pPr>
                  <a:r>
                    <a:rPr lang="en-US" sz="24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+6.25 diopter</a:t>
                  </a:r>
                </a:p>
                <a:p>
                  <a:pPr marL="0" marR="0" algn="ctr">
                    <a:spcBef>
                      <a:spcPts val="0"/>
                    </a:spcBef>
                  </a:pPr>
                  <a:r>
                    <a:rPr lang="en-US" sz="2400" dirty="0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Readers</a:t>
                  </a:r>
                  <a:endPara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Text Box 2">
                  <a:extLst>
                    <a:ext uri="{FF2B5EF4-FFF2-40B4-BE49-F238E27FC236}">
                      <a16:creationId xmlns:a16="http://schemas.microsoft.com/office/drawing/2014/main" id="{B567E772-8684-45CB-B9AD-02975B7B843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8625" y="123825"/>
                  <a:ext cx="209550" cy="2952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0" tIns="0" rIns="0" bIns="0" anchor="ctr" anchorCtr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4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=</a:t>
                  </a:r>
                  <a:endPara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6425C19-05D6-4828-94C3-12B290F6474B}"/>
                  </a:ext>
                </a:extLst>
              </p:cNvPr>
              <p:cNvGrpSpPr/>
              <p:nvPr/>
            </p:nvGrpSpPr>
            <p:grpSpPr>
              <a:xfrm>
                <a:off x="848096" y="4689259"/>
                <a:ext cx="5693258" cy="590550"/>
                <a:chOff x="-98629" y="0"/>
                <a:chExt cx="5693258" cy="590550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DB46892B-48E5-457B-BD99-52B2B2A44B7C}"/>
                    </a:ext>
                  </a:extLst>
                </p:cNvPr>
                <p:cNvGrpSpPr/>
                <p:nvPr/>
              </p:nvGrpSpPr>
              <p:grpSpPr>
                <a:xfrm>
                  <a:off x="3490969" y="0"/>
                  <a:ext cx="2103660" cy="590550"/>
                  <a:chOff x="-233307" y="0"/>
                  <a:chExt cx="2103660" cy="590550"/>
                </a:xfrm>
              </p:grpSpPr>
              <p:sp>
                <p:nvSpPr>
                  <p:cNvPr id="28" name="Text Box 2">
                    <a:extLst>
                      <a:ext uri="{FF2B5EF4-FFF2-40B4-BE49-F238E27FC236}">
                        <a16:creationId xmlns:a16="http://schemas.microsoft.com/office/drawing/2014/main" id="{DF68E2A1-B869-4798-AE99-15817F31A7F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4349" y="0"/>
                    <a:ext cx="466725" cy="295275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0" tIns="0" rIns="0" bIns="0" anchor="ctr" anchorCtr="0">
                    <a:noAutofit/>
                  </a:bodyPr>
                  <a:lstStyle/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1</a:t>
                    </a:r>
                    <a:endParaRPr lang="en-US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9" name="Text Box 28">
                    <a:extLst>
                      <a:ext uri="{FF2B5EF4-FFF2-40B4-BE49-F238E27FC236}">
                        <a16:creationId xmlns:a16="http://schemas.microsoft.com/office/drawing/2014/main" id="{63417AA7-BC91-409F-9D5F-E1863614FEE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233307" y="295275"/>
                    <a:ext cx="2103660" cy="295275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0" tIns="0" rIns="0" bIns="0" anchor="ctr" anchorCtr="0">
                    <a:noAutofit/>
                  </a:bodyPr>
                  <a:lstStyle/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Distance in meters</a:t>
                    </a:r>
                    <a:endParaRPr lang="en-US" sz="12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2DC8CF6C-2730-46CF-939A-79EC97CD5FA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-86387" y="304800"/>
                    <a:ext cx="1857678" cy="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6" name="Text Box 2">
                  <a:extLst>
                    <a:ext uri="{FF2B5EF4-FFF2-40B4-BE49-F238E27FC236}">
                      <a16:creationId xmlns:a16="http://schemas.microsoft.com/office/drawing/2014/main" id="{48112E08-E8BE-40A7-9C2D-02F8E58F006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89230" y="123825"/>
                  <a:ext cx="209550" cy="2952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0" tIns="0" rIns="0" bIns="0" anchor="ctr" anchorCtr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4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=</a:t>
                  </a:r>
                  <a:endPara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Text Box 2">
                  <a:extLst>
                    <a:ext uri="{FF2B5EF4-FFF2-40B4-BE49-F238E27FC236}">
                      <a16:creationId xmlns:a16="http://schemas.microsoft.com/office/drawing/2014/main" id="{676E5CA6-3C6F-4A8D-AEBF-1E5DBB35166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98629" y="82117"/>
                  <a:ext cx="3339245" cy="40726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0" tIns="0" rIns="0" bIns="0" anchor="ctr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400" u="sng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Needed Reading Glasses Power</a:t>
                  </a:r>
                  <a:endParaRPr lang="en-US" sz="1200" u="sng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1" name="Text Box 2">
                <a:extLst>
                  <a:ext uri="{FF2B5EF4-FFF2-40B4-BE49-F238E27FC236}">
                    <a16:creationId xmlns:a16="http://schemas.microsoft.com/office/drawing/2014/main" id="{FC210F50-482E-4F5B-994E-6302DF32A8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16922" y="4794034"/>
                <a:ext cx="209550" cy="2952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ctr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</a:t>
                </a:r>
                <a:endPara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E145387-B002-4CFA-9664-2A0790373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318133"/>
              </p:ext>
            </p:extLst>
          </p:nvPr>
        </p:nvGraphicFramePr>
        <p:xfrm>
          <a:off x="9229356" y="1023838"/>
          <a:ext cx="2834639" cy="37677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val="876393203"/>
                    </a:ext>
                  </a:extLst>
                </a:gridCol>
                <a:gridCol w="985520">
                  <a:extLst>
                    <a:ext uri="{9D8B030D-6E8A-4147-A177-3AD203B41FA5}">
                      <a16:colId xmlns:a16="http://schemas.microsoft.com/office/drawing/2014/main" val="435619641"/>
                    </a:ext>
                  </a:extLst>
                </a:gridCol>
                <a:gridCol w="985519">
                  <a:extLst>
                    <a:ext uri="{9D8B030D-6E8A-4147-A177-3AD203B41FA5}">
                      <a16:colId xmlns:a16="http://schemas.microsoft.com/office/drawing/2014/main" val="480109898"/>
                    </a:ext>
                  </a:extLst>
                </a:gridCol>
              </a:tblGrid>
              <a:tr h="7753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Add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Power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Working Distance (inches)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Relative Distance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Magnif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53450"/>
                  </a:ext>
                </a:extLst>
              </a:tr>
              <a:tr h="2496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+1.00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0.4x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305350"/>
                  </a:ext>
                </a:extLst>
              </a:tr>
              <a:tr h="2496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+1.50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0.6x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861018"/>
                  </a:ext>
                </a:extLst>
              </a:tr>
              <a:tr h="2496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+2.00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0.8x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359236"/>
                  </a:ext>
                </a:extLst>
              </a:tr>
              <a:tr h="2496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+2.50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605655"/>
                  </a:ext>
                </a:extLst>
              </a:tr>
              <a:tr h="2496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+3.00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1.25x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013917"/>
                  </a:ext>
                </a:extLst>
              </a:tr>
              <a:tr h="2496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+3.50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1.45x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344313"/>
                  </a:ext>
                </a:extLst>
              </a:tr>
              <a:tr h="2496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+4.00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1.6x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490262"/>
                  </a:ext>
                </a:extLst>
              </a:tr>
              <a:tr h="2496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+5.00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2x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9973"/>
                  </a:ext>
                </a:extLst>
              </a:tr>
              <a:tr h="2496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+6.00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2.3x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404045"/>
                  </a:ext>
                </a:extLst>
              </a:tr>
              <a:tr h="2496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+7.00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2.7x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409754"/>
                  </a:ext>
                </a:extLst>
              </a:tr>
              <a:tr h="1722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+10.00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4x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177141"/>
                  </a:ext>
                </a:extLst>
              </a:tr>
              <a:tr h="1174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+12.50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5x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396425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08C49481-AEF0-49DF-8F93-FBFD1B2D6490}"/>
              </a:ext>
            </a:extLst>
          </p:cNvPr>
          <p:cNvGrpSpPr/>
          <p:nvPr/>
        </p:nvGrpSpPr>
        <p:grpSpPr>
          <a:xfrm>
            <a:off x="584865" y="3790343"/>
            <a:ext cx="6825633" cy="850298"/>
            <a:chOff x="946461" y="4016343"/>
            <a:chExt cx="6825633" cy="85029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F5D3789-9DF4-4952-805C-0D5100D42E5D}"/>
                </a:ext>
              </a:extLst>
            </p:cNvPr>
            <p:cNvSpPr/>
            <p:nvPr/>
          </p:nvSpPr>
          <p:spPr>
            <a:xfrm>
              <a:off x="946461" y="4016343"/>
              <a:ext cx="6825633" cy="85029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1D26AB6-8BDD-4509-8433-096E0BB890C9}"/>
                </a:ext>
              </a:extLst>
            </p:cNvPr>
            <p:cNvGrpSpPr/>
            <p:nvPr/>
          </p:nvGrpSpPr>
          <p:grpSpPr>
            <a:xfrm>
              <a:off x="4483796" y="4118379"/>
              <a:ext cx="3274463" cy="581024"/>
              <a:chOff x="11074" y="0"/>
              <a:chExt cx="3274463" cy="59055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311F035-9DC5-47CE-A62E-244438B391CA}"/>
                  </a:ext>
                </a:extLst>
              </p:cNvPr>
              <p:cNvGrpSpPr/>
              <p:nvPr/>
            </p:nvGrpSpPr>
            <p:grpSpPr>
              <a:xfrm>
                <a:off x="11074" y="0"/>
                <a:ext cx="457200" cy="590550"/>
                <a:chOff x="-46076" y="0"/>
                <a:chExt cx="457200" cy="590550"/>
              </a:xfrm>
            </p:grpSpPr>
            <p:sp>
              <p:nvSpPr>
                <p:cNvPr id="21" name="Text Box 2">
                  <a:extLst>
                    <a:ext uri="{FF2B5EF4-FFF2-40B4-BE49-F238E27FC236}">
                      <a16:creationId xmlns:a16="http://schemas.microsoft.com/office/drawing/2014/main" id="{015AF145-0323-49A6-ABBD-DD1BA81E02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050" y="0"/>
                  <a:ext cx="323850" cy="2952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0" tIns="0" rIns="0" bIns="0" anchor="ctr" anchorCtr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40</a:t>
                  </a:r>
                  <a:endParaRPr lang="en-US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Text Box 28">
                  <a:extLst>
                    <a:ext uri="{FF2B5EF4-FFF2-40B4-BE49-F238E27FC236}">
                      <a16:creationId xmlns:a16="http://schemas.microsoft.com/office/drawing/2014/main" id="{53BF1F5B-934E-4147-9EC9-8DE9465685C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46076" y="295275"/>
                  <a:ext cx="457200" cy="2952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0" tIns="0" rIns="0" bIns="0" anchor="ctr" anchorCtr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2.5</a:t>
                  </a:r>
                  <a:endParaRPr lang="en-US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A20FDA47-962C-458F-A3A3-EC8B95E04252}"/>
                    </a:ext>
                  </a:extLst>
                </p:cNvPr>
                <p:cNvCxnSpPr/>
                <p:nvPr/>
              </p:nvCxnSpPr>
              <p:spPr>
                <a:xfrm flipV="1">
                  <a:off x="-19051" y="304800"/>
                  <a:ext cx="393192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Text Box 2">
                <a:extLst>
                  <a:ext uri="{FF2B5EF4-FFF2-40B4-BE49-F238E27FC236}">
                    <a16:creationId xmlns:a16="http://schemas.microsoft.com/office/drawing/2014/main" id="{C5BD8952-2B40-49B8-BBF7-A9E8CDEA3D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142875"/>
                <a:ext cx="209550" cy="2952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ctr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</a:t>
                </a:r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 Box 2">
                <a:extLst>
                  <a:ext uri="{FF2B5EF4-FFF2-40B4-BE49-F238E27FC236}">
                    <a16:creationId xmlns:a16="http://schemas.microsoft.com/office/drawing/2014/main" id="{0BDD6C57-6523-40BA-8094-F24781590B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6162" y="133350"/>
                <a:ext cx="2619375" cy="2952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ctr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16 cm (about 6 inches)</a:t>
                </a:r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2" name="Text Box 2">
              <a:extLst>
                <a:ext uri="{FF2B5EF4-FFF2-40B4-BE49-F238E27FC236}">
                  <a16:creationId xmlns:a16="http://schemas.microsoft.com/office/drawing/2014/main" id="{CBE8D1F7-90EE-4564-9D3A-5BB8B4AABA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8503" y="4133464"/>
              <a:ext cx="3336349" cy="5695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200" u="sng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Needed Working Distance</a:t>
              </a:r>
            </a:p>
          </p:txBody>
        </p:sp>
        <p:sp>
          <p:nvSpPr>
            <p:cNvPr id="35" name="Text Box 2">
              <a:extLst>
                <a:ext uri="{FF2B5EF4-FFF2-40B4-BE49-F238E27FC236}">
                  <a16:creationId xmlns:a16="http://schemas.microsoft.com/office/drawing/2014/main" id="{2A419DBA-75B3-4893-A0EF-24AB575725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3286" y="4180886"/>
              <a:ext cx="323851" cy="51851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77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EA54-3CD2-42A1-9157-5F30E333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28414"/>
            <a:ext cx="8596668" cy="1498971"/>
          </a:xfrm>
        </p:spPr>
        <p:txBody>
          <a:bodyPr>
            <a:normAutofit fontScale="90000"/>
          </a:bodyPr>
          <a:lstStyle/>
          <a:p>
            <a:r>
              <a:rPr lang="en-US" sz="5300" dirty="0">
                <a:solidFill>
                  <a:schemeClr val="tx1"/>
                </a:solidFill>
              </a:rPr>
              <a:t>Near Magnification</a:t>
            </a:r>
            <a:br>
              <a:rPr lang="en-US" sz="5300" dirty="0">
                <a:solidFill>
                  <a:schemeClr val="tx1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Dispensing Reading Glasses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1CC3C316-12EA-4F38-B137-B116AF146269}"/>
              </a:ext>
            </a:extLst>
          </p:cNvPr>
          <p:cNvSpPr txBox="1">
            <a:spLocks/>
          </p:cNvSpPr>
          <p:nvPr/>
        </p:nvSpPr>
        <p:spPr>
          <a:xfrm>
            <a:off x="677335" y="1979629"/>
            <a:ext cx="7724986" cy="42514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sz="2400" dirty="0"/>
              <a:t>Ensure required print size, lighting and contrast 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sz="2400" dirty="0"/>
              <a:t>Put the reading glasses on the patient and have them read at the required distance</a:t>
            </a:r>
          </a:p>
          <a:p>
            <a:pPr lvl="1">
              <a:spcBef>
                <a:spcPts val="800"/>
              </a:spcBef>
              <a:spcAft>
                <a:spcPts val="200"/>
              </a:spcAft>
            </a:pPr>
            <a:r>
              <a:rPr lang="en-US" sz="2200" dirty="0"/>
              <a:t>Make sure they will be comfortable with that distance</a:t>
            </a:r>
            <a:endParaRPr lang="en-US" sz="1800" dirty="0"/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sz="2400" dirty="0"/>
              <a:t>Hint: Cut straw or pipe cleaner to the appropriate working distance and give it to the patient to use to keep at the needed distance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sz="2400" dirty="0"/>
              <a:t>Base in Prism – will be needed in higher power reading glasses to support the high amount convergence at close distances</a:t>
            </a:r>
          </a:p>
          <a:p>
            <a:pPr lvl="1">
              <a:spcBef>
                <a:spcPts val="800"/>
              </a:spcBef>
              <a:spcAft>
                <a:spcPts val="200"/>
              </a:spcAft>
            </a:pPr>
            <a:r>
              <a:rPr lang="en-US" sz="2000" dirty="0"/>
              <a:t>Usually higher than +4.00 needs BI prism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55FE6B-FB26-484A-ACAE-B300E6E16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710595"/>
              </p:ext>
            </p:extLst>
          </p:nvPr>
        </p:nvGraphicFramePr>
        <p:xfrm>
          <a:off x="8554721" y="328414"/>
          <a:ext cx="3129279" cy="44828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3365">
                  <a:extLst>
                    <a:ext uri="{9D8B030D-6E8A-4147-A177-3AD203B41FA5}">
                      <a16:colId xmlns:a16="http://schemas.microsoft.com/office/drawing/2014/main" val="876393203"/>
                    </a:ext>
                  </a:extLst>
                </a:gridCol>
                <a:gridCol w="1087958">
                  <a:extLst>
                    <a:ext uri="{9D8B030D-6E8A-4147-A177-3AD203B41FA5}">
                      <a16:colId xmlns:a16="http://schemas.microsoft.com/office/drawing/2014/main" val="435619641"/>
                    </a:ext>
                  </a:extLst>
                </a:gridCol>
                <a:gridCol w="1087956">
                  <a:extLst>
                    <a:ext uri="{9D8B030D-6E8A-4147-A177-3AD203B41FA5}">
                      <a16:colId xmlns:a16="http://schemas.microsoft.com/office/drawing/2014/main" val="480109898"/>
                    </a:ext>
                  </a:extLst>
                </a:gridCol>
              </a:tblGrid>
              <a:tr h="9225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Add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Power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Working Distance (inches)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Relative Distance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Magnif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53450"/>
                  </a:ext>
                </a:extLst>
              </a:tr>
              <a:tr h="297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+1.00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0.4x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305350"/>
                  </a:ext>
                </a:extLst>
              </a:tr>
              <a:tr h="297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+1.50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0.6x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861018"/>
                  </a:ext>
                </a:extLst>
              </a:tr>
              <a:tr h="297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+2.00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0.8x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359236"/>
                  </a:ext>
                </a:extLst>
              </a:tr>
              <a:tr h="297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+2.50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605655"/>
                  </a:ext>
                </a:extLst>
              </a:tr>
              <a:tr h="297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+3.00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1.25x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013917"/>
                  </a:ext>
                </a:extLst>
              </a:tr>
              <a:tr h="297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+3.50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1.45x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344313"/>
                  </a:ext>
                </a:extLst>
              </a:tr>
              <a:tr h="297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+4.00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1.6x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490262"/>
                  </a:ext>
                </a:extLst>
              </a:tr>
              <a:tr h="297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+5.00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2x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9973"/>
                  </a:ext>
                </a:extLst>
              </a:tr>
              <a:tr h="297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+6.00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2.3x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404045"/>
                  </a:ext>
                </a:extLst>
              </a:tr>
              <a:tr h="297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+7.00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2.7x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409754"/>
                  </a:ext>
                </a:extLst>
              </a:tr>
              <a:tr h="2948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+10.00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4x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177141"/>
                  </a:ext>
                </a:extLst>
              </a:tr>
              <a:tr h="2948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+12.50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5x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39642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0B9C4CD-B582-4CDE-8141-7CB882842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8688">
            <a:off x="7875155" y="5120641"/>
            <a:ext cx="3733971" cy="126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6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C7804-4B44-447D-97A9-7AB42D78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372" y="309638"/>
            <a:ext cx="6138548" cy="77116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Spectacle Magnifiers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9C46C8-DD06-43E4-BDA3-F1A397625C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59"/>
          <a:stretch/>
        </p:blipFill>
        <p:spPr>
          <a:xfrm>
            <a:off x="7520909" y="0"/>
            <a:ext cx="4671091" cy="6858000"/>
          </a:xfrm>
          <a:prstGeom prst="rect">
            <a:avLst/>
          </a:prstGeom>
        </p:spPr>
      </p:pic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4E5E4119-85EC-4398-AD8B-9541D4DAC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117" y="1097010"/>
            <a:ext cx="2900299" cy="2316859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sz="2200" dirty="0"/>
              <a:t>Binocular viewing</a:t>
            </a:r>
          </a:p>
          <a:p>
            <a:pPr lvl="1">
              <a:lnSpc>
                <a:spcPct val="114000"/>
              </a:lnSpc>
            </a:pPr>
            <a:r>
              <a:rPr lang="en-US" sz="2200" dirty="0"/>
              <a:t>Prism eyewear</a:t>
            </a:r>
          </a:p>
          <a:p>
            <a:pPr lvl="1">
              <a:lnSpc>
                <a:spcPct val="114000"/>
              </a:lnSpc>
            </a:pPr>
            <a:r>
              <a:rPr lang="en-US" sz="2200" dirty="0"/>
              <a:t>Diffractive eyewear</a:t>
            </a:r>
          </a:p>
          <a:p>
            <a:pPr lvl="1">
              <a:lnSpc>
                <a:spcPct val="114000"/>
              </a:lnSpc>
            </a:pPr>
            <a:r>
              <a:rPr lang="en-US" sz="2200" dirty="0"/>
              <a:t>Reading glasses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27C0AB7-13CF-4118-A0BA-6361E7EAA60B}"/>
              </a:ext>
            </a:extLst>
          </p:cNvPr>
          <p:cNvGrpSpPr/>
          <p:nvPr/>
        </p:nvGrpSpPr>
        <p:grpSpPr>
          <a:xfrm>
            <a:off x="1048638" y="3940121"/>
            <a:ext cx="6192347" cy="2709982"/>
            <a:chOff x="6935654" y="3646695"/>
            <a:chExt cx="4967748" cy="2352514"/>
          </a:xfrm>
        </p:grpSpPr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46593B4D-AD1C-497B-9E33-011F4A875441}"/>
                </a:ext>
              </a:extLst>
            </p:cNvPr>
            <p:cNvSpPr txBox="1">
              <a:spLocks/>
            </p:cNvSpPr>
            <p:nvPr/>
          </p:nvSpPr>
          <p:spPr>
            <a:xfrm>
              <a:off x="6960290" y="4121310"/>
              <a:ext cx="2302098" cy="187789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2200" dirty="0"/>
                <a:t>Familiar</a:t>
              </a:r>
            </a:p>
            <a:p>
              <a:pPr>
                <a:lnSpc>
                  <a:spcPct val="114000"/>
                </a:lnSpc>
              </a:pPr>
              <a:r>
                <a:rPr lang="en-US" sz="2200" dirty="0"/>
                <a:t>Hands-free</a:t>
              </a:r>
            </a:p>
            <a:p>
              <a:pPr>
                <a:lnSpc>
                  <a:spcPct val="114000"/>
                </a:lnSpc>
              </a:pPr>
              <a:r>
                <a:rPr lang="en-US" sz="2200" dirty="0"/>
                <a:t>Wide field of view</a:t>
              </a:r>
            </a:p>
            <a:p>
              <a:pPr>
                <a:lnSpc>
                  <a:spcPct val="114000"/>
                </a:lnSpc>
              </a:pPr>
              <a:r>
                <a:rPr lang="en-US" sz="2200" dirty="0"/>
                <a:t>Inconspicuous</a:t>
              </a: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80A4D413-E21E-4A40-B70A-A8CD7A12A554}"/>
                </a:ext>
              </a:extLst>
            </p:cNvPr>
            <p:cNvSpPr txBox="1">
              <a:spLocks/>
            </p:cNvSpPr>
            <p:nvPr/>
          </p:nvSpPr>
          <p:spPr>
            <a:xfrm>
              <a:off x="9369208" y="4107629"/>
              <a:ext cx="2534194" cy="147361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2200" dirty="0"/>
                <a:t>Short working distance</a:t>
              </a:r>
            </a:p>
            <a:p>
              <a:pPr>
                <a:lnSpc>
                  <a:spcPct val="114000"/>
                </a:lnSpc>
              </a:pPr>
              <a:r>
                <a:rPr lang="en-US" sz="2200" dirty="0"/>
                <a:t>Conspicuous</a:t>
              </a:r>
            </a:p>
            <a:p>
              <a:pPr>
                <a:lnSpc>
                  <a:spcPct val="114000"/>
                </a:lnSpc>
              </a:pPr>
              <a:r>
                <a:rPr lang="en-US" sz="2200" dirty="0"/>
                <a:t>Not Illuminated</a:t>
              </a: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DEC2E24A-94E9-4C0D-9BDC-7A7C0B1C9631}"/>
                </a:ext>
              </a:extLst>
            </p:cNvPr>
            <p:cNvSpPr txBox="1">
              <a:spLocks/>
            </p:cNvSpPr>
            <p:nvPr/>
          </p:nvSpPr>
          <p:spPr>
            <a:xfrm>
              <a:off x="6935654" y="3646695"/>
              <a:ext cx="2326736" cy="46054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charset="2"/>
                <a:buNone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Advantages</a:t>
              </a: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D9FA9DDB-B51F-420C-9FD7-0AAB360A6856}"/>
                </a:ext>
              </a:extLst>
            </p:cNvPr>
            <p:cNvSpPr txBox="1">
              <a:spLocks/>
            </p:cNvSpPr>
            <p:nvPr/>
          </p:nvSpPr>
          <p:spPr>
            <a:xfrm>
              <a:off x="9369208" y="3646695"/>
              <a:ext cx="2427375" cy="46054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charset="2"/>
                <a:buNone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Disadvantages</a:t>
              </a:r>
            </a:p>
          </p:txBody>
        </p:sp>
      </p:grp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34F76594-5FB9-484B-92FF-CDDE53EA0C5E}"/>
              </a:ext>
            </a:extLst>
          </p:cNvPr>
          <p:cNvSpPr txBox="1">
            <a:spLocks/>
          </p:cNvSpPr>
          <p:nvPr/>
        </p:nvSpPr>
        <p:spPr>
          <a:xfrm>
            <a:off x="3841416" y="1125854"/>
            <a:ext cx="3534744" cy="265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200" dirty="0"/>
              <a:t>Monocular Viewing</a:t>
            </a:r>
          </a:p>
          <a:p>
            <a:pPr lvl="1">
              <a:lnSpc>
                <a:spcPct val="114000"/>
              </a:lnSpc>
            </a:pPr>
            <a:r>
              <a:rPr lang="en-US" sz="2200" dirty="0"/>
              <a:t>Microscopic spectacles </a:t>
            </a:r>
          </a:p>
          <a:p>
            <a:pPr lvl="1">
              <a:lnSpc>
                <a:spcPct val="114000"/>
              </a:lnSpc>
            </a:pPr>
            <a:r>
              <a:rPr lang="en-US" sz="2200" dirty="0"/>
              <a:t>Diffractive microscopic spectacles</a:t>
            </a:r>
          </a:p>
        </p:txBody>
      </p:sp>
    </p:spTree>
    <p:extLst>
      <p:ext uri="{BB962C8B-B14F-4D97-AF65-F5344CB8AC3E}">
        <p14:creationId xmlns:p14="http://schemas.microsoft.com/office/powerpoint/2010/main" val="154146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 build="p"/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0EDE5-4AC1-420B-99DB-8D2F3E205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636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Hand-Held Magnifiers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E1BDB-4B9B-41D7-A7B6-B793AE132B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7057" y="1488614"/>
            <a:ext cx="6249023" cy="1473619"/>
          </a:xfrm>
        </p:spPr>
        <p:txBody>
          <a:bodyPr>
            <a:normAutofit/>
          </a:bodyPr>
          <a:lstStyle/>
          <a:p>
            <a:r>
              <a:rPr lang="en-US" sz="2400" dirty="0"/>
              <a:t>A Strong Plus Lens and a Handle</a:t>
            </a:r>
          </a:p>
          <a:p>
            <a:r>
              <a:rPr lang="en-US" sz="2400" dirty="0"/>
              <a:t>1X Magnification = 4 Diopters</a:t>
            </a:r>
          </a:p>
          <a:p>
            <a:pPr lvl="1"/>
            <a:r>
              <a:rPr lang="en-US" sz="2000" dirty="0"/>
              <a:t>ANSI Standard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E1F7F0-7B24-4EE2-8D6E-631613271605}"/>
              </a:ext>
            </a:extLst>
          </p:cNvPr>
          <p:cNvSpPr txBox="1">
            <a:spLocks/>
          </p:cNvSpPr>
          <p:nvPr/>
        </p:nvSpPr>
        <p:spPr>
          <a:xfrm>
            <a:off x="658220" y="3657112"/>
            <a:ext cx="2420260" cy="2205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200" dirty="0"/>
              <a:t>Familiar</a:t>
            </a:r>
          </a:p>
          <a:p>
            <a:pPr>
              <a:lnSpc>
                <a:spcPct val="114000"/>
              </a:lnSpc>
            </a:pPr>
            <a:r>
              <a:rPr lang="en-US" sz="2200" dirty="0"/>
              <a:t>Versatile</a:t>
            </a:r>
          </a:p>
          <a:p>
            <a:pPr>
              <a:lnSpc>
                <a:spcPct val="114000"/>
              </a:lnSpc>
            </a:pPr>
            <a:r>
              <a:rPr lang="en-US" sz="2200" dirty="0"/>
              <a:t>Economical</a:t>
            </a:r>
          </a:p>
          <a:p>
            <a:pPr>
              <a:lnSpc>
                <a:spcPct val="114000"/>
              </a:lnSpc>
            </a:pPr>
            <a:r>
              <a:rPr lang="en-US" sz="2200" dirty="0"/>
              <a:t>Portable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E92F84-6B6B-4DD5-A1E3-245C5EC5F9E6}"/>
              </a:ext>
            </a:extLst>
          </p:cNvPr>
          <p:cNvSpPr txBox="1">
            <a:spLocks/>
          </p:cNvSpPr>
          <p:nvPr/>
        </p:nvSpPr>
        <p:spPr>
          <a:xfrm>
            <a:off x="3193580" y="3657112"/>
            <a:ext cx="4487379" cy="2052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200" dirty="0"/>
              <a:t>Not Hands-free</a:t>
            </a:r>
          </a:p>
          <a:p>
            <a:pPr>
              <a:lnSpc>
                <a:spcPct val="114000"/>
              </a:lnSpc>
            </a:pPr>
            <a:r>
              <a:rPr lang="en-US" sz="2200" dirty="0"/>
              <a:t>Fatiguing</a:t>
            </a:r>
          </a:p>
          <a:p>
            <a:pPr>
              <a:lnSpc>
                <a:spcPct val="114000"/>
              </a:lnSpc>
            </a:pPr>
            <a:r>
              <a:rPr lang="en-US" sz="2200" dirty="0"/>
              <a:t>Stronger powers – Smaller lens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46D4E8-7641-4A9F-957D-11FD33A04525}"/>
              </a:ext>
            </a:extLst>
          </p:cNvPr>
          <p:cNvSpPr txBox="1">
            <a:spLocks/>
          </p:cNvSpPr>
          <p:nvPr/>
        </p:nvSpPr>
        <p:spPr>
          <a:xfrm>
            <a:off x="677334" y="3119763"/>
            <a:ext cx="2326736" cy="4605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400" dirty="0">
                <a:solidFill>
                  <a:schemeClr val="tx1"/>
                </a:solidFill>
              </a:rPr>
              <a:t>Advantages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FD825A-F565-4BD5-9FBC-7555E2B714CE}"/>
              </a:ext>
            </a:extLst>
          </p:cNvPr>
          <p:cNvSpPr txBox="1">
            <a:spLocks/>
          </p:cNvSpPr>
          <p:nvPr/>
        </p:nvSpPr>
        <p:spPr>
          <a:xfrm>
            <a:off x="3193581" y="3133442"/>
            <a:ext cx="2866767" cy="4605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400" dirty="0">
                <a:solidFill>
                  <a:schemeClr val="tx1"/>
                </a:solidFill>
              </a:rPr>
              <a:t>Disadvantages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ABB6D0-4A35-44ED-BF46-C5D996863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60898">
            <a:off x="6841953" y="1382923"/>
            <a:ext cx="4858854" cy="186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58FF05-0BC1-4400-941B-7BADC831C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959" y="4009769"/>
            <a:ext cx="4128573" cy="244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0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7" grpId="0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287DF-71B2-4EBA-9C9D-7E00080C5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535849"/>
            <a:ext cx="5451630" cy="13691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Rules for Using 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Hand-Held Magnifiers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CAE55C-9954-4128-A6CD-4ADC9D2BCAEC}"/>
              </a:ext>
            </a:extLst>
          </p:cNvPr>
          <p:cNvSpPr txBox="1">
            <a:spLocks/>
          </p:cNvSpPr>
          <p:nvPr/>
        </p:nvSpPr>
        <p:spPr>
          <a:xfrm>
            <a:off x="649224" y="1905000"/>
            <a:ext cx="5122652" cy="4414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14000"/>
              </a:lnSpc>
              <a:buFont typeface="+mj-lt"/>
              <a:buAutoNum type="arabicParenR"/>
            </a:pPr>
            <a:r>
              <a:rPr lang="en-US" sz="2400" dirty="0"/>
              <a:t>Hold Lens Parallel to the object being viewed</a:t>
            </a:r>
          </a:p>
          <a:p>
            <a:pPr marL="514350" indent="-514350">
              <a:lnSpc>
                <a:spcPct val="114000"/>
              </a:lnSpc>
              <a:buFont typeface="+mj-lt"/>
              <a:buAutoNum type="arabicParenR"/>
            </a:pPr>
            <a:r>
              <a:rPr lang="en-US" sz="2400" dirty="0"/>
              <a:t>Hold the lens at its focal length</a:t>
            </a:r>
          </a:p>
          <a:p>
            <a:pPr marL="514350" indent="-514350">
              <a:lnSpc>
                <a:spcPct val="114000"/>
              </a:lnSpc>
              <a:buFont typeface="+mj-lt"/>
              <a:buAutoNum type="arabicParenR"/>
            </a:pPr>
            <a:r>
              <a:rPr lang="en-US" sz="2400" dirty="0"/>
              <a:t>Hold lens at proper eye to lens distance (as labeled on the magnifier)</a:t>
            </a:r>
          </a:p>
          <a:p>
            <a:pPr marL="0" indent="0"/>
            <a:endParaRPr lang="en-US" sz="16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727F164-4F1A-40A9-B795-A71AFEE8F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618590"/>
              </p:ext>
            </p:extLst>
          </p:nvPr>
        </p:nvGraphicFramePr>
        <p:xfrm>
          <a:off x="6260128" y="966132"/>
          <a:ext cx="5451630" cy="4645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264">
                  <a:extLst>
                    <a:ext uri="{9D8B030D-6E8A-4147-A177-3AD203B41FA5}">
                      <a16:colId xmlns:a16="http://schemas.microsoft.com/office/drawing/2014/main" val="4156067039"/>
                    </a:ext>
                  </a:extLst>
                </a:gridCol>
                <a:gridCol w="1336287">
                  <a:extLst>
                    <a:ext uri="{9D8B030D-6E8A-4147-A177-3AD203B41FA5}">
                      <a16:colId xmlns:a16="http://schemas.microsoft.com/office/drawing/2014/main" val="3672991815"/>
                    </a:ext>
                  </a:extLst>
                </a:gridCol>
                <a:gridCol w="894270">
                  <a:extLst>
                    <a:ext uri="{9D8B030D-6E8A-4147-A177-3AD203B41FA5}">
                      <a16:colId xmlns:a16="http://schemas.microsoft.com/office/drawing/2014/main" val="1623910117"/>
                    </a:ext>
                  </a:extLst>
                </a:gridCol>
                <a:gridCol w="1213307">
                  <a:extLst>
                    <a:ext uri="{9D8B030D-6E8A-4147-A177-3AD203B41FA5}">
                      <a16:colId xmlns:a16="http://schemas.microsoft.com/office/drawing/2014/main" val="2060150476"/>
                    </a:ext>
                  </a:extLst>
                </a:gridCol>
                <a:gridCol w="1072502">
                  <a:extLst>
                    <a:ext uri="{9D8B030D-6E8A-4147-A177-3AD203B41FA5}">
                      <a16:colId xmlns:a16="http://schemas.microsoft.com/office/drawing/2014/main" val="4042120803"/>
                    </a:ext>
                  </a:extLst>
                </a:gridCol>
              </a:tblGrid>
              <a:tr h="8033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 dirty="0">
                          <a:effectLst/>
                        </a:rPr>
                        <a:t>Mag</a:t>
                      </a:r>
                      <a:endParaRPr lang="en-US" sz="2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Diopters</a:t>
                      </a:r>
                      <a:endParaRPr lang="en-US" sz="2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u="none" strike="noStrike" dirty="0">
                          <a:effectLst/>
                        </a:rPr>
                        <a:t>Lens Size</a:t>
                      </a:r>
                      <a:endParaRPr lang="en-US" sz="2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 dirty="0">
                          <a:effectLst/>
                        </a:rPr>
                        <a:t>Lens to object</a:t>
                      </a:r>
                      <a:endParaRPr lang="en-US" sz="2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Eye to lens</a:t>
                      </a:r>
                      <a:endParaRPr lang="en-US" sz="2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extLst>
                  <a:ext uri="{0D108BD9-81ED-4DB2-BD59-A6C34878D82A}">
                    <a16:rowId xmlns:a16="http://schemas.microsoft.com/office/drawing/2014/main" val="3534721761"/>
                  </a:ext>
                </a:extLst>
              </a:tr>
              <a:tr h="4268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3x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12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2.4"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2"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10"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extLst>
                  <a:ext uri="{0D108BD9-81ED-4DB2-BD59-A6C34878D82A}">
                    <a16:rowId xmlns:a16="http://schemas.microsoft.com/office/drawing/2014/main" val="1926747753"/>
                  </a:ext>
                </a:extLst>
              </a:tr>
              <a:tr h="4268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3.5x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10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2"x3"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2"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10"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extLst>
                  <a:ext uri="{0D108BD9-81ED-4DB2-BD59-A6C34878D82A}">
                    <a16:rowId xmlns:a16="http://schemas.microsoft.com/office/drawing/2014/main" val="974603804"/>
                  </a:ext>
                </a:extLst>
              </a:tr>
              <a:tr h="4268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4x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16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2"x3"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1.75"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6"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extLst>
                  <a:ext uri="{0D108BD9-81ED-4DB2-BD59-A6C34878D82A}">
                    <a16:rowId xmlns:a16="http://schemas.microsoft.com/office/drawing/2014/main" val="1786184799"/>
                  </a:ext>
                </a:extLst>
              </a:tr>
              <a:tr h="4268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4x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16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 dirty="0">
                          <a:effectLst/>
                        </a:rPr>
                        <a:t>2.4"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1.4"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6"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extLst>
                  <a:ext uri="{0D108BD9-81ED-4DB2-BD59-A6C34878D82A}">
                    <a16:rowId xmlns:a16="http://schemas.microsoft.com/office/drawing/2014/main" val="1807892583"/>
                  </a:ext>
                </a:extLst>
              </a:tr>
              <a:tr h="4268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5x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20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2.4"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1.2"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5"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extLst>
                  <a:ext uri="{0D108BD9-81ED-4DB2-BD59-A6C34878D82A}">
                    <a16:rowId xmlns:a16="http://schemas.microsoft.com/office/drawing/2014/main" val="3596929758"/>
                  </a:ext>
                </a:extLst>
              </a:tr>
              <a:tr h="4268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6x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24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2.4"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1.2"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4"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extLst>
                  <a:ext uri="{0D108BD9-81ED-4DB2-BD59-A6C34878D82A}">
                    <a16:rowId xmlns:a16="http://schemas.microsoft.com/office/drawing/2014/main" val="1097513174"/>
                  </a:ext>
                </a:extLst>
              </a:tr>
              <a:tr h="4268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7x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28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1.4"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1.2"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2"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extLst>
                  <a:ext uri="{0D108BD9-81ED-4DB2-BD59-A6C34878D82A}">
                    <a16:rowId xmlns:a16="http://schemas.microsoft.com/office/drawing/2014/main" val="118242071"/>
                  </a:ext>
                </a:extLst>
              </a:tr>
              <a:tr h="4268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10x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38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1.4"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.8"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2"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extLst>
                  <a:ext uri="{0D108BD9-81ED-4DB2-BD59-A6C34878D82A}">
                    <a16:rowId xmlns:a16="http://schemas.microsoft.com/office/drawing/2014/main" val="259680872"/>
                  </a:ext>
                </a:extLst>
              </a:tr>
              <a:tr h="4268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12.5x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 dirty="0">
                          <a:effectLst/>
                        </a:rPr>
                        <a:t>50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1.2"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>
                          <a:effectLst/>
                        </a:rPr>
                        <a:t>.6"</a:t>
                      </a:r>
                      <a:endParaRPr lang="en-US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u="none" strike="noStrike" dirty="0">
                          <a:effectLst/>
                        </a:rPr>
                        <a:t>2"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95" marR="9395" marT="9395" marB="0" anchor="b"/>
                </a:tc>
                <a:extLst>
                  <a:ext uri="{0D108BD9-81ED-4DB2-BD59-A6C34878D82A}">
                    <a16:rowId xmlns:a16="http://schemas.microsoft.com/office/drawing/2014/main" val="687087723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4CD7E24B-20A7-476E-92CC-53694F26315A}"/>
              </a:ext>
            </a:extLst>
          </p:cNvPr>
          <p:cNvGrpSpPr/>
          <p:nvPr/>
        </p:nvGrpSpPr>
        <p:grpSpPr>
          <a:xfrm>
            <a:off x="1048588" y="5122565"/>
            <a:ext cx="4883308" cy="1199586"/>
            <a:chOff x="815391" y="5191586"/>
            <a:chExt cx="4883308" cy="119958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4A19E9-0614-4F58-A512-259E503A4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681" t="71502" r="13235" b="22665"/>
            <a:stretch/>
          </p:blipFill>
          <p:spPr>
            <a:xfrm>
              <a:off x="2352674" y="5191586"/>
              <a:ext cx="1924051" cy="400050"/>
            </a:xfrm>
            <a:prstGeom prst="rect">
              <a:avLst/>
            </a:prstGeom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FE3F31CF-C85B-46E9-8B64-DC10AE04A7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6469" y="5461617"/>
              <a:ext cx="714243" cy="311713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6E0920CC-CE65-4812-896E-2324216877B7}"/>
                </a:ext>
              </a:extLst>
            </p:cNvPr>
            <p:cNvSpPr txBox="1">
              <a:spLocks/>
            </p:cNvSpPr>
            <p:nvPr/>
          </p:nvSpPr>
          <p:spPr>
            <a:xfrm>
              <a:off x="815391" y="5713316"/>
              <a:ext cx="1537284" cy="343159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4000"/>
                </a:lnSpc>
                <a:buNone/>
              </a:pPr>
              <a:r>
                <a:rPr lang="en-US" sz="1600" dirty="0"/>
                <a:t>Magnification</a:t>
              </a:r>
              <a:endParaRPr lang="en-US" sz="1100" dirty="0"/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FF8DBE74-54D5-4BB1-BBAE-A35FE6B924DB}"/>
                </a:ext>
              </a:extLst>
            </p:cNvPr>
            <p:cNvSpPr txBox="1">
              <a:spLocks/>
            </p:cNvSpPr>
            <p:nvPr/>
          </p:nvSpPr>
          <p:spPr>
            <a:xfrm>
              <a:off x="2518842" y="5961225"/>
              <a:ext cx="891108" cy="251669"/>
            </a:xfrm>
            <a:prstGeom prst="rect">
              <a:avLst/>
            </a:prstGeom>
          </p:spPr>
          <p:txBody>
            <a:bodyPr vert="horz" lIns="0" tIns="0" rIns="0" bIns="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4000"/>
                </a:lnSpc>
                <a:buNone/>
              </a:pPr>
              <a:r>
                <a:rPr lang="en-US" sz="1600" dirty="0"/>
                <a:t>Diopters</a:t>
              </a:r>
              <a:endParaRPr lang="en-US" sz="1100" dirty="0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9D533248-B8B9-4D04-A82E-99FB7D00B14B}"/>
                </a:ext>
              </a:extLst>
            </p:cNvPr>
            <p:cNvSpPr txBox="1">
              <a:spLocks/>
            </p:cNvSpPr>
            <p:nvPr/>
          </p:nvSpPr>
          <p:spPr>
            <a:xfrm>
              <a:off x="3797731" y="5884895"/>
              <a:ext cx="1900968" cy="506277"/>
            </a:xfrm>
            <a:prstGeom prst="rect">
              <a:avLst/>
            </a:prstGeom>
          </p:spPr>
          <p:txBody>
            <a:bodyPr vert="horz" lIns="0" tIns="0" rIns="0" bIns="0" rtlCol="0">
              <a:normAutofit fontScale="92500" lnSpcReduction="10000"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en-US" sz="1600" dirty="0"/>
                <a:t>Eye to Lens Distance</a:t>
              </a:r>
            </a:p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en-US" sz="1600" dirty="0"/>
                <a:t>140 mm = 1.2”</a:t>
              </a:r>
              <a:endParaRPr lang="en-US" sz="1100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E33A537-F421-426B-8B01-17957CA4A2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4871" y="5486273"/>
              <a:ext cx="36001" cy="474952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D40BDFA-F863-4E18-87E7-8F8D6BA7A3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56125" y="5399696"/>
              <a:ext cx="306226" cy="561529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38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C296A-E59F-46A5-8BE5-8C345201E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19" y="356064"/>
            <a:ext cx="5021516" cy="79083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Stand Magnifiers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36F8A-E866-456C-B6AF-924C73A72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79" y="1163109"/>
            <a:ext cx="6410433" cy="889211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2000" dirty="0"/>
              <a:t>Plus Lens mounted on “legs” that fix the distance from lens to object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75272F-313C-4672-A104-C6AAB0B5749B}"/>
              </a:ext>
            </a:extLst>
          </p:cNvPr>
          <p:cNvGrpSpPr/>
          <p:nvPr/>
        </p:nvGrpSpPr>
        <p:grpSpPr>
          <a:xfrm>
            <a:off x="623479" y="2131573"/>
            <a:ext cx="6192347" cy="2897628"/>
            <a:chOff x="6935654" y="3646695"/>
            <a:chExt cx="4967748" cy="2515408"/>
          </a:xfrm>
        </p:grpSpPr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43836F8A-E866-456C-B6AF-924C73A72D23}"/>
                </a:ext>
              </a:extLst>
            </p:cNvPr>
            <p:cNvSpPr txBox="1">
              <a:spLocks/>
            </p:cNvSpPr>
            <p:nvPr/>
          </p:nvSpPr>
          <p:spPr>
            <a:xfrm>
              <a:off x="6960290" y="4121310"/>
              <a:ext cx="2302100" cy="204079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2200" dirty="0"/>
                <a:t>Fixed focal length</a:t>
              </a:r>
            </a:p>
            <a:p>
              <a:pPr>
                <a:lnSpc>
                  <a:spcPct val="114000"/>
                </a:lnSpc>
              </a:pPr>
              <a:r>
                <a:rPr lang="en-US" sz="2200" dirty="0"/>
                <a:t>Lens mounted parallel to object</a:t>
              </a:r>
            </a:p>
            <a:p>
              <a:pPr>
                <a:lnSpc>
                  <a:spcPct val="114000"/>
                </a:lnSpc>
              </a:pPr>
              <a:r>
                <a:rPr lang="en-US" sz="2200" dirty="0"/>
                <a:t>Great for reading</a:t>
              </a:r>
            </a:p>
            <a:p>
              <a:pPr>
                <a:lnSpc>
                  <a:spcPct val="114000"/>
                </a:lnSpc>
              </a:pPr>
              <a:r>
                <a:rPr lang="en-US" sz="2200" dirty="0"/>
                <a:t>Less fatiguing</a:t>
              </a: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43836F8A-E866-456C-B6AF-924C73A72D23}"/>
                </a:ext>
              </a:extLst>
            </p:cNvPr>
            <p:cNvSpPr txBox="1">
              <a:spLocks/>
            </p:cNvSpPr>
            <p:nvPr/>
          </p:nvSpPr>
          <p:spPr>
            <a:xfrm>
              <a:off x="9369208" y="4107629"/>
              <a:ext cx="2534194" cy="147361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2200" dirty="0"/>
                <a:t>Not hands-free</a:t>
              </a:r>
            </a:p>
            <a:p>
              <a:pPr>
                <a:lnSpc>
                  <a:spcPct val="114000"/>
                </a:lnSpc>
              </a:pPr>
              <a:r>
                <a:rPr lang="en-US" sz="2200" dirty="0"/>
                <a:t>Less portable</a:t>
              </a:r>
            </a:p>
            <a:p>
              <a:pPr>
                <a:lnSpc>
                  <a:spcPct val="114000"/>
                </a:lnSpc>
              </a:pPr>
              <a:r>
                <a:rPr lang="en-US" sz="2200" dirty="0"/>
                <a:t>Limited field of view</a:t>
              </a: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59FE462A-B2B1-4AC0-8527-CFAE692DE5B3}"/>
                </a:ext>
              </a:extLst>
            </p:cNvPr>
            <p:cNvSpPr txBox="1">
              <a:spLocks/>
            </p:cNvSpPr>
            <p:nvPr/>
          </p:nvSpPr>
          <p:spPr>
            <a:xfrm>
              <a:off x="6935654" y="3646695"/>
              <a:ext cx="2326736" cy="4605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charset="2"/>
                <a:buNone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Advantages</a:t>
              </a: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59FE462A-B2B1-4AC0-8527-CFAE692DE5B3}"/>
                </a:ext>
              </a:extLst>
            </p:cNvPr>
            <p:cNvSpPr txBox="1">
              <a:spLocks/>
            </p:cNvSpPr>
            <p:nvPr/>
          </p:nvSpPr>
          <p:spPr>
            <a:xfrm>
              <a:off x="9369208" y="3646695"/>
              <a:ext cx="2427375" cy="4605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charset="2"/>
                <a:buNone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Disadvantages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EF2282AE-3BA0-45F3-B3C8-E5D638897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167062" y="487614"/>
            <a:ext cx="4430018" cy="3129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AB8D2A-973A-4327-9157-C179C7F12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827" y="3911600"/>
            <a:ext cx="3768334" cy="2748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D89EF7-C488-463D-B09D-9B3724463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551" y="4647307"/>
            <a:ext cx="2226184" cy="175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11149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287DF-71B2-4EBA-9C9D-7E00080C5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189" y="306333"/>
            <a:ext cx="4631851" cy="128089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Rules for Using Stand Magnifiers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CAE55C-9954-4128-A6CD-4ADC9D2BCAEC}"/>
              </a:ext>
            </a:extLst>
          </p:cNvPr>
          <p:cNvSpPr txBox="1">
            <a:spLocks/>
          </p:cNvSpPr>
          <p:nvPr/>
        </p:nvSpPr>
        <p:spPr>
          <a:xfrm>
            <a:off x="694677" y="1587223"/>
            <a:ext cx="5152281" cy="3271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rgbClr val="000000"/>
                </a:solidFill>
              </a:rPr>
              <a:t>Hold the stand magnifier firmly against the object to be viewed</a:t>
            </a:r>
          </a:p>
          <a:p>
            <a:r>
              <a:rPr lang="en-US" sz="2200" dirty="0">
                <a:solidFill>
                  <a:srgbClr val="000000"/>
                </a:solidFill>
              </a:rPr>
              <a:t>Adjust eye to lens distance appropriately</a:t>
            </a:r>
          </a:p>
          <a:p>
            <a:r>
              <a:rPr lang="en-US" sz="2200" dirty="0">
                <a:solidFill>
                  <a:srgbClr val="000000"/>
                </a:solidFill>
              </a:rPr>
              <a:t>Divergent light rays emerge from Stand Magnifier lenses. </a:t>
            </a:r>
          </a:p>
          <a:p>
            <a:r>
              <a:rPr lang="en-US" sz="2200" dirty="0">
                <a:solidFill>
                  <a:srgbClr val="000000"/>
                </a:solidFill>
              </a:rPr>
              <a:t>Users must accommodate or wear a bifocal</a:t>
            </a:r>
          </a:p>
          <a:p>
            <a:pPr lvl="1"/>
            <a:endParaRPr lang="en-US" sz="2200" dirty="0">
              <a:solidFill>
                <a:srgbClr val="00000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4A80F60-2C40-44DA-9D10-90AACFFD6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098611"/>
              </p:ext>
            </p:extLst>
          </p:nvPr>
        </p:nvGraphicFramePr>
        <p:xfrm>
          <a:off x="5430662" y="362686"/>
          <a:ext cx="2470561" cy="5394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701">
                  <a:extLst>
                    <a:ext uri="{9D8B030D-6E8A-4147-A177-3AD203B41FA5}">
                      <a16:colId xmlns:a16="http://schemas.microsoft.com/office/drawing/2014/main" val="97555542"/>
                    </a:ext>
                  </a:extLst>
                </a:gridCol>
                <a:gridCol w="855114">
                  <a:extLst>
                    <a:ext uri="{9D8B030D-6E8A-4147-A177-3AD203B41FA5}">
                      <a16:colId xmlns:a16="http://schemas.microsoft.com/office/drawing/2014/main" val="923469666"/>
                    </a:ext>
                  </a:extLst>
                </a:gridCol>
                <a:gridCol w="857746">
                  <a:extLst>
                    <a:ext uri="{9D8B030D-6E8A-4147-A177-3AD203B41FA5}">
                      <a16:colId xmlns:a16="http://schemas.microsoft.com/office/drawing/2014/main" val="370580948"/>
                    </a:ext>
                  </a:extLst>
                </a:gridCol>
              </a:tblGrid>
              <a:tr h="51464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System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VarioPlus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extLst>
                  <a:ext uri="{0D108BD9-81ED-4DB2-BD59-A6C34878D82A}">
                    <a16:rowId xmlns:a16="http://schemas.microsoft.com/office/drawing/2014/main" val="3473670895"/>
                  </a:ext>
                </a:extLst>
              </a:tr>
              <a:tr h="51464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Mag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Lens Size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Eye to Lens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extLst>
                  <a:ext uri="{0D108BD9-81ED-4DB2-BD59-A6C34878D82A}">
                    <a16:rowId xmlns:a16="http://schemas.microsoft.com/office/drawing/2014/main" val="1675614027"/>
                  </a:ext>
                </a:extLst>
              </a:tr>
              <a:tr h="4733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3x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2" x 4"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10"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extLst>
                  <a:ext uri="{0D108BD9-81ED-4DB2-BD59-A6C34878D82A}">
                    <a16:rowId xmlns:a16="http://schemas.microsoft.com/office/drawing/2014/main" val="2876265579"/>
                  </a:ext>
                </a:extLst>
              </a:tr>
              <a:tr h="4733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3.9x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2" x 4"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8"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extLst>
                  <a:ext uri="{0D108BD9-81ED-4DB2-BD59-A6C34878D82A}">
                    <a16:rowId xmlns:a16="http://schemas.microsoft.com/office/drawing/2014/main" val="856206561"/>
                  </a:ext>
                </a:extLst>
              </a:tr>
              <a:tr h="4733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3x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3.2"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10"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extLst>
                  <a:ext uri="{0D108BD9-81ED-4DB2-BD59-A6C34878D82A}">
                    <a16:rowId xmlns:a16="http://schemas.microsoft.com/office/drawing/2014/main" val="1910266752"/>
                  </a:ext>
                </a:extLst>
              </a:tr>
              <a:tr h="4733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4x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2.8"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6"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extLst>
                  <a:ext uri="{0D108BD9-81ED-4DB2-BD59-A6C34878D82A}">
                    <a16:rowId xmlns:a16="http://schemas.microsoft.com/office/drawing/2014/main" val="1923579106"/>
                  </a:ext>
                </a:extLst>
              </a:tr>
              <a:tr h="4733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5x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2.4"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5"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extLst>
                  <a:ext uri="{0D108BD9-81ED-4DB2-BD59-A6C34878D82A}">
                    <a16:rowId xmlns:a16="http://schemas.microsoft.com/office/drawing/2014/main" val="807210213"/>
                  </a:ext>
                </a:extLst>
              </a:tr>
              <a:tr h="4733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6x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2"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4"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extLst>
                  <a:ext uri="{0D108BD9-81ED-4DB2-BD59-A6C34878D82A}">
                    <a16:rowId xmlns:a16="http://schemas.microsoft.com/office/drawing/2014/main" val="2102311042"/>
                  </a:ext>
                </a:extLst>
              </a:tr>
              <a:tr h="4733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7x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1.4"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2"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extLst>
                  <a:ext uri="{0D108BD9-81ED-4DB2-BD59-A6C34878D82A}">
                    <a16:rowId xmlns:a16="http://schemas.microsoft.com/office/drawing/2014/main" val="568911574"/>
                  </a:ext>
                </a:extLst>
              </a:tr>
              <a:tr h="4733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10x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1.4"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2"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extLst>
                  <a:ext uri="{0D108BD9-81ED-4DB2-BD59-A6C34878D82A}">
                    <a16:rowId xmlns:a16="http://schemas.microsoft.com/office/drawing/2014/main" val="1918569181"/>
                  </a:ext>
                </a:extLst>
              </a:tr>
              <a:tr h="4733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12.5x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1.2"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2"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334" marR="10334" marT="10334" marB="0" anchor="b"/>
                </a:tc>
                <a:extLst>
                  <a:ext uri="{0D108BD9-81ED-4DB2-BD59-A6C34878D82A}">
                    <a16:rowId xmlns:a16="http://schemas.microsoft.com/office/drawing/2014/main" val="3662208808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8C90A562-CFC9-47AB-84AC-C4FBE1B95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" t="2986" r="6938" b="2730"/>
          <a:stretch/>
        </p:blipFill>
        <p:spPr bwMode="auto">
          <a:xfrm rot="5400000">
            <a:off x="8642236" y="-489892"/>
            <a:ext cx="2964408" cy="413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2836C5-E0F1-4C0C-80C0-4CE9F8F0F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5152" y="4380579"/>
            <a:ext cx="3372005" cy="2477421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D624F05-1F61-44BA-9406-711D179E5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 t="3769" r="4033" b="1946"/>
          <a:stretch/>
        </p:blipFill>
        <p:spPr bwMode="auto">
          <a:xfrm rot="5400000" flipV="1">
            <a:off x="8758508" y="2358242"/>
            <a:ext cx="2731863" cy="413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45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11C5F-1A2D-43D0-9A4D-CD9BD2D09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700" y="400424"/>
            <a:ext cx="5264987" cy="13970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1"/>
                </a:solidFill>
              </a:rPr>
              <a:t>Video magnifiers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75F27-F173-45F2-A2CF-C8A7816BF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464" y="1412240"/>
            <a:ext cx="6452616" cy="2417184"/>
          </a:xfrm>
        </p:spPr>
        <p:txBody>
          <a:bodyPr>
            <a:normAutofit/>
          </a:bodyPr>
          <a:lstStyle/>
          <a:p>
            <a:pPr>
              <a:buFont typeface="Wingdings 3" charset="2"/>
              <a:buChar char=""/>
            </a:pPr>
            <a:r>
              <a:rPr lang="en-US" sz="2000" dirty="0">
                <a:solidFill>
                  <a:srgbClr val="000000"/>
                </a:solidFill>
              </a:rPr>
              <a:t>An electronic device that magnifies by using a camera that projects an enlarged image on a screen or monitor</a:t>
            </a:r>
          </a:p>
          <a:p>
            <a:pPr>
              <a:buFont typeface="Wingdings 3" charset="2"/>
              <a:buChar char=""/>
            </a:pPr>
            <a:r>
              <a:rPr lang="en-US" sz="2000" dirty="0">
                <a:solidFill>
                  <a:srgbClr val="000000"/>
                </a:solidFill>
              </a:rPr>
              <a:t>Equivalent Power </a:t>
            </a:r>
          </a:p>
          <a:p>
            <a:pPr lvl="1">
              <a:buFont typeface="Wingdings 3" charset="2"/>
              <a:buChar char=""/>
            </a:pPr>
            <a:r>
              <a:rPr lang="en-US" sz="1800" dirty="0">
                <a:solidFill>
                  <a:srgbClr val="000000"/>
                </a:solidFill>
              </a:rPr>
              <a:t>Screen magnification x accommodation</a:t>
            </a:r>
          </a:p>
          <a:p>
            <a:pPr lvl="1">
              <a:buFont typeface="Wingdings 3" charset="2"/>
              <a:buChar char=""/>
            </a:pPr>
            <a:r>
              <a:rPr lang="en-US" sz="1800" dirty="0">
                <a:solidFill>
                  <a:srgbClr val="000000"/>
                </a:solidFill>
              </a:rPr>
              <a:t>Add power multiplies the magnification effect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A69B7-9F7E-4E34-86E4-C9D97DB96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00"/>
          <a:stretch/>
        </p:blipFill>
        <p:spPr>
          <a:xfrm>
            <a:off x="7084059" y="0"/>
            <a:ext cx="5107941" cy="462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C10F4A-83EB-402B-AB11-E44713B621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6" t="7560" r="-1568" b="4119"/>
          <a:stretch/>
        </p:blipFill>
        <p:spPr>
          <a:xfrm>
            <a:off x="1131278" y="3829424"/>
            <a:ext cx="5264987" cy="3028576"/>
          </a:xfrm>
          <a:prstGeom prst="rect">
            <a:avLst/>
          </a:prstGeo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434DBDA3-E5C4-433D-832A-F52A5B9907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-2" r="10390" b="-2"/>
          <a:stretch/>
        </p:blipFill>
        <p:spPr>
          <a:xfrm>
            <a:off x="6310436" y="3838394"/>
            <a:ext cx="4134044" cy="29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9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DAFA6-23DB-45C2-88A1-28C45EDC4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EFFFF"/>
                </a:solidFill>
              </a:rPr>
              <a:t>Video Magnifier for Distance Viewing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57CC7B-404E-423F-B94E-AB567664E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8"/>
          <a:stretch/>
        </p:blipFill>
        <p:spPr>
          <a:xfrm>
            <a:off x="-436880" y="3962"/>
            <a:ext cx="6760754" cy="6854038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CD30CC61-2176-4073-BB56-57F6242DCED8}"/>
              </a:ext>
            </a:extLst>
          </p:cNvPr>
          <p:cNvSpPr txBox="1">
            <a:spLocks/>
          </p:cNvSpPr>
          <p:nvPr/>
        </p:nvSpPr>
        <p:spPr>
          <a:xfrm>
            <a:off x="6323874" y="1965899"/>
            <a:ext cx="3778870" cy="24971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</a:rPr>
              <a:t>Video Magnifier for Distance Viewing</a:t>
            </a:r>
          </a:p>
        </p:txBody>
      </p:sp>
    </p:spTree>
    <p:extLst>
      <p:ext uri="{BB962C8B-B14F-4D97-AF65-F5344CB8AC3E}">
        <p14:creationId xmlns:p14="http://schemas.microsoft.com/office/powerpoint/2010/main" val="236128604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EA54-3CD2-42A1-9157-5F30E333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3815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Home Vision Assessment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Near Acuity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DA5A13-312F-4BFB-B07E-52317307E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65379"/>
            <a:ext cx="8596668" cy="787321"/>
          </a:xfrm>
        </p:spPr>
        <p:txBody>
          <a:bodyPr/>
          <a:lstStyle/>
          <a:p>
            <a:r>
              <a:rPr lang="en-US" dirty="0"/>
              <a:t>Test each eye if you think one eye may be interfering with the other</a:t>
            </a:r>
          </a:p>
          <a:p>
            <a:r>
              <a:rPr lang="en-US" dirty="0"/>
              <a:t>Helps determine if LV aid should be a monocular or binocular device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4D6D33-2BE1-40A8-8A5E-A6208B1AA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657543"/>
            <a:ext cx="4891655" cy="3859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2C9656-4460-46C2-8412-DB8C082D5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989" y="2657543"/>
            <a:ext cx="4818618" cy="379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52371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744C01EC-EE89-403B-8829-361204EB6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138" y="157485"/>
            <a:ext cx="4879148" cy="42126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1C7804-4B44-447D-97A9-7AB42D78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97" y="350525"/>
            <a:ext cx="5021516" cy="83182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Telescopes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4E5E4119-85EC-4398-AD8B-9541D4DAC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63" y="938601"/>
            <a:ext cx="5535995" cy="2316859"/>
          </a:xfrm>
        </p:spPr>
        <p:txBody>
          <a:bodyPr>
            <a:normAutofit lnSpcReduction="10000"/>
          </a:bodyPr>
          <a:lstStyle/>
          <a:p>
            <a:pPr>
              <a:lnSpc>
                <a:spcPct val="114000"/>
              </a:lnSpc>
            </a:pPr>
            <a:r>
              <a:rPr lang="en-US" sz="2400" dirty="0"/>
              <a:t>Hand-Held</a:t>
            </a:r>
          </a:p>
          <a:p>
            <a:pPr lvl="1">
              <a:lnSpc>
                <a:spcPct val="114000"/>
              </a:lnSpc>
            </a:pPr>
            <a:r>
              <a:rPr lang="en-US" sz="2000" dirty="0"/>
              <a:t>Spotting Tasks</a:t>
            </a:r>
          </a:p>
          <a:p>
            <a:pPr>
              <a:lnSpc>
                <a:spcPct val="114000"/>
              </a:lnSpc>
            </a:pPr>
            <a:r>
              <a:rPr lang="en-US" sz="2400" dirty="0"/>
              <a:t>Eyeglass Mounted</a:t>
            </a:r>
          </a:p>
          <a:p>
            <a:pPr lvl="1">
              <a:lnSpc>
                <a:spcPct val="114000"/>
              </a:lnSpc>
            </a:pPr>
            <a:r>
              <a:rPr lang="en-US" sz="2000" dirty="0"/>
              <a:t>Extended Viewing (TV &amp; Reading)</a:t>
            </a:r>
          </a:p>
          <a:p>
            <a:pPr lvl="1">
              <a:lnSpc>
                <a:spcPct val="114000"/>
              </a:lnSpc>
            </a:pPr>
            <a:r>
              <a:rPr lang="en-US" sz="2000" dirty="0"/>
              <a:t>Driving</a:t>
            </a:r>
            <a:endParaRPr lang="en-US" sz="2400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27C0AB7-13CF-4118-A0BA-6361E7EAA60B}"/>
              </a:ext>
            </a:extLst>
          </p:cNvPr>
          <p:cNvGrpSpPr/>
          <p:nvPr/>
        </p:nvGrpSpPr>
        <p:grpSpPr>
          <a:xfrm>
            <a:off x="438963" y="3300865"/>
            <a:ext cx="6474826" cy="2680657"/>
            <a:chOff x="5717461" y="3646695"/>
            <a:chExt cx="6389056" cy="2252006"/>
          </a:xfrm>
        </p:grpSpPr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46593B4D-AD1C-497B-9E33-011F4A875441}"/>
                </a:ext>
              </a:extLst>
            </p:cNvPr>
            <p:cNvSpPr txBox="1">
              <a:spLocks/>
            </p:cNvSpPr>
            <p:nvPr/>
          </p:nvSpPr>
          <p:spPr>
            <a:xfrm>
              <a:off x="5717461" y="4121311"/>
              <a:ext cx="3119575" cy="17773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2000" dirty="0"/>
                <a:t>Multiple Task Solution</a:t>
              </a:r>
            </a:p>
            <a:p>
              <a:pPr>
                <a:lnSpc>
                  <a:spcPct val="114000"/>
                </a:lnSpc>
              </a:pPr>
              <a:r>
                <a:rPr lang="en-US" sz="2000" dirty="0"/>
                <a:t>Long working distance at near</a:t>
              </a:r>
            </a:p>
            <a:p>
              <a:pPr>
                <a:lnSpc>
                  <a:spcPct val="114000"/>
                </a:lnSpc>
              </a:pPr>
              <a:r>
                <a:rPr lang="en-US" sz="2000" dirty="0"/>
                <a:t>Hands-Free</a:t>
              </a:r>
            </a:p>
            <a:p>
              <a:pPr>
                <a:lnSpc>
                  <a:spcPct val="114000"/>
                </a:lnSpc>
              </a:pPr>
              <a:r>
                <a:rPr lang="en-US" sz="2000" dirty="0"/>
                <a:t>Distance Magnification</a:t>
              </a: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80A4D413-E21E-4A40-B70A-A8CD7A12A554}"/>
                </a:ext>
              </a:extLst>
            </p:cNvPr>
            <p:cNvSpPr txBox="1">
              <a:spLocks/>
            </p:cNvSpPr>
            <p:nvPr/>
          </p:nvSpPr>
          <p:spPr>
            <a:xfrm>
              <a:off x="9086467" y="4107628"/>
              <a:ext cx="3020050" cy="167288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sz="2000" dirty="0"/>
                <a:t>Conspicuous</a:t>
              </a:r>
            </a:p>
            <a:p>
              <a:pPr>
                <a:lnSpc>
                  <a:spcPct val="114000"/>
                </a:lnSpc>
              </a:pPr>
              <a:r>
                <a:rPr lang="en-US" sz="2000" dirty="0"/>
                <a:t>Loss of peripheral field / field of view</a:t>
              </a:r>
            </a:p>
            <a:p>
              <a:pPr>
                <a:lnSpc>
                  <a:spcPct val="114000"/>
                </a:lnSpc>
              </a:pPr>
              <a:r>
                <a:rPr lang="en-US" sz="2000" dirty="0"/>
                <a:t>Heavy for longer term wear</a:t>
              </a: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DEC2E24A-94E9-4C0D-9BDC-7A7C0B1C9631}"/>
                </a:ext>
              </a:extLst>
            </p:cNvPr>
            <p:cNvSpPr txBox="1">
              <a:spLocks/>
            </p:cNvSpPr>
            <p:nvPr/>
          </p:nvSpPr>
          <p:spPr>
            <a:xfrm>
              <a:off x="5717463" y="3646695"/>
              <a:ext cx="3185042" cy="46054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charset="2"/>
                <a:buNone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Advantages</a:t>
              </a: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D9FA9DDB-B51F-420C-9FD7-0AAB360A6856}"/>
                </a:ext>
              </a:extLst>
            </p:cNvPr>
            <p:cNvSpPr txBox="1">
              <a:spLocks/>
            </p:cNvSpPr>
            <p:nvPr/>
          </p:nvSpPr>
          <p:spPr>
            <a:xfrm>
              <a:off x="9086468" y="3646695"/>
              <a:ext cx="3020049" cy="46054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Font typeface="Wingdings 3" charset="2"/>
                <a:buChar char="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charset="2"/>
                <a:buNone/>
              </a:pPr>
              <a:r>
                <a:rPr lang="en-US" sz="2400" dirty="0">
                  <a:solidFill>
                    <a:sysClr val="windowText" lastClr="000000"/>
                  </a:solidFill>
                </a:rPr>
                <a:t>Disadvantages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281823E-A430-4047-A7C1-B4CB00433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637" y="3574965"/>
            <a:ext cx="2762572" cy="290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92902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F3FF3-E390-4DEE-BE61-B16AC7B5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88" y="1192147"/>
            <a:ext cx="3810000" cy="3467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58A8BE-6066-4DFC-BB96-13CC7C90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57200"/>
            <a:ext cx="8596668" cy="99568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Telescopes</a:t>
            </a:r>
          </a:p>
        </p:txBody>
      </p:sp>
      <p:pic>
        <p:nvPicPr>
          <p:cNvPr id="7" name="Picture 6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3A7DF25B-FC21-4BC5-84FE-9A08FA1A4F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19074"/>
          <a:stretch/>
        </p:blipFill>
        <p:spPr>
          <a:xfrm>
            <a:off x="7543495" y="304368"/>
            <a:ext cx="4180534" cy="3427562"/>
          </a:xfrm>
          <a:prstGeom prst="rect">
            <a:avLst/>
          </a:prstGeom>
        </p:spPr>
      </p:pic>
      <p:pic>
        <p:nvPicPr>
          <p:cNvPr id="9" name="Picture 8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0709296F-FB20-4CDF-88A6-C0A6A6227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216586"/>
            <a:ext cx="3352495" cy="3511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1E7CF2-2877-4495-9DA8-FB4C89C07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r="13457" b="20975"/>
          <a:stretch/>
        </p:blipFill>
        <p:spPr>
          <a:xfrm>
            <a:off x="8705910" y="3014210"/>
            <a:ext cx="3018119" cy="34275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735745-2072-444E-8701-BDA5916930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11"/>
          <a:stretch/>
        </p:blipFill>
        <p:spPr>
          <a:xfrm>
            <a:off x="5059703" y="4385845"/>
            <a:ext cx="4448515" cy="23309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FD0FA9-BBD4-4FBA-8E67-3CBD9AE662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/>
          <a:stretch/>
        </p:blipFill>
        <p:spPr>
          <a:xfrm>
            <a:off x="687388" y="4659247"/>
            <a:ext cx="4372315" cy="20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1694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9985A-6D36-472F-B7BF-CF1D366BE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392" y="5124686"/>
            <a:ext cx="5819579" cy="6479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solidFill>
                  <a:srgbClr val="FEFFFF"/>
                </a:solidFill>
              </a:rPr>
              <a:t>Custom-Mount Telescopic Glasses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DB73B5-2B1B-458D-8ADB-55AC5B6BEB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7" b="3486"/>
          <a:stretch/>
        </p:blipFill>
        <p:spPr>
          <a:xfrm>
            <a:off x="-10667" y="-2"/>
            <a:ext cx="7530420" cy="3415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88432E-BDE8-4CE1-A181-8CCC40EE95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8" r="-3" b="17348"/>
          <a:stretch/>
        </p:blipFill>
        <p:spPr>
          <a:xfrm>
            <a:off x="7530421" y="-306"/>
            <a:ext cx="4658531" cy="341599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3CC4288-3E89-411C-8935-79F09D9B01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3" r="-1" b="17415"/>
          <a:stretch/>
        </p:blipFill>
        <p:spPr>
          <a:xfrm>
            <a:off x="7530421" y="3429305"/>
            <a:ext cx="4658867" cy="3428695"/>
          </a:xfrm>
          <a:prstGeom prst="rect">
            <a:avLst/>
          </a:prstGeom>
        </p:spPr>
      </p:pic>
      <p:sp>
        <p:nvSpPr>
          <p:cNvPr id="88" name="Content Placeholder 2">
            <a:extLst>
              <a:ext uri="{FF2B5EF4-FFF2-40B4-BE49-F238E27FC236}">
                <a16:creationId xmlns:a16="http://schemas.microsoft.com/office/drawing/2014/main" id="{669E3420-B557-4BDB-BEC5-73DDC67B44DF}"/>
              </a:ext>
            </a:extLst>
          </p:cNvPr>
          <p:cNvSpPr txBox="1">
            <a:spLocks/>
          </p:cNvSpPr>
          <p:nvPr/>
        </p:nvSpPr>
        <p:spPr>
          <a:xfrm>
            <a:off x="4098200" y="1083143"/>
            <a:ext cx="3381162" cy="412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000" dirty="0">
                <a:solidFill>
                  <a:sysClr val="windowText" lastClr="000000"/>
                </a:solidFill>
              </a:rPr>
              <a:t>Inferior Mount for Reading</a:t>
            </a:r>
          </a:p>
        </p:txBody>
      </p: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051DAC90-9F07-4E73-906D-1C1CA8863EF0}"/>
              </a:ext>
            </a:extLst>
          </p:cNvPr>
          <p:cNvSpPr txBox="1">
            <a:spLocks/>
          </p:cNvSpPr>
          <p:nvPr/>
        </p:nvSpPr>
        <p:spPr>
          <a:xfrm>
            <a:off x="9596216" y="2727130"/>
            <a:ext cx="2584217" cy="68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000" dirty="0">
                <a:solidFill>
                  <a:sysClr val="windowText" lastClr="000000"/>
                </a:solidFill>
              </a:rPr>
              <a:t>Superior Mount for Distance Spotting</a:t>
            </a:r>
          </a:p>
        </p:txBody>
      </p: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1BA34D20-CCFF-40E4-ACBA-4022E8C040F6}"/>
              </a:ext>
            </a:extLst>
          </p:cNvPr>
          <p:cNvSpPr txBox="1">
            <a:spLocks/>
          </p:cNvSpPr>
          <p:nvPr/>
        </p:nvSpPr>
        <p:spPr>
          <a:xfrm>
            <a:off x="7530421" y="5738472"/>
            <a:ext cx="2584217" cy="68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000" dirty="0">
                <a:solidFill>
                  <a:sysClr val="windowText" lastClr="000000"/>
                </a:solidFill>
              </a:rPr>
              <a:t>Full Field Mount for Long-term Viewing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BB50D482-BB12-456A-AD80-6559783EF037}"/>
              </a:ext>
            </a:extLst>
          </p:cNvPr>
          <p:cNvSpPr txBox="1">
            <a:spLocks/>
          </p:cNvSpPr>
          <p:nvPr/>
        </p:nvSpPr>
        <p:spPr>
          <a:xfrm>
            <a:off x="1331621" y="4243526"/>
            <a:ext cx="5819579" cy="8612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200" dirty="0">
                <a:solidFill>
                  <a:srgbClr val="FEFFFF"/>
                </a:solidFill>
              </a:rPr>
              <a:t>Bioptics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BE290ACC-9121-47AE-83C3-F927DF5B596C}"/>
              </a:ext>
            </a:extLst>
          </p:cNvPr>
          <p:cNvSpPr txBox="1">
            <a:spLocks/>
          </p:cNvSpPr>
          <p:nvPr/>
        </p:nvSpPr>
        <p:spPr>
          <a:xfrm>
            <a:off x="852713" y="4800713"/>
            <a:ext cx="5819579" cy="6479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>
                <a:solidFill>
                  <a:schemeClr val="tx1"/>
                </a:solidFill>
              </a:rPr>
              <a:t>Custom-Mount Telescopic Glasses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F3E3E851-7471-47CA-BFD7-D80990568AEF}"/>
              </a:ext>
            </a:extLst>
          </p:cNvPr>
          <p:cNvSpPr txBox="1">
            <a:spLocks/>
          </p:cNvSpPr>
          <p:nvPr/>
        </p:nvSpPr>
        <p:spPr>
          <a:xfrm>
            <a:off x="885942" y="3919553"/>
            <a:ext cx="5819579" cy="8612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200" dirty="0">
                <a:solidFill>
                  <a:schemeClr val="tx1"/>
                </a:solidFill>
              </a:rPr>
              <a:t>Bioptics</a:t>
            </a:r>
          </a:p>
        </p:txBody>
      </p:sp>
    </p:spTree>
    <p:extLst>
      <p:ext uri="{BB962C8B-B14F-4D97-AF65-F5344CB8AC3E}">
        <p14:creationId xmlns:p14="http://schemas.microsoft.com/office/powerpoint/2010/main" val="290260090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97A71-DC9E-4494-9227-23C847514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264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Smart Phone Apps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CBCAFE-CA41-4EF2-A83C-546E25C93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7" y="1412240"/>
            <a:ext cx="3957214" cy="80264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/>
              <a:t>Magnification Apps &amp; Smartphone Adaptations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471DA6-2EB1-4C92-A23B-4F1C78BCF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6" y="2214881"/>
            <a:ext cx="4185623" cy="2204720"/>
          </a:xfrm>
        </p:spPr>
        <p:txBody>
          <a:bodyPr>
            <a:normAutofit/>
          </a:bodyPr>
          <a:lstStyle/>
          <a:p>
            <a:r>
              <a:rPr lang="en-US" dirty="0"/>
              <a:t>Visor - iOS &amp; Android </a:t>
            </a:r>
          </a:p>
          <a:p>
            <a:r>
              <a:rPr lang="en-US" dirty="0"/>
              <a:t>Install magnifier on iOS or Android phone</a:t>
            </a:r>
          </a:p>
          <a:p>
            <a:r>
              <a:rPr lang="en-US" dirty="0"/>
              <a:t>Super Vision + -iOS &amp; Android</a:t>
            </a:r>
          </a:p>
          <a:p>
            <a:r>
              <a:rPr lang="en-US" dirty="0"/>
              <a:t>Adjust Color &amp; Brightness on iOS or Android phone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D638F3-A5F6-48B2-927E-325DDF59F2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4" y="1412240"/>
            <a:ext cx="4185618" cy="80264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/>
              <a:t>Text to Speech Apps &amp; Voice Assistants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47599A-DFB9-4C1F-BB3B-68144B69E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5" y="2214880"/>
            <a:ext cx="4185617" cy="3304117"/>
          </a:xfrm>
        </p:spPr>
        <p:txBody>
          <a:bodyPr>
            <a:normAutofit/>
          </a:bodyPr>
          <a:lstStyle/>
          <a:p>
            <a:r>
              <a:rPr lang="en-US" dirty="0"/>
              <a:t>Seeing AI – iOS</a:t>
            </a:r>
          </a:p>
          <a:p>
            <a:r>
              <a:rPr lang="en-US" dirty="0"/>
              <a:t>Google Lookout -Android </a:t>
            </a:r>
          </a:p>
          <a:p>
            <a:r>
              <a:rPr lang="en-US" dirty="0"/>
              <a:t>Sullivan + -iOS &amp; Android</a:t>
            </a:r>
          </a:p>
          <a:p>
            <a:r>
              <a:rPr lang="en-US" dirty="0"/>
              <a:t>Hey Google –Android</a:t>
            </a:r>
          </a:p>
          <a:p>
            <a:r>
              <a:rPr lang="en-US" dirty="0"/>
              <a:t>Envision AI-Android</a:t>
            </a:r>
          </a:p>
          <a:p>
            <a:r>
              <a:rPr lang="en-US" dirty="0"/>
              <a:t>Siri- iOS</a:t>
            </a:r>
          </a:p>
          <a:p>
            <a:r>
              <a:rPr lang="en-US" dirty="0"/>
              <a:t>Bixby- Android</a:t>
            </a:r>
          </a:p>
          <a:p>
            <a:r>
              <a:rPr lang="en-US" dirty="0"/>
              <a:t>Google Assistant -Android &amp; iOS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63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97A71-DC9E-4494-9227-23C847514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264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Smart Phone Apps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CBCAFE-CA41-4EF2-A83C-546E25C93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4" y="1412240"/>
            <a:ext cx="4185623" cy="52832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/>
              <a:t>Live person Assistance Apps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471DA6-2EB1-4C92-A23B-4F1C78BCF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7334" y="1940562"/>
            <a:ext cx="4185623" cy="1255400"/>
          </a:xfrm>
        </p:spPr>
        <p:txBody>
          <a:bodyPr>
            <a:normAutofit/>
          </a:bodyPr>
          <a:lstStyle/>
          <a:p>
            <a:r>
              <a:rPr lang="en-US" sz="2000" dirty="0"/>
              <a:t>Be My Eyes -iOS &amp; Android </a:t>
            </a:r>
            <a:r>
              <a:rPr lang="en-US" dirty="0"/>
              <a:t>- free</a:t>
            </a:r>
          </a:p>
          <a:p>
            <a:r>
              <a:rPr lang="en-US" sz="2000" dirty="0"/>
              <a:t>AIRA iOS &amp; Android</a:t>
            </a:r>
          </a:p>
          <a:p>
            <a:pPr lvl="1"/>
            <a:r>
              <a:rPr lang="en-US" sz="1800" dirty="0"/>
              <a:t>costs $ but free trial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D638F3-A5F6-48B2-927E-325DDF59F2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334" y="3414796"/>
            <a:ext cx="4185618" cy="52832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/>
              <a:t>Object Identifier Apps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47599A-DFB9-4C1F-BB3B-68144B69E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7335" y="3943117"/>
            <a:ext cx="4563615" cy="1948648"/>
          </a:xfrm>
        </p:spPr>
        <p:txBody>
          <a:bodyPr>
            <a:normAutofit/>
          </a:bodyPr>
          <a:lstStyle/>
          <a:p>
            <a:r>
              <a:rPr lang="en-US" sz="2000" dirty="0" err="1"/>
              <a:t>TapTapSee</a:t>
            </a:r>
            <a:r>
              <a:rPr lang="en-US" sz="2000" dirty="0"/>
              <a:t>- iOS &amp; Android</a:t>
            </a:r>
          </a:p>
          <a:p>
            <a:pPr lvl="1"/>
            <a:r>
              <a:rPr lang="en-US" sz="1800" dirty="0"/>
              <a:t>need to turn on voice over</a:t>
            </a:r>
          </a:p>
          <a:p>
            <a:r>
              <a:rPr lang="en-US" sz="2000" dirty="0" err="1"/>
              <a:t>WayAround</a:t>
            </a:r>
            <a:r>
              <a:rPr lang="en-US" sz="2000" dirty="0"/>
              <a:t>- Tag &amp; Scan- iOS</a:t>
            </a:r>
          </a:p>
          <a:p>
            <a:pPr lvl="1"/>
            <a:r>
              <a:rPr lang="en-US" sz="1800" dirty="0"/>
              <a:t>need to purchase tags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4268E16-E909-4FEA-9A93-3D8220E3160B}"/>
              </a:ext>
            </a:extLst>
          </p:cNvPr>
          <p:cNvSpPr txBox="1">
            <a:spLocks/>
          </p:cNvSpPr>
          <p:nvPr/>
        </p:nvSpPr>
        <p:spPr>
          <a:xfrm>
            <a:off x="5310875" y="1412240"/>
            <a:ext cx="4185623" cy="528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Money Reader Apps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A3FA8E-0A21-46F3-91DE-D141EBF4F647}"/>
              </a:ext>
            </a:extLst>
          </p:cNvPr>
          <p:cNvSpPr txBox="1">
            <a:spLocks/>
          </p:cNvSpPr>
          <p:nvPr/>
        </p:nvSpPr>
        <p:spPr>
          <a:xfrm>
            <a:off x="5329231" y="2036439"/>
            <a:ext cx="4862333" cy="3094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Cash Reader - iOS &amp; Android</a:t>
            </a:r>
          </a:p>
          <a:p>
            <a:r>
              <a:rPr lang="en-US" sz="2000" dirty="0"/>
              <a:t>Seeing AI – iOS</a:t>
            </a:r>
          </a:p>
          <a:p>
            <a:r>
              <a:rPr lang="en-US" sz="2000" dirty="0" err="1"/>
              <a:t>EyeNote</a:t>
            </a:r>
            <a:r>
              <a:rPr lang="en-US" sz="2000" dirty="0"/>
              <a:t> – iOS</a:t>
            </a:r>
          </a:p>
          <a:p>
            <a:r>
              <a:rPr lang="en-US" sz="2000" dirty="0"/>
              <a:t>Blind-Droid Wallet – Android</a:t>
            </a:r>
          </a:p>
          <a:p>
            <a:r>
              <a:rPr lang="en-US" sz="2000" dirty="0"/>
              <a:t>Darwin Wallet – Android</a:t>
            </a:r>
          </a:p>
          <a:p>
            <a:r>
              <a:rPr lang="en-US" sz="2000" dirty="0"/>
              <a:t>IDEAL Currency Identifier - Android</a:t>
            </a:r>
          </a:p>
        </p:txBody>
      </p:sp>
    </p:spTree>
    <p:extLst>
      <p:ext uri="{BB962C8B-B14F-4D97-AF65-F5344CB8AC3E}">
        <p14:creationId xmlns:p14="http://schemas.microsoft.com/office/powerpoint/2010/main" val="399371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C7C80-E3E4-4BAF-9D24-BFE78B0E8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Windows Computer Accessibility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47CD28-DAE3-4C13-AE09-DCCEFCA1EF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2476" y="1354138"/>
            <a:ext cx="4411043" cy="57626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solidFill>
                  <a:sysClr val="windowText" lastClr="000000"/>
                </a:solidFill>
              </a:rPr>
              <a:t>Set up “Ease of Access”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20D090-96E5-40B2-95B3-4D8C942FE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7337" y="1930401"/>
            <a:ext cx="4411043" cy="1727199"/>
          </a:xfrm>
        </p:spPr>
        <p:txBody>
          <a:bodyPr>
            <a:normAutofit fontScale="92500" lnSpcReduction="20000"/>
          </a:bodyPr>
          <a:lstStyle/>
          <a:p>
            <a:r>
              <a:rPr lang="en-US" sz="1900" dirty="0"/>
              <a:t>In Windows XP &amp; Windows 7</a:t>
            </a:r>
          </a:p>
          <a:p>
            <a:pPr lvl="1"/>
            <a:r>
              <a:rPr lang="en-US" sz="1700" dirty="0"/>
              <a:t>Found in the control panel</a:t>
            </a:r>
          </a:p>
          <a:p>
            <a:r>
              <a:rPr lang="en-US" sz="1900" dirty="0"/>
              <a:t>In Windows 8 and Windows 10</a:t>
            </a:r>
          </a:p>
          <a:p>
            <a:pPr lvl="1"/>
            <a:r>
              <a:rPr lang="en-US" sz="1700" dirty="0"/>
              <a:t>Found in the App section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D69F6AA-D5B8-43A1-9451-6636C5C76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8943" y="1354138"/>
            <a:ext cx="4185623" cy="57626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Ease of Access Features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FE7DF00-0A47-4757-A99C-2448972E0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8942" y="2029883"/>
            <a:ext cx="4699298" cy="4391237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Change the contrast of the display to 4 different high-contrast </a:t>
            </a:r>
          </a:p>
          <a:p>
            <a:r>
              <a:rPr lang="en-US" sz="2000" dirty="0"/>
              <a:t>Change the size and color of the mouse cursor.</a:t>
            </a:r>
          </a:p>
          <a:p>
            <a:r>
              <a:rPr lang="en-US" sz="2000" dirty="0"/>
              <a:t>Open a floating magnifier that enlarges part of the screen</a:t>
            </a:r>
          </a:p>
          <a:p>
            <a:pPr lvl="1"/>
            <a:r>
              <a:rPr lang="en-US" sz="1800" dirty="0"/>
              <a:t>Easily access this feature by pressing the Windows "Start" button on the keyboard and "+".</a:t>
            </a:r>
          </a:p>
          <a:p>
            <a:r>
              <a:rPr lang="en-US" sz="2000" dirty="0"/>
              <a:t>Key combination</a:t>
            </a:r>
          </a:p>
          <a:p>
            <a:pPr lvl="1"/>
            <a:r>
              <a:rPr lang="en-US" sz="1800" dirty="0"/>
              <a:t>"</a:t>
            </a:r>
            <a:r>
              <a:rPr lang="en-US" sz="1800" dirty="0" err="1"/>
              <a:t>Crtl</a:t>
            </a:r>
            <a:r>
              <a:rPr lang="en-US" sz="1800" dirty="0"/>
              <a:t> +" to zoom in</a:t>
            </a:r>
          </a:p>
          <a:p>
            <a:pPr lvl="1"/>
            <a:r>
              <a:rPr lang="en-US" sz="1800" dirty="0"/>
              <a:t>"</a:t>
            </a:r>
            <a:r>
              <a:rPr lang="en-US" sz="1800" dirty="0" err="1"/>
              <a:t>Crtl</a:t>
            </a:r>
            <a:r>
              <a:rPr lang="en-US" sz="1800" dirty="0"/>
              <a:t> -" to zoom out</a:t>
            </a:r>
          </a:p>
          <a:p>
            <a:pPr lvl="1"/>
            <a:r>
              <a:rPr lang="en-US" sz="1800" dirty="0"/>
              <a:t>Can also roll mouse wheel forward or back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8F9C864-0B08-4170-98CB-32CF8ABF4FB8}"/>
              </a:ext>
            </a:extLst>
          </p:cNvPr>
          <p:cNvSpPr txBox="1">
            <a:spLocks/>
          </p:cNvSpPr>
          <p:nvPr/>
        </p:nvSpPr>
        <p:spPr>
          <a:xfrm>
            <a:off x="571963" y="3429000"/>
            <a:ext cx="4185623" cy="576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Ease of Access Features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C698ACB0-6091-4589-BBA5-5BB872836C8F}"/>
              </a:ext>
            </a:extLst>
          </p:cNvPr>
          <p:cNvSpPr txBox="1">
            <a:spLocks/>
          </p:cNvSpPr>
          <p:nvPr/>
        </p:nvSpPr>
        <p:spPr>
          <a:xfrm>
            <a:off x="571962" y="4104745"/>
            <a:ext cx="4516418" cy="2143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Change the default font to a clearer font such as Arial or Verdana</a:t>
            </a:r>
          </a:p>
          <a:p>
            <a:r>
              <a:rPr lang="en-US" dirty="0"/>
              <a:t>Change the size of the scroll bars and window borders</a:t>
            </a:r>
          </a:p>
          <a:p>
            <a:r>
              <a:rPr lang="en-US" dirty="0"/>
              <a:t>Change the size of the desktop icons from normal to large to extra large.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0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C7C80-E3E4-4BAF-9D24-BFE78B0E8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453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Windows Computer Accessibility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47CD28-DAE3-4C13-AE09-DCCEFCA1EF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2476" y="1354138"/>
            <a:ext cx="4411043" cy="57626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solidFill>
                  <a:sysClr val="windowText" lastClr="000000"/>
                </a:solidFill>
              </a:rPr>
              <a:t>Change Email Settings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20D090-96E5-40B2-95B3-4D8C942FE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7337" y="1930401"/>
            <a:ext cx="4411043" cy="3422834"/>
          </a:xfrm>
        </p:spPr>
        <p:txBody>
          <a:bodyPr>
            <a:noAutofit/>
          </a:bodyPr>
          <a:lstStyle/>
          <a:p>
            <a:r>
              <a:rPr lang="en-US" sz="2000" dirty="0"/>
              <a:t>Microsoft Outlook</a:t>
            </a:r>
          </a:p>
          <a:p>
            <a:pPr lvl="1"/>
            <a:r>
              <a:rPr lang="en-US" sz="1800" dirty="0"/>
              <a:t>Changes font, font size, and font color</a:t>
            </a:r>
          </a:p>
          <a:p>
            <a:pPr lvl="1"/>
            <a:r>
              <a:rPr lang="en-US" sz="1800" dirty="0"/>
              <a:t>Applied to all incoming and outgoing emails</a:t>
            </a:r>
          </a:p>
          <a:p>
            <a:pPr lvl="1"/>
            <a:r>
              <a:rPr lang="en-US" sz="1800" dirty="0"/>
              <a:t>Found in Options under the File dropdown menu</a:t>
            </a:r>
          </a:p>
          <a:p>
            <a:pPr lvl="1"/>
            <a:r>
              <a:rPr lang="en-US" sz="1800" dirty="0"/>
              <a:t>Always set the default font to a clear, easy to read font such as Arial or Verdana.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D69F6AA-D5B8-43A1-9451-6636C5C76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8943" y="1354138"/>
            <a:ext cx="4185623" cy="57626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Internet Settings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FE7DF00-0A47-4757-A99C-2448972E0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8942" y="2029883"/>
            <a:ext cx="4699298" cy="4391237"/>
          </a:xfrm>
        </p:spPr>
        <p:txBody>
          <a:bodyPr>
            <a:normAutofit fontScale="85000" lnSpcReduction="20000"/>
          </a:bodyPr>
          <a:lstStyle/>
          <a:p>
            <a:r>
              <a:rPr lang="en-US" sz="2100" dirty="0"/>
              <a:t>Web browsers (Internet Explorer, Google Chrome, Mozilla Firefox, Safari, etc.) have the option to change the default font and font size</a:t>
            </a:r>
          </a:p>
          <a:p>
            <a:r>
              <a:rPr lang="en-US" sz="2100" dirty="0"/>
              <a:t>Extensions are available from third-party companies that add special features to your web browser</a:t>
            </a:r>
          </a:p>
          <a:p>
            <a:r>
              <a:rPr lang="en-US" sz="2100" dirty="0"/>
              <a:t>Found under your web browser's Settings and they include:</a:t>
            </a:r>
          </a:p>
          <a:p>
            <a:pPr lvl="1"/>
            <a:r>
              <a:rPr lang="en-US" sz="1900" dirty="0"/>
              <a:t>Menus with easy access to most-visited websites and bookmarked pages</a:t>
            </a:r>
          </a:p>
          <a:p>
            <a:pPr lvl="1"/>
            <a:r>
              <a:rPr lang="en-US" sz="1900" dirty="0"/>
              <a:t>Changes in menu designs, colors, and fonts</a:t>
            </a:r>
          </a:p>
          <a:p>
            <a:pPr lvl="1"/>
            <a:r>
              <a:rPr lang="en-US" sz="1900" dirty="0"/>
              <a:t>Applications such as large clocks, calendars, note pads, calculators, and many more</a:t>
            </a:r>
          </a:p>
        </p:txBody>
      </p:sp>
    </p:spTree>
    <p:extLst>
      <p:ext uri="{BB962C8B-B14F-4D97-AF65-F5344CB8AC3E}">
        <p14:creationId xmlns:p14="http://schemas.microsoft.com/office/powerpoint/2010/main" val="355710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ynoVision by Wayno for October 25, 2017 | GoComics.com | Eye jokes,  Optometry humor, Halloween jokes">
            <a:extLst>
              <a:ext uri="{FF2B5EF4-FFF2-40B4-BE49-F238E27FC236}">
                <a16:creationId xmlns:a16="http://schemas.microsoft.com/office/drawing/2014/main" id="{44042DE6-A2A5-4833-90E6-5942BB265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95250"/>
            <a:ext cx="5802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8D45F1E-E474-4777-83F9-E605261B7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7" y="2808818"/>
            <a:ext cx="2300369" cy="620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Thank You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1C7830-4C22-4F8D-B902-EF9212E67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48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EA54-3CD2-42A1-9157-5F30E333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56" y="383238"/>
            <a:ext cx="8885527" cy="1320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Home Vision Assessment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How Does Reading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A8003-0E4B-4F4A-8E83-8F7AB6B8D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504" y="1896299"/>
            <a:ext cx="4975112" cy="52429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ysClr val="windowText" lastClr="000000"/>
                </a:solidFill>
              </a:rPr>
              <a:t>We think text looks like this:</a:t>
            </a:r>
          </a:p>
          <a:p>
            <a:endParaRPr lang="en-US" sz="2000" b="1" dirty="0">
              <a:solidFill>
                <a:sysClr val="windowText" lastClr="000000"/>
              </a:solidFill>
            </a:endParaRPr>
          </a:p>
          <a:p>
            <a:endParaRPr lang="en-US" sz="2000" b="1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FA9B8C-A16B-43D5-8522-5A1EE6C3A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05" y="2366751"/>
            <a:ext cx="4975113" cy="1138436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C85A70B-B079-4779-9088-E5696972B2AE}"/>
              </a:ext>
            </a:extLst>
          </p:cNvPr>
          <p:cNvSpPr txBox="1">
            <a:spLocks/>
          </p:cNvSpPr>
          <p:nvPr/>
        </p:nvSpPr>
        <p:spPr>
          <a:xfrm>
            <a:off x="5670567" y="1892600"/>
            <a:ext cx="4565385" cy="4901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2000" b="1" dirty="0"/>
              <a:t>What our brain actually sees is this:</a:t>
            </a:r>
          </a:p>
          <a:p>
            <a:endParaRPr lang="en-US" sz="2000" b="1" dirty="0"/>
          </a:p>
          <a:p>
            <a:endParaRPr lang="en-US" sz="2000" b="1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1EB0F6D-2D01-4554-91B6-DF23A5E7D6ED}"/>
              </a:ext>
            </a:extLst>
          </p:cNvPr>
          <p:cNvSpPr txBox="1">
            <a:spLocks/>
          </p:cNvSpPr>
          <p:nvPr/>
        </p:nvSpPr>
        <p:spPr>
          <a:xfrm>
            <a:off x="677334" y="3787636"/>
            <a:ext cx="9047538" cy="2637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Try this Exercise:</a:t>
            </a:r>
          </a:p>
          <a:p>
            <a:endParaRPr lang="en-US" dirty="0"/>
          </a:p>
          <a:p>
            <a:r>
              <a:rPr lang="en-US" dirty="0"/>
              <a:t>Keep your fixation on the 7 in the middle of these numbers and see how well you can read the numbers to either side</a:t>
            </a:r>
          </a:p>
          <a:p>
            <a:r>
              <a:rPr lang="en-US" dirty="0"/>
              <a:t>Notice how hard it is to keep your attention from jumping to the other numbers</a:t>
            </a:r>
          </a:p>
          <a:p>
            <a:r>
              <a:rPr lang="en-US" dirty="0"/>
              <a:t>This is why eccentric fixation is easier said than done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7CA8EF4-D732-4A54-BB79-A742DFE30F5A}"/>
              </a:ext>
            </a:extLst>
          </p:cNvPr>
          <p:cNvSpPr txBox="1">
            <a:spLocks/>
          </p:cNvSpPr>
          <p:nvPr/>
        </p:nvSpPr>
        <p:spPr>
          <a:xfrm>
            <a:off x="4920791" y="3976198"/>
            <a:ext cx="3110845" cy="4901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400" b="1" dirty="0"/>
              <a:t>4569  	7	 2837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B35428-004C-4821-AF3F-8E05BE75BFD4}"/>
              </a:ext>
            </a:extLst>
          </p:cNvPr>
          <p:cNvGrpSpPr/>
          <p:nvPr/>
        </p:nvGrpSpPr>
        <p:grpSpPr>
          <a:xfrm>
            <a:off x="5670570" y="2342423"/>
            <a:ext cx="4975113" cy="1178589"/>
            <a:chOff x="1120887" y="2561169"/>
            <a:chExt cx="4975113" cy="117858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ADF500C-1089-46E9-BD89-ED7D3D619371}"/>
                </a:ext>
              </a:extLst>
            </p:cNvPr>
            <p:cNvGrpSpPr/>
            <p:nvPr/>
          </p:nvGrpSpPr>
          <p:grpSpPr>
            <a:xfrm>
              <a:off x="1120887" y="2561169"/>
              <a:ext cx="4975113" cy="1178589"/>
              <a:chOff x="1559187" y="4596610"/>
              <a:chExt cx="6410325" cy="146685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D257FAF-D1A2-4D4B-AF2B-D167DE812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Blur radius="7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559187" y="4596610"/>
                <a:ext cx="6410325" cy="1466850"/>
              </a:xfrm>
              <a:prstGeom prst="rect">
                <a:avLst/>
              </a:prstGeom>
              <a:ln w="19050">
                <a:solidFill>
                  <a:schemeClr val="accent2"/>
                </a:solidFill>
              </a:ln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20F5516-6F3C-48ED-8A0A-41D89F86B9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302" t="28572" r="32912" b="55844"/>
              <a:stretch/>
            </p:blipFill>
            <p:spPr>
              <a:xfrm>
                <a:off x="4075555" y="4975918"/>
                <a:ext cx="1781176" cy="228600"/>
              </a:xfrm>
              <a:prstGeom prst="rect">
                <a:avLst/>
              </a:prstGeom>
              <a:ln w="19050">
                <a:noFill/>
              </a:ln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19DBC63-5349-4F7A-BAC6-D7397E986A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</a14:imgLayer>
                  </a14:imgProps>
                </a:ext>
              </a:extLst>
            </a:blip>
            <a:srcRect l="64520" t="22320" r="21080" b="48699"/>
            <a:stretch/>
          </p:blipFill>
          <p:spPr>
            <a:xfrm>
              <a:off x="4346051" y="2793244"/>
              <a:ext cx="716437" cy="329938"/>
            </a:xfrm>
            <a:prstGeom prst="rect">
              <a:avLst/>
            </a:prstGeom>
            <a:ln w="19050">
              <a:noFill/>
            </a:ln>
            <a:effectLst/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28EE5CD-53A6-4386-89BD-47BDA905A7A6}"/>
              </a:ext>
            </a:extLst>
          </p:cNvPr>
          <p:cNvGrpSpPr/>
          <p:nvPr/>
        </p:nvGrpSpPr>
        <p:grpSpPr>
          <a:xfrm>
            <a:off x="8856345" y="1986005"/>
            <a:ext cx="2738625" cy="938710"/>
            <a:chOff x="8856345" y="1986005"/>
            <a:chExt cx="2738625" cy="93871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2FF2E8E-0414-46C0-88DB-5E5C034A176B}"/>
                    </a:ext>
                  </a:extLst>
                </p14:cNvPr>
                <p14:cNvContentPartPr/>
                <p14:nvPr/>
              </p14:nvContentPartPr>
              <p14:xfrm>
                <a:off x="8856345" y="2558595"/>
                <a:ext cx="765000" cy="3661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2FF2E8E-0414-46C0-88DB-5E5C034A176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847345" y="2549955"/>
                  <a:ext cx="782640" cy="38376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0C629F5-780C-4550-9C0A-393A0DC1EB12}"/>
                </a:ext>
              </a:extLst>
            </p:cNvPr>
            <p:cNvSpPr/>
            <p:nvPr/>
          </p:nvSpPr>
          <p:spPr>
            <a:xfrm>
              <a:off x="10814636" y="1986005"/>
              <a:ext cx="780334" cy="3755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leader</a:t>
              </a:r>
              <a:endPara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075C21C-19D1-4485-9211-2F9C79271224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flipH="1">
              <a:off x="9621346" y="2173781"/>
              <a:ext cx="1193290" cy="473409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898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EA54-3CD2-42A1-9157-5F30E333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75975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Home Vision Assessment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Scotoma and 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A8003-0E4B-4F4A-8E83-8F7AB6B8D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88645"/>
            <a:ext cx="8596668" cy="4832475"/>
          </a:xfrm>
        </p:spPr>
        <p:txBody>
          <a:bodyPr>
            <a:normAutofit/>
          </a:bodyPr>
          <a:lstStyle/>
          <a:p>
            <a:r>
              <a:rPr lang="en-US" sz="2000" b="1" dirty="0"/>
              <a:t>Scotoma to right of fixation </a:t>
            </a:r>
            <a:r>
              <a:rPr lang="en-US" sz="2000" dirty="0"/>
              <a:t>is significant for reading fluency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b="1" dirty="0"/>
              <a:t>Ring Scotoma </a:t>
            </a:r>
            <a:r>
              <a:rPr lang="en-US" sz="2000" dirty="0"/>
              <a:t>– may need less magnification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From Patient’s Point of View</a:t>
            </a:r>
          </a:p>
          <a:p>
            <a:pPr lvl="1"/>
            <a:r>
              <a:rPr lang="en-US" sz="1800" dirty="0"/>
              <a:t>Something is blocking their view</a:t>
            </a:r>
          </a:p>
          <a:p>
            <a:pPr lvl="1"/>
            <a:r>
              <a:rPr lang="en-US" sz="1800" dirty="0"/>
              <a:t>Letters or words are disappearing and reappearing</a:t>
            </a:r>
          </a:p>
          <a:p>
            <a:pPr lvl="1"/>
            <a:endParaRPr lang="en-US" sz="18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253B6B-5DA7-4C68-8F05-4502B8F7AD96}"/>
              </a:ext>
            </a:extLst>
          </p:cNvPr>
          <p:cNvGrpSpPr/>
          <p:nvPr/>
        </p:nvGrpSpPr>
        <p:grpSpPr>
          <a:xfrm>
            <a:off x="1893047" y="2051185"/>
            <a:ext cx="4975113" cy="1178589"/>
            <a:chOff x="1120887" y="2543413"/>
            <a:chExt cx="4975113" cy="117858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3AA6E35-7A51-46DA-836D-721CAD3A7F72}"/>
                </a:ext>
              </a:extLst>
            </p:cNvPr>
            <p:cNvGrpSpPr/>
            <p:nvPr/>
          </p:nvGrpSpPr>
          <p:grpSpPr>
            <a:xfrm>
              <a:off x="1120887" y="2543413"/>
              <a:ext cx="4975113" cy="1178589"/>
              <a:chOff x="1120887" y="2543413"/>
              <a:chExt cx="4975113" cy="1178589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D12A23C9-97CC-4F8E-B289-382EAF8CD16E}"/>
                  </a:ext>
                </a:extLst>
              </p:cNvPr>
              <p:cNvGrpSpPr/>
              <p:nvPr/>
            </p:nvGrpSpPr>
            <p:grpSpPr>
              <a:xfrm>
                <a:off x="1120887" y="2543413"/>
                <a:ext cx="4975113" cy="1178589"/>
                <a:chOff x="1559187" y="4574512"/>
                <a:chExt cx="6410325" cy="1466850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7CD4B987-2A69-4CB0-A0D2-337A99DA21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artisticBlur radius="7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59187" y="4574512"/>
                  <a:ext cx="6410325" cy="1466850"/>
                </a:xfrm>
                <a:prstGeom prst="rect">
                  <a:avLst/>
                </a:prstGeom>
                <a:ln w="19050">
                  <a:solidFill>
                    <a:schemeClr val="accent2"/>
                  </a:solidFill>
                </a:ln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D04ECCA2-0AD0-4807-9BDD-BAC3AFE567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9302" t="28572" r="32912" b="55844"/>
                <a:stretch/>
              </p:blipFill>
              <p:spPr>
                <a:xfrm>
                  <a:off x="4075555" y="4975918"/>
                  <a:ext cx="1781176" cy="228600"/>
                </a:xfrm>
                <a:prstGeom prst="rect">
                  <a:avLst/>
                </a:prstGeom>
                <a:ln w="19050">
                  <a:noFill/>
                </a:ln>
              </p:spPr>
            </p:pic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EDCCB79-F35A-4D4B-B0B1-B32FB41113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50000"/>
                        </a14:imgEffect>
                      </a14:imgLayer>
                    </a14:imgProps>
                  </a:ext>
                </a:extLst>
              </a:blip>
              <a:srcRect l="64520" t="22320" r="21080" b="48699"/>
              <a:stretch/>
            </p:blipFill>
            <p:spPr>
              <a:xfrm>
                <a:off x="4346051" y="2793244"/>
                <a:ext cx="716437" cy="329938"/>
              </a:xfrm>
              <a:prstGeom prst="rect">
                <a:avLst/>
              </a:prstGeom>
              <a:ln w="19050">
                <a:noFill/>
              </a:ln>
              <a:effectLst/>
            </p:spPr>
          </p:pic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5CDACEA-5804-4279-A99D-1C915537C533}"/>
                </a:ext>
              </a:extLst>
            </p:cNvPr>
            <p:cNvSpPr/>
            <p:nvPr/>
          </p:nvSpPr>
          <p:spPr>
            <a:xfrm>
              <a:off x="4412124" y="2793244"/>
              <a:ext cx="975360" cy="364944"/>
            </a:xfrm>
            <a:custGeom>
              <a:avLst/>
              <a:gdLst>
                <a:gd name="connsiteX0" fmla="*/ 182880 w 680720"/>
                <a:gd name="connsiteY0" fmla="*/ 152400 h 660400"/>
                <a:gd name="connsiteX1" fmla="*/ 30480 w 680720"/>
                <a:gd name="connsiteY1" fmla="*/ 213360 h 660400"/>
                <a:gd name="connsiteX2" fmla="*/ 0 w 680720"/>
                <a:gd name="connsiteY2" fmla="*/ 243840 h 660400"/>
                <a:gd name="connsiteX3" fmla="*/ 10160 w 680720"/>
                <a:gd name="connsiteY3" fmla="*/ 325120 h 660400"/>
                <a:gd name="connsiteX4" fmla="*/ 91440 w 680720"/>
                <a:gd name="connsiteY4" fmla="*/ 375920 h 660400"/>
                <a:gd name="connsiteX5" fmla="*/ 152400 w 680720"/>
                <a:gd name="connsiteY5" fmla="*/ 406400 h 660400"/>
                <a:gd name="connsiteX6" fmla="*/ 162560 w 680720"/>
                <a:gd name="connsiteY6" fmla="*/ 436880 h 660400"/>
                <a:gd name="connsiteX7" fmla="*/ 172720 w 680720"/>
                <a:gd name="connsiteY7" fmla="*/ 589280 h 660400"/>
                <a:gd name="connsiteX8" fmla="*/ 213360 w 680720"/>
                <a:gd name="connsiteY8" fmla="*/ 629920 h 660400"/>
                <a:gd name="connsiteX9" fmla="*/ 264160 w 680720"/>
                <a:gd name="connsiteY9" fmla="*/ 640080 h 660400"/>
                <a:gd name="connsiteX10" fmla="*/ 355600 w 680720"/>
                <a:gd name="connsiteY10" fmla="*/ 660400 h 660400"/>
                <a:gd name="connsiteX11" fmla="*/ 538480 w 680720"/>
                <a:gd name="connsiteY11" fmla="*/ 650240 h 660400"/>
                <a:gd name="connsiteX12" fmla="*/ 579120 w 680720"/>
                <a:gd name="connsiteY12" fmla="*/ 640080 h 660400"/>
                <a:gd name="connsiteX13" fmla="*/ 609600 w 680720"/>
                <a:gd name="connsiteY13" fmla="*/ 619760 h 660400"/>
                <a:gd name="connsiteX14" fmla="*/ 650240 w 680720"/>
                <a:gd name="connsiteY14" fmla="*/ 558800 h 660400"/>
                <a:gd name="connsiteX15" fmla="*/ 680720 w 680720"/>
                <a:gd name="connsiteY15" fmla="*/ 497840 h 660400"/>
                <a:gd name="connsiteX16" fmla="*/ 670560 w 680720"/>
                <a:gd name="connsiteY16" fmla="*/ 406400 h 660400"/>
                <a:gd name="connsiteX17" fmla="*/ 619760 w 680720"/>
                <a:gd name="connsiteY17" fmla="*/ 335280 h 660400"/>
                <a:gd name="connsiteX18" fmla="*/ 589280 w 680720"/>
                <a:gd name="connsiteY18" fmla="*/ 325120 h 660400"/>
                <a:gd name="connsiteX19" fmla="*/ 548640 w 680720"/>
                <a:gd name="connsiteY19" fmla="*/ 294640 h 660400"/>
                <a:gd name="connsiteX20" fmla="*/ 447040 w 680720"/>
                <a:gd name="connsiteY20" fmla="*/ 264160 h 660400"/>
                <a:gd name="connsiteX21" fmla="*/ 457200 w 680720"/>
                <a:gd name="connsiteY21" fmla="*/ 233680 h 660400"/>
                <a:gd name="connsiteX22" fmla="*/ 477520 w 680720"/>
                <a:gd name="connsiteY22" fmla="*/ 193040 h 660400"/>
                <a:gd name="connsiteX23" fmla="*/ 650240 w 680720"/>
                <a:gd name="connsiteY23" fmla="*/ 101600 h 660400"/>
                <a:gd name="connsiteX24" fmla="*/ 619760 w 680720"/>
                <a:gd name="connsiteY24" fmla="*/ 71120 h 660400"/>
                <a:gd name="connsiteX25" fmla="*/ 589280 w 680720"/>
                <a:gd name="connsiteY25" fmla="*/ 60960 h 660400"/>
                <a:gd name="connsiteX26" fmla="*/ 558800 w 680720"/>
                <a:gd name="connsiteY26" fmla="*/ 40640 h 660400"/>
                <a:gd name="connsiteX27" fmla="*/ 487680 w 680720"/>
                <a:gd name="connsiteY27" fmla="*/ 20320 h 660400"/>
                <a:gd name="connsiteX28" fmla="*/ 416560 w 680720"/>
                <a:gd name="connsiteY28" fmla="*/ 0 h 660400"/>
                <a:gd name="connsiteX29" fmla="*/ 304800 w 680720"/>
                <a:gd name="connsiteY29" fmla="*/ 10160 h 660400"/>
                <a:gd name="connsiteX30" fmla="*/ 274320 w 680720"/>
                <a:gd name="connsiteY30" fmla="*/ 20320 h 660400"/>
                <a:gd name="connsiteX31" fmla="*/ 254000 w 680720"/>
                <a:gd name="connsiteY31" fmla="*/ 50800 h 660400"/>
                <a:gd name="connsiteX32" fmla="*/ 243840 w 680720"/>
                <a:gd name="connsiteY32" fmla="*/ 81280 h 660400"/>
                <a:gd name="connsiteX33" fmla="*/ 193040 w 680720"/>
                <a:gd name="connsiteY33" fmla="*/ 121920 h 660400"/>
                <a:gd name="connsiteX34" fmla="*/ 182880 w 680720"/>
                <a:gd name="connsiteY34" fmla="*/ 152400 h 66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80720" h="660400">
                  <a:moveTo>
                    <a:pt x="182880" y="152400"/>
                  </a:moveTo>
                  <a:cubicBezTo>
                    <a:pt x="141509" y="164220"/>
                    <a:pt x="61480" y="182360"/>
                    <a:pt x="30480" y="213360"/>
                  </a:cubicBezTo>
                  <a:lnTo>
                    <a:pt x="0" y="243840"/>
                  </a:lnTo>
                  <a:cubicBezTo>
                    <a:pt x="3387" y="270933"/>
                    <a:pt x="829" y="299460"/>
                    <a:pt x="10160" y="325120"/>
                  </a:cubicBezTo>
                  <a:cubicBezTo>
                    <a:pt x="22045" y="357804"/>
                    <a:pt x="67271" y="363835"/>
                    <a:pt x="91440" y="375920"/>
                  </a:cubicBezTo>
                  <a:cubicBezTo>
                    <a:pt x="170222" y="415311"/>
                    <a:pt x="75788" y="380863"/>
                    <a:pt x="152400" y="406400"/>
                  </a:cubicBezTo>
                  <a:cubicBezTo>
                    <a:pt x="155787" y="416560"/>
                    <a:pt x="161377" y="426236"/>
                    <a:pt x="162560" y="436880"/>
                  </a:cubicBezTo>
                  <a:cubicBezTo>
                    <a:pt x="168182" y="487481"/>
                    <a:pt x="159763" y="540044"/>
                    <a:pt x="172720" y="589280"/>
                  </a:cubicBezTo>
                  <a:cubicBezTo>
                    <a:pt x="177596" y="607807"/>
                    <a:pt x="196613" y="620616"/>
                    <a:pt x="213360" y="629920"/>
                  </a:cubicBezTo>
                  <a:cubicBezTo>
                    <a:pt x="228456" y="638306"/>
                    <a:pt x="247303" y="636334"/>
                    <a:pt x="264160" y="640080"/>
                  </a:cubicBezTo>
                  <a:cubicBezTo>
                    <a:pt x="393294" y="668777"/>
                    <a:pt x="202385" y="629757"/>
                    <a:pt x="355600" y="660400"/>
                  </a:cubicBezTo>
                  <a:cubicBezTo>
                    <a:pt x="416560" y="657013"/>
                    <a:pt x="477677" y="655768"/>
                    <a:pt x="538480" y="650240"/>
                  </a:cubicBezTo>
                  <a:cubicBezTo>
                    <a:pt x="552386" y="648976"/>
                    <a:pt x="566285" y="645581"/>
                    <a:pt x="579120" y="640080"/>
                  </a:cubicBezTo>
                  <a:cubicBezTo>
                    <a:pt x="590343" y="635270"/>
                    <a:pt x="599440" y="626533"/>
                    <a:pt x="609600" y="619760"/>
                  </a:cubicBezTo>
                  <a:cubicBezTo>
                    <a:pt x="623147" y="599440"/>
                    <a:pt x="642517" y="581968"/>
                    <a:pt x="650240" y="558800"/>
                  </a:cubicBezTo>
                  <a:cubicBezTo>
                    <a:pt x="664261" y="516736"/>
                    <a:pt x="654459" y="537231"/>
                    <a:pt x="680720" y="497840"/>
                  </a:cubicBezTo>
                  <a:cubicBezTo>
                    <a:pt x="677333" y="467360"/>
                    <a:pt x="677456" y="436282"/>
                    <a:pt x="670560" y="406400"/>
                  </a:cubicBezTo>
                  <a:cubicBezTo>
                    <a:pt x="664781" y="381359"/>
                    <a:pt x="641058" y="349479"/>
                    <a:pt x="619760" y="335280"/>
                  </a:cubicBezTo>
                  <a:cubicBezTo>
                    <a:pt x="610849" y="329339"/>
                    <a:pt x="599440" y="328507"/>
                    <a:pt x="589280" y="325120"/>
                  </a:cubicBezTo>
                  <a:cubicBezTo>
                    <a:pt x="575733" y="314960"/>
                    <a:pt x="563786" y="302213"/>
                    <a:pt x="548640" y="294640"/>
                  </a:cubicBezTo>
                  <a:cubicBezTo>
                    <a:pt x="523904" y="282272"/>
                    <a:pt x="476208" y="271452"/>
                    <a:pt x="447040" y="264160"/>
                  </a:cubicBezTo>
                  <a:cubicBezTo>
                    <a:pt x="450427" y="254000"/>
                    <a:pt x="452981" y="243524"/>
                    <a:pt x="457200" y="233680"/>
                  </a:cubicBezTo>
                  <a:cubicBezTo>
                    <a:pt x="463166" y="219759"/>
                    <a:pt x="472731" y="207408"/>
                    <a:pt x="477520" y="193040"/>
                  </a:cubicBezTo>
                  <a:cubicBezTo>
                    <a:pt x="521325" y="61625"/>
                    <a:pt x="449672" y="114971"/>
                    <a:pt x="650240" y="101600"/>
                  </a:cubicBezTo>
                  <a:cubicBezTo>
                    <a:pt x="640080" y="91440"/>
                    <a:pt x="631715" y="79090"/>
                    <a:pt x="619760" y="71120"/>
                  </a:cubicBezTo>
                  <a:cubicBezTo>
                    <a:pt x="610849" y="65179"/>
                    <a:pt x="598859" y="65749"/>
                    <a:pt x="589280" y="60960"/>
                  </a:cubicBezTo>
                  <a:cubicBezTo>
                    <a:pt x="578358" y="55499"/>
                    <a:pt x="569722" y="46101"/>
                    <a:pt x="558800" y="40640"/>
                  </a:cubicBezTo>
                  <a:cubicBezTo>
                    <a:pt x="542560" y="32520"/>
                    <a:pt x="502871" y="24660"/>
                    <a:pt x="487680" y="20320"/>
                  </a:cubicBezTo>
                  <a:cubicBezTo>
                    <a:pt x="385650" y="-8831"/>
                    <a:pt x="543607" y="31762"/>
                    <a:pt x="416560" y="0"/>
                  </a:cubicBezTo>
                  <a:cubicBezTo>
                    <a:pt x="379307" y="3387"/>
                    <a:pt x="341831" y="4870"/>
                    <a:pt x="304800" y="10160"/>
                  </a:cubicBezTo>
                  <a:cubicBezTo>
                    <a:pt x="294198" y="11675"/>
                    <a:pt x="282683" y="13630"/>
                    <a:pt x="274320" y="20320"/>
                  </a:cubicBezTo>
                  <a:cubicBezTo>
                    <a:pt x="264785" y="27948"/>
                    <a:pt x="259461" y="39878"/>
                    <a:pt x="254000" y="50800"/>
                  </a:cubicBezTo>
                  <a:cubicBezTo>
                    <a:pt x="249211" y="60379"/>
                    <a:pt x="248629" y="71701"/>
                    <a:pt x="243840" y="81280"/>
                  </a:cubicBezTo>
                  <a:cubicBezTo>
                    <a:pt x="221004" y="126952"/>
                    <a:pt x="232101" y="102390"/>
                    <a:pt x="193040" y="121920"/>
                  </a:cubicBezTo>
                  <a:cubicBezTo>
                    <a:pt x="182118" y="127381"/>
                    <a:pt x="162560" y="142240"/>
                    <a:pt x="182880" y="15240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DADA1A0-E542-413C-9DE9-492EF7ACC3EC}"/>
              </a:ext>
            </a:extLst>
          </p:cNvPr>
          <p:cNvGrpSpPr/>
          <p:nvPr/>
        </p:nvGrpSpPr>
        <p:grpSpPr>
          <a:xfrm>
            <a:off x="4767516" y="3698211"/>
            <a:ext cx="4684832" cy="1178589"/>
            <a:chOff x="4767516" y="3698211"/>
            <a:chExt cx="4684832" cy="117858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233C559-9F45-4340-BF13-5A83C8B90DAB}"/>
                </a:ext>
              </a:extLst>
            </p:cNvPr>
            <p:cNvGrpSpPr/>
            <p:nvPr/>
          </p:nvGrpSpPr>
          <p:grpSpPr>
            <a:xfrm>
              <a:off x="4819390" y="3698211"/>
              <a:ext cx="4632958" cy="1178589"/>
              <a:chOff x="5801914" y="3756410"/>
              <a:chExt cx="4975114" cy="1648710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4D67088E-FE7B-4F15-9F0D-B7C9B642FF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Blur radius="7"/>
                        </a14:imgEffect>
                      </a14:imgLayer>
                    </a14:imgProps>
                  </a:ext>
                </a:extLst>
              </a:blip>
              <a:srcRect l="35101" t="4589" r="9238" b="36378"/>
              <a:stretch/>
            </p:blipFill>
            <p:spPr>
              <a:xfrm>
                <a:off x="5801914" y="3756410"/>
                <a:ext cx="4975114" cy="1648710"/>
              </a:xfrm>
              <a:prstGeom prst="rect">
                <a:avLst/>
              </a:prstGeom>
              <a:ln w="19050">
                <a:solidFill>
                  <a:schemeClr val="accent2"/>
                </a:solidFill>
              </a:ln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4EC25683-2F4E-4458-A813-7A97EED15A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9302" t="28572" r="32912" b="55844"/>
              <a:stretch/>
            </p:blipFill>
            <p:spPr>
              <a:xfrm>
                <a:off x="6173191" y="4392507"/>
                <a:ext cx="2483578" cy="435256"/>
              </a:xfrm>
              <a:prstGeom prst="rect">
                <a:avLst/>
              </a:prstGeom>
              <a:ln w="19050">
                <a:noFill/>
              </a:ln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0D3BD122-3FFC-4A13-8C06-4456EC916F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50000"/>
                        </a14:imgEffect>
                      </a14:imgLayer>
                    </a14:imgProps>
                  </a:ext>
                </a:extLst>
              </a:blip>
              <a:srcRect l="64520" t="22320" r="21080" b="48699"/>
              <a:stretch/>
            </p:blipFill>
            <p:spPr>
              <a:xfrm>
                <a:off x="8445327" y="4242823"/>
                <a:ext cx="1287141" cy="781851"/>
              </a:xfrm>
              <a:prstGeom prst="rect">
                <a:avLst/>
              </a:prstGeom>
              <a:ln w="19050">
                <a:noFill/>
              </a:ln>
              <a:effectLst/>
            </p:spPr>
          </p:pic>
        </p:grpSp>
        <p:sp>
          <p:nvSpPr>
            <p:cNvPr id="37" name="Circle: Hollow 36">
              <a:extLst>
                <a:ext uri="{FF2B5EF4-FFF2-40B4-BE49-F238E27FC236}">
                  <a16:creationId xmlns:a16="http://schemas.microsoft.com/office/drawing/2014/main" id="{313706DB-E02A-468B-8B3A-5BDF2400BB19}"/>
                </a:ext>
              </a:extLst>
            </p:cNvPr>
            <p:cNvSpPr/>
            <p:nvPr/>
          </p:nvSpPr>
          <p:spPr>
            <a:xfrm>
              <a:off x="4767516" y="3811487"/>
              <a:ext cx="2965172" cy="952087"/>
            </a:xfrm>
            <a:custGeom>
              <a:avLst/>
              <a:gdLst>
                <a:gd name="connsiteX0" fmla="*/ 0 w 1784300"/>
                <a:gd name="connsiteY0" fmla="*/ 462056 h 924112"/>
                <a:gd name="connsiteX1" fmla="*/ 892150 w 1784300"/>
                <a:gd name="connsiteY1" fmla="*/ 0 h 924112"/>
                <a:gd name="connsiteX2" fmla="*/ 1784300 w 1784300"/>
                <a:gd name="connsiteY2" fmla="*/ 462056 h 924112"/>
                <a:gd name="connsiteX3" fmla="*/ 892150 w 1784300"/>
                <a:gd name="connsiteY3" fmla="*/ 924112 h 924112"/>
                <a:gd name="connsiteX4" fmla="*/ 0 w 1784300"/>
                <a:gd name="connsiteY4" fmla="*/ 462056 h 924112"/>
                <a:gd name="connsiteX5" fmla="*/ 231028 w 1784300"/>
                <a:gd name="connsiteY5" fmla="*/ 462056 h 924112"/>
                <a:gd name="connsiteX6" fmla="*/ 892150 w 1784300"/>
                <a:gd name="connsiteY6" fmla="*/ 693084 h 924112"/>
                <a:gd name="connsiteX7" fmla="*/ 1553272 w 1784300"/>
                <a:gd name="connsiteY7" fmla="*/ 462056 h 924112"/>
                <a:gd name="connsiteX8" fmla="*/ 892150 w 1784300"/>
                <a:gd name="connsiteY8" fmla="*/ 231028 h 924112"/>
                <a:gd name="connsiteX9" fmla="*/ 231028 w 1784300"/>
                <a:gd name="connsiteY9" fmla="*/ 462056 h 924112"/>
                <a:gd name="connsiteX0" fmla="*/ 0 w 1784300"/>
                <a:gd name="connsiteY0" fmla="*/ 462056 h 924112"/>
                <a:gd name="connsiteX1" fmla="*/ 892150 w 1784300"/>
                <a:gd name="connsiteY1" fmla="*/ 0 h 924112"/>
                <a:gd name="connsiteX2" fmla="*/ 1784300 w 1784300"/>
                <a:gd name="connsiteY2" fmla="*/ 462056 h 924112"/>
                <a:gd name="connsiteX3" fmla="*/ 892150 w 1784300"/>
                <a:gd name="connsiteY3" fmla="*/ 924112 h 924112"/>
                <a:gd name="connsiteX4" fmla="*/ 0 w 1784300"/>
                <a:gd name="connsiteY4" fmla="*/ 462056 h 924112"/>
                <a:gd name="connsiteX5" fmla="*/ 268735 w 1784300"/>
                <a:gd name="connsiteY5" fmla="*/ 452629 h 924112"/>
                <a:gd name="connsiteX6" fmla="*/ 892150 w 1784300"/>
                <a:gd name="connsiteY6" fmla="*/ 693084 h 924112"/>
                <a:gd name="connsiteX7" fmla="*/ 1553272 w 1784300"/>
                <a:gd name="connsiteY7" fmla="*/ 462056 h 924112"/>
                <a:gd name="connsiteX8" fmla="*/ 892150 w 1784300"/>
                <a:gd name="connsiteY8" fmla="*/ 231028 h 924112"/>
                <a:gd name="connsiteX9" fmla="*/ 268735 w 1784300"/>
                <a:gd name="connsiteY9" fmla="*/ 452629 h 924112"/>
                <a:gd name="connsiteX0" fmla="*/ 0 w 1784300"/>
                <a:gd name="connsiteY0" fmla="*/ 462056 h 924112"/>
                <a:gd name="connsiteX1" fmla="*/ 892150 w 1784300"/>
                <a:gd name="connsiteY1" fmla="*/ 0 h 924112"/>
                <a:gd name="connsiteX2" fmla="*/ 1784300 w 1784300"/>
                <a:gd name="connsiteY2" fmla="*/ 462056 h 924112"/>
                <a:gd name="connsiteX3" fmla="*/ 892150 w 1784300"/>
                <a:gd name="connsiteY3" fmla="*/ 924112 h 924112"/>
                <a:gd name="connsiteX4" fmla="*/ 0 w 1784300"/>
                <a:gd name="connsiteY4" fmla="*/ 462056 h 924112"/>
                <a:gd name="connsiteX5" fmla="*/ 268735 w 1784300"/>
                <a:gd name="connsiteY5" fmla="*/ 452629 h 924112"/>
                <a:gd name="connsiteX6" fmla="*/ 368015 w 1784300"/>
                <a:gd name="connsiteY6" fmla="*/ 638681 h 924112"/>
                <a:gd name="connsiteX7" fmla="*/ 892150 w 1784300"/>
                <a:gd name="connsiteY7" fmla="*/ 693084 h 924112"/>
                <a:gd name="connsiteX8" fmla="*/ 1553272 w 1784300"/>
                <a:gd name="connsiteY8" fmla="*/ 462056 h 924112"/>
                <a:gd name="connsiteX9" fmla="*/ 892150 w 1784300"/>
                <a:gd name="connsiteY9" fmla="*/ 231028 h 924112"/>
                <a:gd name="connsiteX10" fmla="*/ 268735 w 1784300"/>
                <a:gd name="connsiteY10" fmla="*/ 452629 h 924112"/>
                <a:gd name="connsiteX0" fmla="*/ 0 w 1784300"/>
                <a:gd name="connsiteY0" fmla="*/ 462056 h 924112"/>
                <a:gd name="connsiteX1" fmla="*/ 892150 w 1784300"/>
                <a:gd name="connsiteY1" fmla="*/ 0 h 924112"/>
                <a:gd name="connsiteX2" fmla="*/ 1784300 w 1784300"/>
                <a:gd name="connsiteY2" fmla="*/ 462056 h 924112"/>
                <a:gd name="connsiteX3" fmla="*/ 892150 w 1784300"/>
                <a:gd name="connsiteY3" fmla="*/ 924112 h 924112"/>
                <a:gd name="connsiteX4" fmla="*/ 0 w 1784300"/>
                <a:gd name="connsiteY4" fmla="*/ 462056 h 924112"/>
                <a:gd name="connsiteX5" fmla="*/ 268735 w 1784300"/>
                <a:gd name="connsiteY5" fmla="*/ 452629 h 924112"/>
                <a:gd name="connsiteX6" fmla="*/ 368015 w 1784300"/>
                <a:gd name="connsiteY6" fmla="*/ 638681 h 924112"/>
                <a:gd name="connsiteX7" fmla="*/ 892150 w 1784300"/>
                <a:gd name="connsiteY7" fmla="*/ 693084 h 924112"/>
                <a:gd name="connsiteX8" fmla="*/ 1553272 w 1784300"/>
                <a:gd name="connsiteY8" fmla="*/ 462056 h 924112"/>
                <a:gd name="connsiteX9" fmla="*/ 892150 w 1784300"/>
                <a:gd name="connsiteY9" fmla="*/ 231028 h 924112"/>
                <a:gd name="connsiteX10" fmla="*/ 443430 w 1784300"/>
                <a:gd name="connsiteY10" fmla="*/ 271035 h 924112"/>
                <a:gd name="connsiteX11" fmla="*/ 268735 w 1784300"/>
                <a:gd name="connsiteY11" fmla="*/ 452629 h 924112"/>
                <a:gd name="connsiteX0" fmla="*/ 0 w 1784300"/>
                <a:gd name="connsiteY0" fmla="*/ 462056 h 924112"/>
                <a:gd name="connsiteX1" fmla="*/ 892150 w 1784300"/>
                <a:gd name="connsiteY1" fmla="*/ 0 h 924112"/>
                <a:gd name="connsiteX2" fmla="*/ 1784300 w 1784300"/>
                <a:gd name="connsiteY2" fmla="*/ 462056 h 924112"/>
                <a:gd name="connsiteX3" fmla="*/ 892150 w 1784300"/>
                <a:gd name="connsiteY3" fmla="*/ 924112 h 924112"/>
                <a:gd name="connsiteX4" fmla="*/ 0 w 1784300"/>
                <a:gd name="connsiteY4" fmla="*/ 462056 h 924112"/>
                <a:gd name="connsiteX5" fmla="*/ 268735 w 1784300"/>
                <a:gd name="connsiteY5" fmla="*/ 452629 h 924112"/>
                <a:gd name="connsiteX6" fmla="*/ 368015 w 1784300"/>
                <a:gd name="connsiteY6" fmla="*/ 638681 h 924112"/>
                <a:gd name="connsiteX7" fmla="*/ 892150 w 1784300"/>
                <a:gd name="connsiteY7" fmla="*/ 693084 h 924112"/>
                <a:gd name="connsiteX8" fmla="*/ 1496711 w 1784300"/>
                <a:gd name="connsiteY8" fmla="*/ 528043 h 924112"/>
                <a:gd name="connsiteX9" fmla="*/ 892150 w 1784300"/>
                <a:gd name="connsiteY9" fmla="*/ 231028 h 924112"/>
                <a:gd name="connsiteX10" fmla="*/ 443430 w 1784300"/>
                <a:gd name="connsiteY10" fmla="*/ 271035 h 924112"/>
                <a:gd name="connsiteX11" fmla="*/ 268735 w 1784300"/>
                <a:gd name="connsiteY11" fmla="*/ 452629 h 924112"/>
                <a:gd name="connsiteX0" fmla="*/ 0 w 1784300"/>
                <a:gd name="connsiteY0" fmla="*/ 462056 h 924112"/>
                <a:gd name="connsiteX1" fmla="*/ 892150 w 1784300"/>
                <a:gd name="connsiteY1" fmla="*/ 0 h 924112"/>
                <a:gd name="connsiteX2" fmla="*/ 1784300 w 1784300"/>
                <a:gd name="connsiteY2" fmla="*/ 462056 h 924112"/>
                <a:gd name="connsiteX3" fmla="*/ 892150 w 1784300"/>
                <a:gd name="connsiteY3" fmla="*/ 924112 h 924112"/>
                <a:gd name="connsiteX4" fmla="*/ 0 w 1784300"/>
                <a:gd name="connsiteY4" fmla="*/ 462056 h 924112"/>
                <a:gd name="connsiteX5" fmla="*/ 268735 w 1784300"/>
                <a:gd name="connsiteY5" fmla="*/ 452629 h 924112"/>
                <a:gd name="connsiteX6" fmla="*/ 368015 w 1784300"/>
                <a:gd name="connsiteY6" fmla="*/ 638681 h 924112"/>
                <a:gd name="connsiteX7" fmla="*/ 892150 w 1784300"/>
                <a:gd name="connsiteY7" fmla="*/ 693084 h 924112"/>
                <a:gd name="connsiteX8" fmla="*/ 1496711 w 1784300"/>
                <a:gd name="connsiteY8" fmla="*/ 528043 h 924112"/>
                <a:gd name="connsiteX9" fmla="*/ 1348403 w 1784300"/>
                <a:gd name="connsiteY9" fmla="*/ 299316 h 924112"/>
                <a:gd name="connsiteX10" fmla="*/ 892150 w 1784300"/>
                <a:gd name="connsiteY10" fmla="*/ 231028 h 924112"/>
                <a:gd name="connsiteX11" fmla="*/ 443430 w 1784300"/>
                <a:gd name="connsiteY11" fmla="*/ 271035 h 924112"/>
                <a:gd name="connsiteX12" fmla="*/ 268735 w 1784300"/>
                <a:gd name="connsiteY12" fmla="*/ 452629 h 924112"/>
                <a:gd name="connsiteX0" fmla="*/ 0 w 1935128"/>
                <a:gd name="connsiteY0" fmla="*/ 462699 h 925755"/>
                <a:gd name="connsiteX1" fmla="*/ 892150 w 1935128"/>
                <a:gd name="connsiteY1" fmla="*/ 643 h 925755"/>
                <a:gd name="connsiteX2" fmla="*/ 1935128 w 1935128"/>
                <a:gd name="connsiteY2" fmla="*/ 547541 h 925755"/>
                <a:gd name="connsiteX3" fmla="*/ 892150 w 1935128"/>
                <a:gd name="connsiteY3" fmla="*/ 924755 h 925755"/>
                <a:gd name="connsiteX4" fmla="*/ 0 w 1935128"/>
                <a:gd name="connsiteY4" fmla="*/ 462699 h 925755"/>
                <a:gd name="connsiteX5" fmla="*/ 268735 w 1935128"/>
                <a:gd name="connsiteY5" fmla="*/ 453272 h 925755"/>
                <a:gd name="connsiteX6" fmla="*/ 368015 w 1935128"/>
                <a:gd name="connsiteY6" fmla="*/ 639324 h 925755"/>
                <a:gd name="connsiteX7" fmla="*/ 892150 w 1935128"/>
                <a:gd name="connsiteY7" fmla="*/ 693727 h 925755"/>
                <a:gd name="connsiteX8" fmla="*/ 1496711 w 1935128"/>
                <a:gd name="connsiteY8" fmla="*/ 528686 h 925755"/>
                <a:gd name="connsiteX9" fmla="*/ 1348403 w 1935128"/>
                <a:gd name="connsiteY9" fmla="*/ 299959 h 925755"/>
                <a:gd name="connsiteX10" fmla="*/ 892150 w 1935128"/>
                <a:gd name="connsiteY10" fmla="*/ 231671 h 925755"/>
                <a:gd name="connsiteX11" fmla="*/ 443430 w 1935128"/>
                <a:gd name="connsiteY11" fmla="*/ 271678 h 925755"/>
                <a:gd name="connsiteX12" fmla="*/ 268735 w 1935128"/>
                <a:gd name="connsiteY12" fmla="*/ 453272 h 925755"/>
                <a:gd name="connsiteX0" fmla="*/ 442 w 1935986"/>
                <a:gd name="connsiteY0" fmla="*/ 490757 h 953428"/>
                <a:gd name="connsiteX1" fmla="*/ 1005714 w 1935986"/>
                <a:gd name="connsiteY1" fmla="*/ 420 h 953428"/>
                <a:gd name="connsiteX2" fmla="*/ 1935570 w 1935986"/>
                <a:gd name="connsiteY2" fmla="*/ 575599 h 953428"/>
                <a:gd name="connsiteX3" fmla="*/ 892592 w 1935986"/>
                <a:gd name="connsiteY3" fmla="*/ 952813 h 953428"/>
                <a:gd name="connsiteX4" fmla="*/ 442 w 1935986"/>
                <a:gd name="connsiteY4" fmla="*/ 490757 h 953428"/>
                <a:gd name="connsiteX5" fmla="*/ 269177 w 1935986"/>
                <a:gd name="connsiteY5" fmla="*/ 481330 h 953428"/>
                <a:gd name="connsiteX6" fmla="*/ 368457 w 1935986"/>
                <a:gd name="connsiteY6" fmla="*/ 667382 h 953428"/>
                <a:gd name="connsiteX7" fmla="*/ 892592 w 1935986"/>
                <a:gd name="connsiteY7" fmla="*/ 721785 h 953428"/>
                <a:gd name="connsiteX8" fmla="*/ 1497153 w 1935986"/>
                <a:gd name="connsiteY8" fmla="*/ 556744 h 953428"/>
                <a:gd name="connsiteX9" fmla="*/ 1348845 w 1935986"/>
                <a:gd name="connsiteY9" fmla="*/ 328017 h 953428"/>
                <a:gd name="connsiteX10" fmla="*/ 892592 w 1935986"/>
                <a:gd name="connsiteY10" fmla="*/ 259729 h 953428"/>
                <a:gd name="connsiteX11" fmla="*/ 443872 w 1935986"/>
                <a:gd name="connsiteY11" fmla="*/ 299736 h 953428"/>
                <a:gd name="connsiteX12" fmla="*/ 269177 w 1935986"/>
                <a:gd name="connsiteY12" fmla="*/ 481330 h 953428"/>
                <a:gd name="connsiteX0" fmla="*/ 442 w 1966666"/>
                <a:gd name="connsiteY0" fmla="*/ 507565 h 970183"/>
                <a:gd name="connsiteX1" fmla="*/ 1005714 w 1966666"/>
                <a:gd name="connsiteY1" fmla="*/ 17228 h 970183"/>
                <a:gd name="connsiteX2" fmla="*/ 1631649 w 1966666"/>
                <a:gd name="connsiteY2" fmla="*/ 156290 h 970183"/>
                <a:gd name="connsiteX3" fmla="*/ 1935570 w 1966666"/>
                <a:gd name="connsiteY3" fmla="*/ 592407 h 970183"/>
                <a:gd name="connsiteX4" fmla="*/ 892592 w 1966666"/>
                <a:gd name="connsiteY4" fmla="*/ 969621 h 970183"/>
                <a:gd name="connsiteX5" fmla="*/ 442 w 1966666"/>
                <a:gd name="connsiteY5" fmla="*/ 507565 h 970183"/>
                <a:gd name="connsiteX6" fmla="*/ 269177 w 1966666"/>
                <a:gd name="connsiteY6" fmla="*/ 498138 h 970183"/>
                <a:gd name="connsiteX7" fmla="*/ 368457 w 1966666"/>
                <a:gd name="connsiteY7" fmla="*/ 684190 h 970183"/>
                <a:gd name="connsiteX8" fmla="*/ 892592 w 1966666"/>
                <a:gd name="connsiteY8" fmla="*/ 738593 h 970183"/>
                <a:gd name="connsiteX9" fmla="*/ 1497153 w 1966666"/>
                <a:gd name="connsiteY9" fmla="*/ 573552 h 970183"/>
                <a:gd name="connsiteX10" fmla="*/ 1348845 w 1966666"/>
                <a:gd name="connsiteY10" fmla="*/ 344825 h 970183"/>
                <a:gd name="connsiteX11" fmla="*/ 892592 w 1966666"/>
                <a:gd name="connsiteY11" fmla="*/ 276537 h 970183"/>
                <a:gd name="connsiteX12" fmla="*/ 443872 w 1966666"/>
                <a:gd name="connsiteY12" fmla="*/ 316544 h 970183"/>
                <a:gd name="connsiteX13" fmla="*/ 269177 w 1966666"/>
                <a:gd name="connsiteY13" fmla="*/ 498138 h 970183"/>
                <a:gd name="connsiteX0" fmla="*/ 442 w 1966666"/>
                <a:gd name="connsiteY0" fmla="*/ 507565 h 970183"/>
                <a:gd name="connsiteX1" fmla="*/ 1005714 w 1966666"/>
                <a:gd name="connsiteY1" fmla="*/ 17228 h 970183"/>
                <a:gd name="connsiteX2" fmla="*/ 1631649 w 1966666"/>
                <a:gd name="connsiteY2" fmla="*/ 156290 h 970183"/>
                <a:gd name="connsiteX3" fmla="*/ 1935570 w 1966666"/>
                <a:gd name="connsiteY3" fmla="*/ 592407 h 970183"/>
                <a:gd name="connsiteX4" fmla="*/ 892592 w 1966666"/>
                <a:gd name="connsiteY4" fmla="*/ 969621 h 970183"/>
                <a:gd name="connsiteX5" fmla="*/ 442 w 1966666"/>
                <a:gd name="connsiteY5" fmla="*/ 507565 h 970183"/>
                <a:gd name="connsiteX6" fmla="*/ 269177 w 1966666"/>
                <a:gd name="connsiteY6" fmla="*/ 498138 h 970183"/>
                <a:gd name="connsiteX7" fmla="*/ 368457 w 1966666"/>
                <a:gd name="connsiteY7" fmla="*/ 684190 h 970183"/>
                <a:gd name="connsiteX8" fmla="*/ 892592 w 1966666"/>
                <a:gd name="connsiteY8" fmla="*/ 738593 h 970183"/>
                <a:gd name="connsiteX9" fmla="*/ 1497153 w 1966666"/>
                <a:gd name="connsiteY9" fmla="*/ 573552 h 970183"/>
                <a:gd name="connsiteX10" fmla="*/ 1348845 w 1966666"/>
                <a:gd name="connsiteY10" fmla="*/ 344825 h 970183"/>
                <a:gd name="connsiteX11" fmla="*/ 892592 w 1966666"/>
                <a:gd name="connsiteY11" fmla="*/ 276537 h 970183"/>
                <a:gd name="connsiteX12" fmla="*/ 453298 w 1966666"/>
                <a:gd name="connsiteY12" fmla="*/ 354251 h 970183"/>
                <a:gd name="connsiteX13" fmla="*/ 269177 w 1966666"/>
                <a:gd name="connsiteY13" fmla="*/ 498138 h 970183"/>
                <a:gd name="connsiteX0" fmla="*/ 13697 w 1979921"/>
                <a:gd name="connsiteY0" fmla="*/ 493229 h 955847"/>
                <a:gd name="connsiteX1" fmla="*/ 409993 w 1979921"/>
                <a:gd name="connsiteY1" fmla="*/ 85394 h 955847"/>
                <a:gd name="connsiteX2" fmla="*/ 1018969 w 1979921"/>
                <a:gd name="connsiteY2" fmla="*/ 2892 h 955847"/>
                <a:gd name="connsiteX3" fmla="*/ 1644904 w 1979921"/>
                <a:gd name="connsiteY3" fmla="*/ 141954 h 955847"/>
                <a:gd name="connsiteX4" fmla="*/ 1948825 w 1979921"/>
                <a:gd name="connsiteY4" fmla="*/ 578071 h 955847"/>
                <a:gd name="connsiteX5" fmla="*/ 905847 w 1979921"/>
                <a:gd name="connsiteY5" fmla="*/ 955285 h 955847"/>
                <a:gd name="connsiteX6" fmla="*/ 13697 w 1979921"/>
                <a:gd name="connsiteY6" fmla="*/ 493229 h 955847"/>
                <a:gd name="connsiteX7" fmla="*/ 282432 w 1979921"/>
                <a:gd name="connsiteY7" fmla="*/ 483802 h 955847"/>
                <a:gd name="connsiteX8" fmla="*/ 381712 w 1979921"/>
                <a:gd name="connsiteY8" fmla="*/ 669854 h 955847"/>
                <a:gd name="connsiteX9" fmla="*/ 905847 w 1979921"/>
                <a:gd name="connsiteY9" fmla="*/ 724257 h 955847"/>
                <a:gd name="connsiteX10" fmla="*/ 1510408 w 1979921"/>
                <a:gd name="connsiteY10" fmla="*/ 559216 h 955847"/>
                <a:gd name="connsiteX11" fmla="*/ 1362100 w 1979921"/>
                <a:gd name="connsiteY11" fmla="*/ 330489 h 955847"/>
                <a:gd name="connsiteX12" fmla="*/ 905847 w 1979921"/>
                <a:gd name="connsiteY12" fmla="*/ 262201 h 955847"/>
                <a:gd name="connsiteX13" fmla="*/ 466553 w 1979921"/>
                <a:gd name="connsiteY13" fmla="*/ 339915 h 955847"/>
                <a:gd name="connsiteX14" fmla="*/ 282432 w 1979921"/>
                <a:gd name="connsiteY14" fmla="*/ 483802 h 955847"/>
                <a:gd name="connsiteX0" fmla="*/ 13697 w 2498497"/>
                <a:gd name="connsiteY0" fmla="*/ 493229 h 1035636"/>
                <a:gd name="connsiteX1" fmla="*/ 409993 w 2498497"/>
                <a:gd name="connsiteY1" fmla="*/ 85394 h 1035636"/>
                <a:gd name="connsiteX2" fmla="*/ 1018969 w 2498497"/>
                <a:gd name="connsiteY2" fmla="*/ 2892 h 1035636"/>
                <a:gd name="connsiteX3" fmla="*/ 1644904 w 2498497"/>
                <a:gd name="connsiteY3" fmla="*/ 141954 h 1035636"/>
                <a:gd name="connsiteX4" fmla="*/ 1948825 w 2498497"/>
                <a:gd name="connsiteY4" fmla="*/ 578071 h 1035636"/>
                <a:gd name="connsiteX5" fmla="*/ 2465037 w 2498497"/>
                <a:gd name="connsiteY5" fmla="*/ 999794 h 1035636"/>
                <a:gd name="connsiteX6" fmla="*/ 905847 w 2498497"/>
                <a:gd name="connsiteY6" fmla="*/ 955285 h 1035636"/>
                <a:gd name="connsiteX7" fmla="*/ 13697 w 2498497"/>
                <a:gd name="connsiteY7" fmla="*/ 493229 h 1035636"/>
                <a:gd name="connsiteX8" fmla="*/ 282432 w 2498497"/>
                <a:gd name="connsiteY8" fmla="*/ 483802 h 1035636"/>
                <a:gd name="connsiteX9" fmla="*/ 381712 w 2498497"/>
                <a:gd name="connsiteY9" fmla="*/ 669854 h 1035636"/>
                <a:gd name="connsiteX10" fmla="*/ 905847 w 2498497"/>
                <a:gd name="connsiteY10" fmla="*/ 724257 h 1035636"/>
                <a:gd name="connsiteX11" fmla="*/ 1510408 w 2498497"/>
                <a:gd name="connsiteY11" fmla="*/ 559216 h 1035636"/>
                <a:gd name="connsiteX12" fmla="*/ 1362100 w 2498497"/>
                <a:gd name="connsiteY12" fmla="*/ 330489 h 1035636"/>
                <a:gd name="connsiteX13" fmla="*/ 905847 w 2498497"/>
                <a:gd name="connsiteY13" fmla="*/ 262201 h 1035636"/>
                <a:gd name="connsiteX14" fmla="*/ 466553 w 2498497"/>
                <a:gd name="connsiteY14" fmla="*/ 339915 h 1035636"/>
                <a:gd name="connsiteX15" fmla="*/ 282432 w 2498497"/>
                <a:gd name="connsiteY15" fmla="*/ 483802 h 1035636"/>
                <a:gd name="connsiteX0" fmla="*/ 13697 w 2543350"/>
                <a:gd name="connsiteY0" fmla="*/ 493229 h 1035636"/>
                <a:gd name="connsiteX1" fmla="*/ 409993 w 2543350"/>
                <a:gd name="connsiteY1" fmla="*/ 85394 h 1035636"/>
                <a:gd name="connsiteX2" fmla="*/ 1018969 w 2543350"/>
                <a:gd name="connsiteY2" fmla="*/ 2892 h 1035636"/>
                <a:gd name="connsiteX3" fmla="*/ 1644904 w 2543350"/>
                <a:gd name="connsiteY3" fmla="*/ 141954 h 1035636"/>
                <a:gd name="connsiteX4" fmla="*/ 2540451 w 2543350"/>
                <a:gd name="connsiteY4" fmla="*/ 104246 h 1035636"/>
                <a:gd name="connsiteX5" fmla="*/ 1948825 w 2543350"/>
                <a:gd name="connsiteY5" fmla="*/ 578071 h 1035636"/>
                <a:gd name="connsiteX6" fmla="*/ 2465037 w 2543350"/>
                <a:gd name="connsiteY6" fmla="*/ 999794 h 1035636"/>
                <a:gd name="connsiteX7" fmla="*/ 905847 w 2543350"/>
                <a:gd name="connsiteY7" fmla="*/ 955285 h 1035636"/>
                <a:gd name="connsiteX8" fmla="*/ 13697 w 2543350"/>
                <a:gd name="connsiteY8" fmla="*/ 493229 h 1035636"/>
                <a:gd name="connsiteX9" fmla="*/ 282432 w 2543350"/>
                <a:gd name="connsiteY9" fmla="*/ 483802 h 1035636"/>
                <a:gd name="connsiteX10" fmla="*/ 381712 w 2543350"/>
                <a:gd name="connsiteY10" fmla="*/ 669854 h 1035636"/>
                <a:gd name="connsiteX11" fmla="*/ 905847 w 2543350"/>
                <a:gd name="connsiteY11" fmla="*/ 724257 h 1035636"/>
                <a:gd name="connsiteX12" fmla="*/ 1510408 w 2543350"/>
                <a:gd name="connsiteY12" fmla="*/ 559216 h 1035636"/>
                <a:gd name="connsiteX13" fmla="*/ 1362100 w 2543350"/>
                <a:gd name="connsiteY13" fmla="*/ 330489 h 1035636"/>
                <a:gd name="connsiteX14" fmla="*/ 905847 w 2543350"/>
                <a:gd name="connsiteY14" fmla="*/ 262201 h 1035636"/>
                <a:gd name="connsiteX15" fmla="*/ 466553 w 2543350"/>
                <a:gd name="connsiteY15" fmla="*/ 339915 h 1035636"/>
                <a:gd name="connsiteX16" fmla="*/ 282432 w 2543350"/>
                <a:gd name="connsiteY16" fmla="*/ 483802 h 1035636"/>
                <a:gd name="connsiteX0" fmla="*/ 13697 w 2544581"/>
                <a:gd name="connsiteY0" fmla="*/ 493229 h 1035636"/>
                <a:gd name="connsiteX1" fmla="*/ 409993 w 2544581"/>
                <a:gd name="connsiteY1" fmla="*/ 85394 h 1035636"/>
                <a:gd name="connsiteX2" fmla="*/ 1018969 w 2544581"/>
                <a:gd name="connsiteY2" fmla="*/ 2892 h 1035636"/>
                <a:gd name="connsiteX3" fmla="*/ 1644904 w 2544581"/>
                <a:gd name="connsiteY3" fmla="*/ 141954 h 1035636"/>
                <a:gd name="connsiteX4" fmla="*/ 2540451 w 2544581"/>
                <a:gd name="connsiteY4" fmla="*/ 104246 h 1035636"/>
                <a:gd name="connsiteX5" fmla="*/ 2146787 w 2544581"/>
                <a:gd name="connsiteY5" fmla="*/ 615778 h 1035636"/>
                <a:gd name="connsiteX6" fmla="*/ 2465037 w 2544581"/>
                <a:gd name="connsiteY6" fmla="*/ 999794 h 1035636"/>
                <a:gd name="connsiteX7" fmla="*/ 905847 w 2544581"/>
                <a:gd name="connsiteY7" fmla="*/ 955285 h 1035636"/>
                <a:gd name="connsiteX8" fmla="*/ 13697 w 2544581"/>
                <a:gd name="connsiteY8" fmla="*/ 493229 h 1035636"/>
                <a:gd name="connsiteX9" fmla="*/ 282432 w 2544581"/>
                <a:gd name="connsiteY9" fmla="*/ 483802 h 1035636"/>
                <a:gd name="connsiteX10" fmla="*/ 381712 w 2544581"/>
                <a:gd name="connsiteY10" fmla="*/ 669854 h 1035636"/>
                <a:gd name="connsiteX11" fmla="*/ 905847 w 2544581"/>
                <a:gd name="connsiteY11" fmla="*/ 724257 h 1035636"/>
                <a:gd name="connsiteX12" fmla="*/ 1510408 w 2544581"/>
                <a:gd name="connsiteY12" fmla="*/ 559216 h 1035636"/>
                <a:gd name="connsiteX13" fmla="*/ 1362100 w 2544581"/>
                <a:gd name="connsiteY13" fmla="*/ 330489 h 1035636"/>
                <a:gd name="connsiteX14" fmla="*/ 905847 w 2544581"/>
                <a:gd name="connsiteY14" fmla="*/ 262201 h 1035636"/>
                <a:gd name="connsiteX15" fmla="*/ 466553 w 2544581"/>
                <a:gd name="connsiteY15" fmla="*/ 339915 h 1035636"/>
                <a:gd name="connsiteX16" fmla="*/ 282432 w 2544581"/>
                <a:gd name="connsiteY16" fmla="*/ 483802 h 1035636"/>
                <a:gd name="connsiteX0" fmla="*/ 13697 w 2835390"/>
                <a:gd name="connsiteY0" fmla="*/ 493229 h 1035636"/>
                <a:gd name="connsiteX1" fmla="*/ 409993 w 2835390"/>
                <a:gd name="connsiteY1" fmla="*/ 85394 h 1035636"/>
                <a:gd name="connsiteX2" fmla="*/ 1018969 w 2835390"/>
                <a:gd name="connsiteY2" fmla="*/ 2892 h 1035636"/>
                <a:gd name="connsiteX3" fmla="*/ 1644904 w 2835390"/>
                <a:gd name="connsiteY3" fmla="*/ 141954 h 1035636"/>
                <a:gd name="connsiteX4" fmla="*/ 2540451 w 2835390"/>
                <a:gd name="connsiteY4" fmla="*/ 104246 h 1035636"/>
                <a:gd name="connsiteX5" fmla="*/ 2834944 w 2835390"/>
                <a:gd name="connsiteY5" fmla="*/ 87877 h 1035636"/>
                <a:gd name="connsiteX6" fmla="*/ 2465037 w 2835390"/>
                <a:gd name="connsiteY6" fmla="*/ 999794 h 1035636"/>
                <a:gd name="connsiteX7" fmla="*/ 905847 w 2835390"/>
                <a:gd name="connsiteY7" fmla="*/ 955285 h 1035636"/>
                <a:gd name="connsiteX8" fmla="*/ 13697 w 2835390"/>
                <a:gd name="connsiteY8" fmla="*/ 493229 h 1035636"/>
                <a:gd name="connsiteX9" fmla="*/ 282432 w 2835390"/>
                <a:gd name="connsiteY9" fmla="*/ 483802 h 1035636"/>
                <a:gd name="connsiteX10" fmla="*/ 381712 w 2835390"/>
                <a:gd name="connsiteY10" fmla="*/ 669854 h 1035636"/>
                <a:gd name="connsiteX11" fmla="*/ 905847 w 2835390"/>
                <a:gd name="connsiteY11" fmla="*/ 724257 h 1035636"/>
                <a:gd name="connsiteX12" fmla="*/ 1510408 w 2835390"/>
                <a:gd name="connsiteY12" fmla="*/ 559216 h 1035636"/>
                <a:gd name="connsiteX13" fmla="*/ 1362100 w 2835390"/>
                <a:gd name="connsiteY13" fmla="*/ 330489 h 1035636"/>
                <a:gd name="connsiteX14" fmla="*/ 905847 w 2835390"/>
                <a:gd name="connsiteY14" fmla="*/ 262201 h 1035636"/>
                <a:gd name="connsiteX15" fmla="*/ 466553 w 2835390"/>
                <a:gd name="connsiteY15" fmla="*/ 339915 h 1035636"/>
                <a:gd name="connsiteX16" fmla="*/ 282432 w 2835390"/>
                <a:gd name="connsiteY16" fmla="*/ 483802 h 1035636"/>
                <a:gd name="connsiteX0" fmla="*/ 13697 w 2835390"/>
                <a:gd name="connsiteY0" fmla="*/ 493229 h 1035636"/>
                <a:gd name="connsiteX1" fmla="*/ 409993 w 2835390"/>
                <a:gd name="connsiteY1" fmla="*/ 85394 h 1035636"/>
                <a:gd name="connsiteX2" fmla="*/ 1018969 w 2835390"/>
                <a:gd name="connsiteY2" fmla="*/ 2892 h 1035636"/>
                <a:gd name="connsiteX3" fmla="*/ 1644904 w 2835390"/>
                <a:gd name="connsiteY3" fmla="*/ 141954 h 1035636"/>
                <a:gd name="connsiteX4" fmla="*/ 2540451 w 2835390"/>
                <a:gd name="connsiteY4" fmla="*/ 104246 h 1035636"/>
                <a:gd name="connsiteX5" fmla="*/ 2834944 w 2835390"/>
                <a:gd name="connsiteY5" fmla="*/ 87877 h 1035636"/>
                <a:gd name="connsiteX6" fmla="*/ 2465037 w 2835390"/>
                <a:gd name="connsiteY6" fmla="*/ 999794 h 1035636"/>
                <a:gd name="connsiteX7" fmla="*/ 905847 w 2835390"/>
                <a:gd name="connsiteY7" fmla="*/ 955285 h 1035636"/>
                <a:gd name="connsiteX8" fmla="*/ 13697 w 2835390"/>
                <a:gd name="connsiteY8" fmla="*/ 493229 h 1035636"/>
                <a:gd name="connsiteX9" fmla="*/ 282432 w 2835390"/>
                <a:gd name="connsiteY9" fmla="*/ 483802 h 1035636"/>
                <a:gd name="connsiteX10" fmla="*/ 381712 w 2835390"/>
                <a:gd name="connsiteY10" fmla="*/ 669854 h 1035636"/>
                <a:gd name="connsiteX11" fmla="*/ 905847 w 2835390"/>
                <a:gd name="connsiteY11" fmla="*/ 724257 h 1035636"/>
                <a:gd name="connsiteX12" fmla="*/ 1896907 w 2835390"/>
                <a:gd name="connsiteY12" fmla="*/ 776032 h 1035636"/>
                <a:gd name="connsiteX13" fmla="*/ 1362100 w 2835390"/>
                <a:gd name="connsiteY13" fmla="*/ 330489 h 1035636"/>
                <a:gd name="connsiteX14" fmla="*/ 905847 w 2835390"/>
                <a:gd name="connsiteY14" fmla="*/ 262201 h 1035636"/>
                <a:gd name="connsiteX15" fmla="*/ 466553 w 2835390"/>
                <a:gd name="connsiteY15" fmla="*/ 339915 h 1035636"/>
                <a:gd name="connsiteX16" fmla="*/ 282432 w 2835390"/>
                <a:gd name="connsiteY16" fmla="*/ 483802 h 1035636"/>
                <a:gd name="connsiteX0" fmla="*/ 13697 w 2835390"/>
                <a:gd name="connsiteY0" fmla="*/ 493229 h 1035636"/>
                <a:gd name="connsiteX1" fmla="*/ 409993 w 2835390"/>
                <a:gd name="connsiteY1" fmla="*/ 85394 h 1035636"/>
                <a:gd name="connsiteX2" fmla="*/ 1018969 w 2835390"/>
                <a:gd name="connsiteY2" fmla="*/ 2892 h 1035636"/>
                <a:gd name="connsiteX3" fmla="*/ 1644904 w 2835390"/>
                <a:gd name="connsiteY3" fmla="*/ 141954 h 1035636"/>
                <a:gd name="connsiteX4" fmla="*/ 2540451 w 2835390"/>
                <a:gd name="connsiteY4" fmla="*/ 104246 h 1035636"/>
                <a:gd name="connsiteX5" fmla="*/ 2834944 w 2835390"/>
                <a:gd name="connsiteY5" fmla="*/ 87877 h 1035636"/>
                <a:gd name="connsiteX6" fmla="*/ 2465037 w 2835390"/>
                <a:gd name="connsiteY6" fmla="*/ 999794 h 1035636"/>
                <a:gd name="connsiteX7" fmla="*/ 905847 w 2835390"/>
                <a:gd name="connsiteY7" fmla="*/ 955285 h 1035636"/>
                <a:gd name="connsiteX8" fmla="*/ 13697 w 2835390"/>
                <a:gd name="connsiteY8" fmla="*/ 493229 h 1035636"/>
                <a:gd name="connsiteX9" fmla="*/ 282432 w 2835390"/>
                <a:gd name="connsiteY9" fmla="*/ 483802 h 1035636"/>
                <a:gd name="connsiteX10" fmla="*/ 381712 w 2835390"/>
                <a:gd name="connsiteY10" fmla="*/ 669854 h 1035636"/>
                <a:gd name="connsiteX11" fmla="*/ 905847 w 2835390"/>
                <a:gd name="connsiteY11" fmla="*/ 724257 h 1035636"/>
                <a:gd name="connsiteX12" fmla="*/ 1689518 w 2835390"/>
                <a:gd name="connsiteY12" fmla="*/ 776032 h 1035636"/>
                <a:gd name="connsiteX13" fmla="*/ 1362100 w 2835390"/>
                <a:gd name="connsiteY13" fmla="*/ 330489 h 1035636"/>
                <a:gd name="connsiteX14" fmla="*/ 905847 w 2835390"/>
                <a:gd name="connsiteY14" fmla="*/ 262201 h 1035636"/>
                <a:gd name="connsiteX15" fmla="*/ 466553 w 2835390"/>
                <a:gd name="connsiteY15" fmla="*/ 339915 h 1035636"/>
                <a:gd name="connsiteX16" fmla="*/ 282432 w 2835390"/>
                <a:gd name="connsiteY16" fmla="*/ 483802 h 1035636"/>
                <a:gd name="connsiteX0" fmla="*/ 13697 w 2835390"/>
                <a:gd name="connsiteY0" fmla="*/ 493229 h 1035636"/>
                <a:gd name="connsiteX1" fmla="*/ 409993 w 2835390"/>
                <a:gd name="connsiteY1" fmla="*/ 85394 h 1035636"/>
                <a:gd name="connsiteX2" fmla="*/ 1018969 w 2835390"/>
                <a:gd name="connsiteY2" fmla="*/ 2892 h 1035636"/>
                <a:gd name="connsiteX3" fmla="*/ 1644904 w 2835390"/>
                <a:gd name="connsiteY3" fmla="*/ 141954 h 1035636"/>
                <a:gd name="connsiteX4" fmla="*/ 2540451 w 2835390"/>
                <a:gd name="connsiteY4" fmla="*/ 104246 h 1035636"/>
                <a:gd name="connsiteX5" fmla="*/ 2834944 w 2835390"/>
                <a:gd name="connsiteY5" fmla="*/ 87877 h 1035636"/>
                <a:gd name="connsiteX6" fmla="*/ 2465037 w 2835390"/>
                <a:gd name="connsiteY6" fmla="*/ 999794 h 1035636"/>
                <a:gd name="connsiteX7" fmla="*/ 905847 w 2835390"/>
                <a:gd name="connsiteY7" fmla="*/ 955285 h 1035636"/>
                <a:gd name="connsiteX8" fmla="*/ 13697 w 2835390"/>
                <a:gd name="connsiteY8" fmla="*/ 493229 h 1035636"/>
                <a:gd name="connsiteX9" fmla="*/ 282432 w 2835390"/>
                <a:gd name="connsiteY9" fmla="*/ 483802 h 1035636"/>
                <a:gd name="connsiteX10" fmla="*/ 381712 w 2835390"/>
                <a:gd name="connsiteY10" fmla="*/ 669854 h 1035636"/>
                <a:gd name="connsiteX11" fmla="*/ 905847 w 2835390"/>
                <a:gd name="connsiteY11" fmla="*/ 724257 h 1035636"/>
                <a:gd name="connsiteX12" fmla="*/ 1689518 w 2835390"/>
                <a:gd name="connsiteY12" fmla="*/ 776032 h 1035636"/>
                <a:gd name="connsiteX13" fmla="*/ 1362100 w 2835390"/>
                <a:gd name="connsiteY13" fmla="*/ 330489 h 1035636"/>
                <a:gd name="connsiteX14" fmla="*/ 1248977 w 2835390"/>
                <a:gd name="connsiteY14" fmla="*/ 179661 h 1035636"/>
                <a:gd name="connsiteX15" fmla="*/ 905847 w 2835390"/>
                <a:gd name="connsiteY15" fmla="*/ 262201 h 1035636"/>
                <a:gd name="connsiteX16" fmla="*/ 466553 w 2835390"/>
                <a:gd name="connsiteY16" fmla="*/ 339915 h 1035636"/>
                <a:gd name="connsiteX17" fmla="*/ 282432 w 2835390"/>
                <a:gd name="connsiteY17" fmla="*/ 483802 h 1035636"/>
                <a:gd name="connsiteX0" fmla="*/ 11191 w 2918137"/>
                <a:gd name="connsiteY0" fmla="*/ 863655 h 1022591"/>
                <a:gd name="connsiteX1" fmla="*/ 492740 w 2918137"/>
                <a:gd name="connsiteY1" fmla="*/ 85394 h 1022591"/>
                <a:gd name="connsiteX2" fmla="*/ 1101716 w 2918137"/>
                <a:gd name="connsiteY2" fmla="*/ 2892 h 1022591"/>
                <a:gd name="connsiteX3" fmla="*/ 1727651 w 2918137"/>
                <a:gd name="connsiteY3" fmla="*/ 141954 h 1022591"/>
                <a:gd name="connsiteX4" fmla="*/ 2623198 w 2918137"/>
                <a:gd name="connsiteY4" fmla="*/ 104246 h 1022591"/>
                <a:gd name="connsiteX5" fmla="*/ 2917691 w 2918137"/>
                <a:gd name="connsiteY5" fmla="*/ 87877 h 1022591"/>
                <a:gd name="connsiteX6" fmla="*/ 2547784 w 2918137"/>
                <a:gd name="connsiteY6" fmla="*/ 999794 h 1022591"/>
                <a:gd name="connsiteX7" fmla="*/ 988594 w 2918137"/>
                <a:gd name="connsiteY7" fmla="*/ 955285 h 1022591"/>
                <a:gd name="connsiteX8" fmla="*/ 11191 w 2918137"/>
                <a:gd name="connsiteY8" fmla="*/ 863655 h 1022591"/>
                <a:gd name="connsiteX9" fmla="*/ 365179 w 2918137"/>
                <a:gd name="connsiteY9" fmla="*/ 483802 h 1022591"/>
                <a:gd name="connsiteX10" fmla="*/ 464459 w 2918137"/>
                <a:gd name="connsiteY10" fmla="*/ 669854 h 1022591"/>
                <a:gd name="connsiteX11" fmla="*/ 988594 w 2918137"/>
                <a:gd name="connsiteY11" fmla="*/ 724257 h 1022591"/>
                <a:gd name="connsiteX12" fmla="*/ 1772265 w 2918137"/>
                <a:gd name="connsiteY12" fmla="*/ 776032 h 1022591"/>
                <a:gd name="connsiteX13" fmla="*/ 1444847 w 2918137"/>
                <a:gd name="connsiteY13" fmla="*/ 330489 h 1022591"/>
                <a:gd name="connsiteX14" fmla="*/ 1331724 w 2918137"/>
                <a:gd name="connsiteY14" fmla="*/ 179661 h 1022591"/>
                <a:gd name="connsiteX15" fmla="*/ 988594 w 2918137"/>
                <a:gd name="connsiteY15" fmla="*/ 262201 h 1022591"/>
                <a:gd name="connsiteX16" fmla="*/ 549300 w 2918137"/>
                <a:gd name="connsiteY16" fmla="*/ 339915 h 1022591"/>
                <a:gd name="connsiteX17" fmla="*/ 365179 w 2918137"/>
                <a:gd name="connsiteY17" fmla="*/ 483802 h 1022591"/>
                <a:gd name="connsiteX0" fmla="*/ 72619 w 2979565"/>
                <a:gd name="connsiteY0" fmla="*/ 880293 h 1039229"/>
                <a:gd name="connsiteX1" fmla="*/ 125602 w 2979565"/>
                <a:gd name="connsiteY1" fmla="*/ 37819 h 1039229"/>
                <a:gd name="connsiteX2" fmla="*/ 554168 w 2979565"/>
                <a:gd name="connsiteY2" fmla="*/ 102032 h 1039229"/>
                <a:gd name="connsiteX3" fmla="*/ 1163144 w 2979565"/>
                <a:gd name="connsiteY3" fmla="*/ 19530 h 1039229"/>
                <a:gd name="connsiteX4" fmla="*/ 1789079 w 2979565"/>
                <a:gd name="connsiteY4" fmla="*/ 158592 h 1039229"/>
                <a:gd name="connsiteX5" fmla="*/ 2684626 w 2979565"/>
                <a:gd name="connsiteY5" fmla="*/ 120884 h 1039229"/>
                <a:gd name="connsiteX6" fmla="*/ 2979119 w 2979565"/>
                <a:gd name="connsiteY6" fmla="*/ 104515 h 1039229"/>
                <a:gd name="connsiteX7" fmla="*/ 2609212 w 2979565"/>
                <a:gd name="connsiteY7" fmla="*/ 1016432 h 1039229"/>
                <a:gd name="connsiteX8" fmla="*/ 1050022 w 2979565"/>
                <a:gd name="connsiteY8" fmla="*/ 971923 h 1039229"/>
                <a:gd name="connsiteX9" fmla="*/ 72619 w 2979565"/>
                <a:gd name="connsiteY9" fmla="*/ 880293 h 1039229"/>
                <a:gd name="connsiteX10" fmla="*/ 426607 w 2979565"/>
                <a:gd name="connsiteY10" fmla="*/ 500440 h 1039229"/>
                <a:gd name="connsiteX11" fmla="*/ 525887 w 2979565"/>
                <a:gd name="connsiteY11" fmla="*/ 686492 h 1039229"/>
                <a:gd name="connsiteX12" fmla="*/ 1050022 w 2979565"/>
                <a:gd name="connsiteY12" fmla="*/ 740895 h 1039229"/>
                <a:gd name="connsiteX13" fmla="*/ 1833693 w 2979565"/>
                <a:gd name="connsiteY13" fmla="*/ 792670 h 1039229"/>
                <a:gd name="connsiteX14" fmla="*/ 1506275 w 2979565"/>
                <a:gd name="connsiteY14" fmla="*/ 347127 h 1039229"/>
                <a:gd name="connsiteX15" fmla="*/ 1393152 w 2979565"/>
                <a:gd name="connsiteY15" fmla="*/ 196299 h 1039229"/>
                <a:gd name="connsiteX16" fmla="*/ 1050022 w 2979565"/>
                <a:gd name="connsiteY16" fmla="*/ 278839 h 1039229"/>
                <a:gd name="connsiteX17" fmla="*/ 610728 w 2979565"/>
                <a:gd name="connsiteY17" fmla="*/ 356553 h 1039229"/>
                <a:gd name="connsiteX18" fmla="*/ 426607 w 2979565"/>
                <a:gd name="connsiteY18" fmla="*/ 500440 h 1039229"/>
                <a:gd name="connsiteX0" fmla="*/ 72619 w 2979565"/>
                <a:gd name="connsiteY0" fmla="*/ 880293 h 1039229"/>
                <a:gd name="connsiteX1" fmla="*/ 125602 w 2979565"/>
                <a:gd name="connsiteY1" fmla="*/ 37819 h 1039229"/>
                <a:gd name="connsiteX2" fmla="*/ 554168 w 2979565"/>
                <a:gd name="connsiteY2" fmla="*/ 102032 h 1039229"/>
                <a:gd name="connsiteX3" fmla="*/ 1163144 w 2979565"/>
                <a:gd name="connsiteY3" fmla="*/ 19530 h 1039229"/>
                <a:gd name="connsiteX4" fmla="*/ 1789079 w 2979565"/>
                <a:gd name="connsiteY4" fmla="*/ 158592 h 1039229"/>
                <a:gd name="connsiteX5" fmla="*/ 2684626 w 2979565"/>
                <a:gd name="connsiteY5" fmla="*/ 120884 h 1039229"/>
                <a:gd name="connsiteX6" fmla="*/ 2979119 w 2979565"/>
                <a:gd name="connsiteY6" fmla="*/ 104515 h 1039229"/>
                <a:gd name="connsiteX7" fmla="*/ 2609212 w 2979565"/>
                <a:gd name="connsiteY7" fmla="*/ 1016432 h 1039229"/>
                <a:gd name="connsiteX8" fmla="*/ 1050022 w 2979565"/>
                <a:gd name="connsiteY8" fmla="*/ 971923 h 1039229"/>
                <a:gd name="connsiteX9" fmla="*/ 72619 w 2979565"/>
                <a:gd name="connsiteY9" fmla="*/ 880293 h 1039229"/>
                <a:gd name="connsiteX10" fmla="*/ 426607 w 2979565"/>
                <a:gd name="connsiteY10" fmla="*/ 500440 h 1039229"/>
                <a:gd name="connsiteX11" fmla="*/ 525887 w 2979565"/>
                <a:gd name="connsiteY11" fmla="*/ 686492 h 1039229"/>
                <a:gd name="connsiteX12" fmla="*/ 1050022 w 2979565"/>
                <a:gd name="connsiteY12" fmla="*/ 740895 h 1039229"/>
                <a:gd name="connsiteX13" fmla="*/ 1833693 w 2979565"/>
                <a:gd name="connsiteY13" fmla="*/ 792670 h 1039229"/>
                <a:gd name="connsiteX14" fmla="*/ 1764355 w 2979565"/>
                <a:gd name="connsiteY14" fmla="*/ 511143 h 1039229"/>
                <a:gd name="connsiteX15" fmla="*/ 1506275 w 2979565"/>
                <a:gd name="connsiteY15" fmla="*/ 347127 h 1039229"/>
                <a:gd name="connsiteX16" fmla="*/ 1393152 w 2979565"/>
                <a:gd name="connsiteY16" fmla="*/ 196299 h 1039229"/>
                <a:gd name="connsiteX17" fmla="*/ 1050022 w 2979565"/>
                <a:gd name="connsiteY17" fmla="*/ 278839 h 1039229"/>
                <a:gd name="connsiteX18" fmla="*/ 610728 w 2979565"/>
                <a:gd name="connsiteY18" fmla="*/ 356553 h 1039229"/>
                <a:gd name="connsiteX19" fmla="*/ 426607 w 2979565"/>
                <a:gd name="connsiteY19" fmla="*/ 500440 h 103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79565" h="1039229">
                  <a:moveTo>
                    <a:pt x="72619" y="880293"/>
                  </a:moveTo>
                  <a:cubicBezTo>
                    <a:pt x="-81451" y="724609"/>
                    <a:pt x="45344" y="167529"/>
                    <a:pt x="125602" y="37819"/>
                  </a:cubicBezTo>
                  <a:cubicBezTo>
                    <a:pt x="205860" y="-91891"/>
                    <a:pt x="406505" y="158243"/>
                    <a:pt x="554168" y="102032"/>
                  </a:cubicBezTo>
                  <a:cubicBezTo>
                    <a:pt x="701832" y="45821"/>
                    <a:pt x="957326" y="10103"/>
                    <a:pt x="1163144" y="19530"/>
                  </a:cubicBezTo>
                  <a:cubicBezTo>
                    <a:pt x="1368962" y="28957"/>
                    <a:pt x="1647049" y="86710"/>
                    <a:pt x="1789079" y="158592"/>
                  </a:cubicBezTo>
                  <a:cubicBezTo>
                    <a:pt x="1931109" y="230474"/>
                    <a:pt x="2633973" y="48198"/>
                    <a:pt x="2684626" y="120884"/>
                  </a:cubicBezTo>
                  <a:cubicBezTo>
                    <a:pt x="2735280" y="193570"/>
                    <a:pt x="2991688" y="-44743"/>
                    <a:pt x="2979119" y="104515"/>
                  </a:cubicBezTo>
                  <a:cubicBezTo>
                    <a:pt x="2966550" y="253773"/>
                    <a:pt x="2783042" y="953563"/>
                    <a:pt x="2609212" y="1016432"/>
                  </a:cubicBezTo>
                  <a:cubicBezTo>
                    <a:pt x="2435382" y="1079301"/>
                    <a:pt x="1472787" y="994613"/>
                    <a:pt x="1050022" y="971923"/>
                  </a:cubicBezTo>
                  <a:cubicBezTo>
                    <a:pt x="627257" y="949233"/>
                    <a:pt x="226689" y="1035977"/>
                    <a:pt x="72619" y="880293"/>
                  </a:cubicBezTo>
                  <a:close/>
                  <a:moveTo>
                    <a:pt x="426607" y="500440"/>
                  </a:moveTo>
                  <a:cubicBezTo>
                    <a:pt x="412467" y="555430"/>
                    <a:pt x="421985" y="646416"/>
                    <a:pt x="525887" y="686492"/>
                  </a:cubicBezTo>
                  <a:cubicBezTo>
                    <a:pt x="629790" y="726568"/>
                    <a:pt x="832054" y="723199"/>
                    <a:pt x="1050022" y="740895"/>
                  </a:cubicBezTo>
                  <a:cubicBezTo>
                    <a:pt x="1267990" y="758591"/>
                    <a:pt x="1725689" y="824102"/>
                    <a:pt x="1833693" y="792670"/>
                  </a:cubicBezTo>
                  <a:cubicBezTo>
                    <a:pt x="1941697" y="761238"/>
                    <a:pt x="1818925" y="585400"/>
                    <a:pt x="1764355" y="511143"/>
                  </a:cubicBezTo>
                  <a:cubicBezTo>
                    <a:pt x="1709785" y="436886"/>
                    <a:pt x="1557091" y="406461"/>
                    <a:pt x="1506275" y="347127"/>
                  </a:cubicBezTo>
                  <a:cubicBezTo>
                    <a:pt x="1455459" y="287793"/>
                    <a:pt x="1469194" y="207680"/>
                    <a:pt x="1393152" y="196299"/>
                  </a:cubicBezTo>
                  <a:cubicBezTo>
                    <a:pt x="1317110" y="184918"/>
                    <a:pt x="1180426" y="252130"/>
                    <a:pt x="1050022" y="278839"/>
                  </a:cubicBezTo>
                  <a:cubicBezTo>
                    <a:pt x="919618" y="305548"/>
                    <a:pt x="714630" y="319620"/>
                    <a:pt x="610728" y="356553"/>
                  </a:cubicBezTo>
                  <a:cubicBezTo>
                    <a:pt x="506826" y="393486"/>
                    <a:pt x="440747" y="445450"/>
                    <a:pt x="426607" y="50044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A2FD5BE-EE6F-4064-9B05-CBF3738B87B0}"/>
              </a:ext>
            </a:extLst>
          </p:cNvPr>
          <p:cNvGrpSpPr/>
          <p:nvPr/>
        </p:nvGrpSpPr>
        <p:grpSpPr>
          <a:xfrm>
            <a:off x="1062976" y="3636528"/>
            <a:ext cx="3474241" cy="1240272"/>
            <a:chOff x="1062976" y="3636528"/>
            <a:chExt cx="3474241" cy="124027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53F77BA-7DF7-4A04-82C0-E8F52CEAA30F}"/>
                </a:ext>
              </a:extLst>
            </p:cNvPr>
            <p:cNvGrpSpPr/>
            <p:nvPr/>
          </p:nvGrpSpPr>
          <p:grpSpPr>
            <a:xfrm>
              <a:off x="1062976" y="3698211"/>
              <a:ext cx="3474241" cy="1178589"/>
              <a:chOff x="2781171" y="3776440"/>
              <a:chExt cx="3474241" cy="1178589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9D9636F-FA9F-4B6E-9DD3-810D551B0B65}"/>
                  </a:ext>
                </a:extLst>
              </p:cNvPr>
              <p:cNvGrpSpPr/>
              <p:nvPr/>
            </p:nvGrpSpPr>
            <p:grpSpPr>
              <a:xfrm>
                <a:off x="2781171" y="3776440"/>
                <a:ext cx="3474241" cy="1178589"/>
                <a:chOff x="2773680" y="3785966"/>
                <a:chExt cx="3474241" cy="1178589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F8B1CF4A-623C-4452-812C-899890F140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artisticBlur radius="7"/>
                          </a14:imgEffect>
                        </a14:imgLayer>
                      </a14:imgProps>
                    </a:ext>
                  </a:extLst>
                </a:blip>
                <a:srcRect l="30168"/>
                <a:stretch/>
              </p:blipFill>
              <p:spPr>
                <a:xfrm>
                  <a:off x="2773680" y="3785966"/>
                  <a:ext cx="3474241" cy="1178589"/>
                </a:xfrm>
                <a:prstGeom prst="rect">
                  <a:avLst/>
                </a:prstGeom>
                <a:ln w="19050">
                  <a:solidFill>
                    <a:schemeClr val="accent2"/>
                  </a:solidFill>
                </a:ln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FDE2FC5E-9A57-43E2-AE48-B21E7745AA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9302" t="28572" r="32912" b="55844"/>
                <a:stretch/>
              </p:blipFill>
              <p:spPr>
                <a:xfrm>
                  <a:off x="3225785" y="4108489"/>
                  <a:ext cx="1382387" cy="183676"/>
                </a:xfrm>
                <a:prstGeom prst="rect">
                  <a:avLst/>
                </a:prstGeom>
                <a:ln w="19050">
                  <a:noFill/>
                </a:ln>
              </p:spPr>
            </p:pic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40A86E3-61F2-43C6-8E8D-544AB30D5C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50000"/>
                        </a14:imgEffect>
                      </a14:imgLayer>
                    </a14:imgProps>
                  </a:ext>
                </a:extLst>
              </a:blip>
              <a:srcRect l="64520" t="22320" r="21080" b="48699"/>
              <a:stretch/>
            </p:blipFill>
            <p:spPr>
              <a:xfrm>
                <a:off x="4497972" y="4035797"/>
                <a:ext cx="716437" cy="329938"/>
              </a:xfrm>
              <a:prstGeom prst="rect">
                <a:avLst/>
              </a:prstGeom>
              <a:ln w="19050">
                <a:noFill/>
              </a:ln>
              <a:effectLst/>
            </p:spPr>
          </p:pic>
        </p:grpSp>
        <p:sp>
          <p:nvSpPr>
            <p:cNvPr id="45" name="Circle: Hollow 36">
              <a:extLst>
                <a:ext uri="{FF2B5EF4-FFF2-40B4-BE49-F238E27FC236}">
                  <a16:creationId xmlns:a16="http://schemas.microsoft.com/office/drawing/2014/main" id="{C8891949-D5A9-4DA3-8DE4-75299C32D8A4}"/>
                </a:ext>
              </a:extLst>
            </p:cNvPr>
            <p:cNvSpPr/>
            <p:nvPr/>
          </p:nvSpPr>
          <p:spPr>
            <a:xfrm>
              <a:off x="1062976" y="3636528"/>
              <a:ext cx="2965172" cy="952087"/>
            </a:xfrm>
            <a:custGeom>
              <a:avLst/>
              <a:gdLst>
                <a:gd name="connsiteX0" fmla="*/ 0 w 1784300"/>
                <a:gd name="connsiteY0" fmla="*/ 462056 h 924112"/>
                <a:gd name="connsiteX1" fmla="*/ 892150 w 1784300"/>
                <a:gd name="connsiteY1" fmla="*/ 0 h 924112"/>
                <a:gd name="connsiteX2" fmla="*/ 1784300 w 1784300"/>
                <a:gd name="connsiteY2" fmla="*/ 462056 h 924112"/>
                <a:gd name="connsiteX3" fmla="*/ 892150 w 1784300"/>
                <a:gd name="connsiteY3" fmla="*/ 924112 h 924112"/>
                <a:gd name="connsiteX4" fmla="*/ 0 w 1784300"/>
                <a:gd name="connsiteY4" fmla="*/ 462056 h 924112"/>
                <a:gd name="connsiteX5" fmla="*/ 231028 w 1784300"/>
                <a:gd name="connsiteY5" fmla="*/ 462056 h 924112"/>
                <a:gd name="connsiteX6" fmla="*/ 892150 w 1784300"/>
                <a:gd name="connsiteY6" fmla="*/ 693084 h 924112"/>
                <a:gd name="connsiteX7" fmla="*/ 1553272 w 1784300"/>
                <a:gd name="connsiteY7" fmla="*/ 462056 h 924112"/>
                <a:gd name="connsiteX8" fmla="*/ 892150 w 1784300"/>
                <a:gd name="connsiteY8" fmla="*/ 231028 h 924112"/>
                <a:gd name="connsiteX9" fmla="*/ 231028 w 1784300"/>
                <a:gd name="connsiteY9" fmla="*/ 462056 h 924112"/>
                <a:gd name="connsiteX0" fmla="*/ 0 w 1784300"/>
                <a:gd name="connsiteY0" fmla="*/ 462056 h 924112"/>
                <a:gd name="connsiteX1" fmla="*/ 892150 w 1784300"/>
                <a:gd name="connsiteY1" fmla="*/ 0 h 924112"/>
                <a:gd name="connsiteX2" fmla="*/ 1784300 w 1784300"/>
                <a:gd name="connsiteY2" fmla="*/ 462056 h 924112"/>
                <a:gd name="connsiteX3" fmla="*/ 892150 w 1784300"/>
                <a:gd name="connsiteY3" fmla="*/ 924112 h 924112"/>
                <a:gd name="connsiteX4" fmla="*/ 0 w 1784300"/>
                <a:gd name="connsiteY4" fmla="*/ 462056 h 924112"/>
                <a:gd name="connsiteX5" fmla="*/ 268735 w 1784300"/>
                <a:gd name="connsiteY5" fmla="*/ 452629 h 924112"/>
                <a:gd name="connsiteX6" fmla="*/ 892150 w 1784300"/>
                <a:gd name="connsiteY6" fmla="*/ 693084 h 924112"/>
                <a:gd name="connsiteX7" fmla="*/ 1553272 w 1784300"/>
                <a:gd name="connsiteY7" fmla="*/ 462056 h 924112"/>
                <a:gd name="connsiteX8" fmla="*/ 892150 w 1784300"/>
                <a:gd name="connsiteY8" fmla="*/ 231028 h 924112"/>
                <a:gd name="connsiteX9" fmla="*/ 268735 w 1784300"/>
                <a:gd name="connsiteY9" fmla="*/ 452629 h 924112"/>
                <a:gd name="connsiteX0" fmla="*/ 0 w 1784300"/>
                <a:gd name="connsiteY0" fmla="*/ 462056 h 924112"/>
                <a:gd name="connsiteX1" fmla="*/ 892150 w 1784300"/>
                <a:gd name="connsiteY1" fmla="*/ 0 h 924112"/>
                <a:gd name="connsiteX2" fmla="*/ 1784300 w 1784300"/>
                <a:gd name="connsiteY2" fmla="*/ 462056 h 924112"/>
                <a:gd name="connsiteX3" fmla="*/ 892150 w 1784300"/>
                <a:gd name="connsiteY3" fmla="*/ 924112 h 924112"/>
                <a:gd name="connsiteX4" fmla="*/ 0 w 1784300"/>
                <a:gd name="connsiteY4" fmla="*/ 462056 h 924112"/>
                <a:gd name="connsiteX5" fmla="*/ 268735 w 1784300"/>
                <a:gd name="connsiteY5" fmla="*/ 452629 h 924112"/>
                <a:gd name="connsiteX6" fmla="*/ 368015 w 1784300"/>
                <a:gd name="connsiteY6" fmla="*/ 638681 h 924112"/>
                <a:gd name="connsiteX7" fmla="*/ 892150 w 1784300"/>
                <a:gd name="connsiteY7" fmla="*/ 693084 h 924112"/>
                <a:gd name="connsiteX8" fmla="*/ 1553272 w 1784300"/>
                <a:gd name="connsiteY8" fmla="*/ 462056 h 924112"/>
                <a:gd name="connsiteX9" fmla="*/ 892150 w 1784300"/>
                <a:gd name="connsiteY9" fmla="*/ 231028 h 924112"/>
                <a:gd name="connsiteX10" fmla="*/ 268735 w 1784300"/>
                <a:gd name="connsiteY10" fmla="*/ 452629 h 924112"/>
                <a:gd name="connsiteX0" fmla="*/ 0 w 1784300"/>
                <a:gd name="connsiteY0" fmla="*/ 462056 h 924112"/>
                <a:gd name="connsiteX1" fmla="*/ 892150 w 1784300"/>
                <a:gd name="connsiteY1" fmla="*/ 0 h 924112"/>
                <a:gd name="connsiteX2" fmla="*/ 1784300 w 1784300"/>
                <a:gd name="connsiteY2" fmla="*/ 462056 h 924112"/>
                <a:gd name="connsiteX3" fmla="*/ 892150 w 1784300"/>
                <a:gd name="connsiteY3" fmla="*/ 924112 h 924112"/>
                <a:gd name="connsiteX4" fmla="*/ 0 w 1784300"/>
                <a:gd name="connsiteY4" fmla="*/ 462056 h 924112"/>
                <a:gd name="connsiteX5" fmla="*/ 268735 w 1784300"/>
                <a:gd name="connsiteY5" fmla="*/ 452629 h 924112"/>
                <a:gd name="connsiteX6" fmla="*/ 368015 w 1784300"/>
                <a:gd name="connsiteY6" fmla="*/ 638681 h 924112"/>
                <a:gd name="connsiteX7" fmla="*/ 892150 w 1784300"/>
                <a:gd name="connsiteY7" fmla="*/ 693084 h 924112"/>
                <a:gd name="connsiteX8" fmla="*/ 1553272 w 1784300"/>
                <a:gd name="connsiteY8" fmla="*/ 462056 h 924112"/>
                <a:gd name="connsiteX9" fmla="*/ 892150 w 1784300"/>
                <a:gd name="connsiteY9" fmla="*/ 231028 h 924112"/>
                <a:gd name="connsiteX10" fmla="*/ 443430 w 1784300"/>
                <a:gd name="connsiteY10" fmla="*/ 271035 h 924112"/>
                <a:gd name="connsiteX11" fmla="*/ 268735 w 1784300"/>
                <a:gd name="connsiteY11" fmla="*/ 452629 h 924112"/>
                <a:gd name="connsiteX0" fmla="*/ 0 w 1784300"/>
                <a:gd name="connsiteY0" fmla="*/ 462056 h 924112"/>
                <a:gd name="connsiteX1" fmla="*/ 892150 w 1784300"/>
                <a:gd name="connsiteY1" fmla="*/ 0 h 924112"/>
                <a:gd name="connsiteX2" fmla="*/ 1784300 w 1784300"/>
                <a:gd name="connsiteY2" fmla="*/ 462056 h 924112"/>
                <a:gd name="connsiteX3" fmla="*/ 892150 w 1784300"/>
                <a:gd name="connsiteY3" fmla="*/ 924112 h 924112"/>
                <a:gd name="connsiteX4" fmla="*/ 0 w 1784300"/>
                <a:gd name="connsiteY4" fmla="*/ 462056 h 924112"/>
                <a:gd name="connsiteX5" fmla="*/ 268735 w 1784300"/>
                <a:gd name="connsiteY5" fmla="*/ 452629 h 924112"/>
                <a:gd name="connsiteX6" fmla="*/ 368015 w 1784300"/>
                <a:gd name="connsiteY6" fmla="*/ 638681 h 924112"/>
                <a:gd name="connsiteX7" fmla="*/ 892150 w 1784300"/>
                <a:gd name="connsiteY7" fmla="*/ 693084 h 924112"/>
                <a:gd name="connsiteX8" fmla="*/ 1496711 w 1784300"/>
                <a:gd name="connsiteY8" fmla="*/ 528043 h 924112"/>
                <a:gd name="connsiteX9" fmla="*/ 892150 w 1784300"/>
                <a:gd name="connsiteY9" fmla="*/ 231028 h 924112"/>
                <a:gd name="connsiteX10" fmla="*/ 443430 w 1784300"/>
                <a:gd name="connsiteY10" fmla="*/ 271035 h 924112"/>
                <a:gd name="connsiteX11" fmla="*/ 268735 w 1784300"/>
                <a:gd name="connsiteY11" fmla="*/ 452629 h 924112"/>
                <a:gd name="connsiteX0" fmla="*/ 0 w 1784300"/>
                <a:gd name="connsiteY0" fmla="*/ 462056 h 924112"/>
                <a:gd name="connsiteX1" fmla="*/ 892150 w 1784300"/>
                <a:gd name="connsiteY1" fmla="*/ 0 h 924112"/>
                <a:gd name="connsiteX2" fmla="*/ 1784300 w 1784300"/>
                <a:gd name="connsiteY2" fmla="*/ 462056 h 924112"/>
                <a:gd name="connsiteX3" fmla="*/ 892150 w 1784300"/>
                <a:gd name="connsiteY3" fmla="*/ 924112 h 924112"/>
                <a:gd name="connsiteX4" fmla="*/ 0 w 1784300"/>
                <a:gd name="connsiteY4" fmla="*/ 462056 h 924112"/>
                <a:gd name="connsiteX5" fmla="*/ 268735 w 1784300"/>
                <a:gd name="connsiteY5" fmla="*/ 452629 h 924112"/>
                <a:gd name="connsiteX6" fmla="*/ 368015 w 1784300"/>
                <a:gd name="connsiteY6" fmla="*/ 638681 h 924112"/>
                <a:gd name="connsiteX7" fmla="*/ 892150 w 1784300"/>
                <a:gd name="connsiteY7" fmla="*/ 693084 h 924112"/>
                <a:gd name="connsiteX8" fmla="*/ 1496711 w 1784300"/>
                <a:gd name="connsiteY8" fmla="*/ 528043 h 924112"/>
                <a:gd name="connsiteX9" fmla="*/ 1348403 w 1784300"/>
                <a:gd name="connsiteY9" fmla="*/ 299316 h 924112"/>
                <a:gd name="connsiteX10" fmla="*/ 892150 w 1784300"/>
                <a:gd name="connsiteY10" fmla="*/ 231028 h 924112"/>
                <a:gd name="connsiteX11" fmla="*/ 443430 w 1784300"/>
                <a:gd name="connsiteY11" fmla="*/ 271035 h 924112"/>
                <a:gd name="connsiteX12" fmla="*/ 268735 w 1784300"/>
                <a:gd name="connsiteY12" fmla="*/ 452629 h 924112"/>
                <a:gd name="connsiteX0" fmla="*/ 0 w 1935128"/>
                <a:gd name="connsiteY0" fmla="*/ 462699 h 925755"/>
                <a:gd name="connsiteX1" fmla="*/ 892150 w 1935128"/>
                <a:gd name="connsiteY1" fmla="*/ 643 h 925755"/>
                <a:gd name="connsiteX2" fmla="*/ 1935128 w 1935128"/>
                <a:gd name="connsiteY2" fmla="*/ 547541 h 925755"/>
                <a:gd name="connsiteX3" fmla="*/ 892150 w 1935128"/>
                <a:gd name="connsiteY3" fmla="*/ 924755 h 925755"/>
                <a:gd name="connsiteX4" fmla="*/ 0 w 1935128"/>
                <a:gd name="connsiteY4" fmla="*/ 462699 h 925755"/>
                <a:gd name="connsiteX5" fmla="*/ 268735 w 1935128"/>
                <a:gd name="connsiteY5" fmla="*/ 453272 h 925755"/>
                <a:gd name="connsiteX6" fmla="*/ 368015 w 1935128"/>
                <a:gd name="connsiteY6" fmla="*/ 639324 h 925755"/>
                <a:gd name="connsiteX7" fmla="*/ 892150 w 1935128"/>
                <a:gd name="connsiteY7" fmla="*/ 693727 h 925755"/>
                <a:gd name="connsiteX8" fmla="*/ 1496711 w 1935128"/>
                <a:gd name="connsiteY8" fmla="*/ 528686 h 925755"/>
                <a:gd name="connsiteX9" fmla="*/ 1348403 w 1935128"/>
                <a:gd name="connsiteY9" fmla="*/ 299959 h 925755"/>
                <a:gd name="connsiteX10" fmla="*/ 892150 w 1935128"/>
                <a:gd name="connsiteY10" fmla="*/ 231671 h 925755"/>
                <a:gd name="connsiteX11" fmla="*/ 443430 w 1935128"/>
                <a:gd name="connsiteY11" fmla="*/ 271678 h 925755"/>
                <a:gd name="connsiteX12" fmla="*/ 268735 w 1935128"/>
                <a:gd name="connsiteY12" fmla="*/ 453272 h 925755"/>
                <a:gd name="connsiteX0" fmla="*/ 442 w 1935986"/>
                <a:gd name="connsiteY0" fmla="*/ 490757 h 953428"/>
                <a:gd name="connsiteX1" fmla="*/ 1005714 w 1935986"/>
                <a:gd name="connsiteY1" fmla="*/ 420 h 953428"/>
                <a:gd name="connsiteX2" fmla="*/ 1935570 w 1935986"/>
                <a:gd name="connsiteY2" fmla="*/ 575599 h 953428"/>
                <a:gd name="connsiteX3" fmla="*/ 892592 w 1935986"/>
                <a:gd name="connsiteY3" fmla="*/ 952813 h 953428"/>
                <a:gd name="connsiteX4" fmla="*/ 442 w 1935986"/>
                <a:gd name="connsiteY4" fmla="*/ 490757 h 953428"/>
                <a:gd name="connsiteX5" fmla="*/ 269177 w 1935986"/>
                <a:gd name="connsiteY5" fmla="*/ 481330 h 953428"/>
                <a:gd name="connsiteX6" fmla="*/ 368457 w 1935986"/>
                <a:gd name="connsiteY6" fmla="*/ 667382 h 953428"/>
                <a:gd name="connsiteX7" fmla="*/ 892592 w 1935986"/>
                <a:gd name="connsiteY7" fmla="*/ 721785 h 953428"/>
                <a:gd name="connsiteX8" fmla="*/ 1497153 w 1935986"/>
                <a:gd name="connsiteY8" fmla="*/ 556744 h 953428"/>
                <a:gd name="connsiteX9" fmla="*/ 1348845 w 1935986"/>
                <a:gd name="connsiteY9" fmla="*/ 328017 h 953428"/>
                <a:gd name="connsiteX10" fmla="*/ 892592 w 1935986"/>
                <a:gd name="connsiteY10" fmla="*/ 259729 h 953428"/>
                <a:gd name="connsiteX11" fmla="*/ 443872 w 1935986"/>
                <a:gd name="connsiteY11" fmla="*/ 299736 h 953428"/>
                <a:gd name="connsiteX12" fmla="*/ 269177 w 1935986"/>
                <a:gd name="connsiteY12" fmla="*/ 481330 h 953428"/>
                <a:gd name="connsiteX0" fmla="*/ 442 w 1966666"/>
                <a:gd name="connsiteY0" fmla="*/ 507565 h 970183"/>
                <a:gd name="connsiteX1" fmla="*/ 1005714 w 1966666"/>
                <a:gd name="connsiteY1" fmla="*/ 17228 h 970183"/>
                <a:gd name="connsiteX2" fmla="*/ 1631649 w 1966666"/>
                <a:gd name="connsiteY2" fmla="*/ 156290 h 970183"/>
                <a:gd name="connsiteX3" fmla="*/ 1935570 w 1966666"/>
                <a:gd name="connsiteY3" fmla="*/ 592407 h 970183"/>
                <a:gd name="connsiteX4" fmla="*/ 892592 w 1966666"/>
                <a:gd name="connsiteY4" fmla="*/ 969621 h 970183"/>
                <a:gd name="connsiteX5" fmla="*/ 442 w 1966666"/>
                <a:gd name="connsiteY5" fmla="*/ 507565 h 970183"/>
                <a:gd name="connsiteX6" fmla="*/ 269177 w 1966666"/>
                <a:gd name="connsiteY6" fmla="*/ 498138 h 970183"/>
                <a:gd name="connsiteX7" fmla="*/ 368457 w 1966666"/>
                <a:gd name="connsiteY7" fmla="*/ 684190 h 970183"/>
                <a:gd name="connsiteX8" fmla="*/ 892592 w 1966666"/>
                <a:gd name="connsiteY8" fmla="*/ 738593 h 970183"/>
                <a:gd name="connsiteX9" fmla="*/ 1497153 w 1966666"/>
                <a:gd name="connsiteY9" fmla="*/ 573552 h 970183"/>
                <a:gd name="connsiteX10" fmla="*/ 1348845 w 1966666"/>
                <a:gd name="connsiteY10" fmla="*/ 344825 h 970183"/>
                <a:gd name="connsiteX11" fmla="*/ 892592 w 1966666"/>
                <a:gd name="connsiteY11" fmla="*/ 276537 h 970183"/>
                <a:gd name="connsiteX12" fmla="*/ 443872 w 1966666"/>
                <a:gd name="connsiteY12" fmla="*/ 316544 h 970183"/>
                <a:gd name="connsiteX13" fmla="*/ 269177 w 1966666"/>
                <a:gd name="connsiteY13" fmla="*/ 498138 h 970183"/>
                <a:gd name="connsiteX0" fmla="*/ 442 w 1966666"/>
                <a:gd name="connsiteY0" fmla="*/ 507565 h 970183"/>
                <a:gd name="connsiteX1" fmla="*/ 1005714 w 1966666"/>
                <a:gd name="connsiteY1" fmla="*/ 17228 h 970183"/>
                <a:gd name="connsiteX2" fmla="*/ 1631649 w 1966666"/>
                <a:gd name="connsiteY2" fmla="*/ 156290 h 970183"/>
                <a:gd name="connsiteX3" fmla="*/ 1935570 w 1966666"/>
                <a:gd name="connsiteY3" fmla="*/ 592407 h 970183"/>
                <a:gd name="connsiteX4" fmla="*/ 892592 w 1966666"/>
                <a:gd name="connsiteY4" fmla="*/ 969621 h 970183"/>
                <a:gd name="connsiteX5" fmla="*/ 442 w 1966666"/>
                <a:gd name="connsiteY5" fmla="*/ 507565 h 970183"/>
                <a:gd name="connsiteX6" fmla="*/ 269177 w 1966666"/>
                <a:gd name="connsiteY6" fmla="*/ 498138 h 970183"/>
                <a:gd name="connsiteX7" fmla="*/ 368457 w 1966666"/>
                <a:gd name="connsiteY7" fmla="*/ 684190 h 970183"/>
                <a:gd name="connsiteX8" fmla="*/ 892592 w 1966666"/>
                <a:gd name="connsiteY8" fmla="*/ 738593 h 970183"/>
                <a:gd name="connsiteX9" fmla="*/ 1497153 w 1966666"/>
                <a:gd name="connsiteY9" fmla="*/ 573552 h 970183"/>
                <a:gd name="connsiteX10" fmla="*/ 1348845 w 1966666"/>
                <a:gd name="connsiteY10" fmla="*/ 344825 h 970183"/>
                <a:gd name="connsiteX11" fmla="*/ 892592 w 1966666"/>
                <a:gd name="connsiteY11" fmla="*/ 276537 h 970183"/>
                <a:gd name="connsiteX12" fmla="*/ 453298 w 1966666"/>
                <a:gd name="connsiteY12" fmla="*/ 354251 h 970183"/>
                <a:gd name="connsiteX13" fmla="*/ 269177 w 1966666"/>
                <a:gd name="connsiteY13" fmla="*/ 498138 h 970183"/>
                <a:gd name="connsiteX0" fmla="*/ 13697 w 1979921"/>
                <a:gd name="connsiteY0" fmla="*/ 493229 h 955847"/>
                <a:gd name="connsiteX1" fmla="*/ 409993 w 1979921"/>
                <a:gd name="connsiteY1" fmla="*/ 85394 h 955847"/>
                <a:gd name="connsiteX2" fmla="*/ 1018969 w 1979921"/>
                <a:gd name="connsiteY2" fmla="*/ 2892 h 955847"/>
                <a:gd name="connsiteX3" fmla="*/ 1644904 w 1979921"/>
                <a:gd name="connsiteY3" fmla="*/ 141954 h 955847"/>
                <a:gd name="connsiteX4" fmla="*/ 1948825 w 1979921"/>
                <a:gd name="connsiteY4" fmla="*/ 578071 h 955847"/>
                <a:gd name="connsiteX5" fmla="*/ 905847 w 1979921"/>
                <a:gd name="connsiteY5" fmla="*/ 955285 h 955847"/>
                <a:gd name="connsiteX6" fmla="*/ 13697 w 1979921"/>
                <a:gd name="connsiteY6" fmla="*/ 493229 h 955847"/>
                <a:gd name="connsiteX7" fmla="*/ 282432 w 1979921"/>
                <a:gd name="connsiteY7" fmla="*/ 483802 h 955847"/>
                <a:gd name="connsiteX8" fmla="*/ 381712 w 1979921"/>
                <a:gd name="connsiteY8" fmla="*/ 669854 h 955847"/>
                <a:gd name="connsiteX9" fmla="*/ 905847 w 1979921"/>
                <a:gd name="connsiteY9" fmla="*/ 724257 h 955847"/>
                <a:gd name="connsiteX10" fmla="*/ 1510408 w 1979921"/>
                <a:gd name="connsiteY10" fmla="*/ 559216 h 955847"/>
                <a:gd name="connsiteX11" fmla="*/ 1362100 w 1979921"/>
                <a:gd name="connsiteY11" fmla="*/ 330489 h 955847"/>
                <a:gd name="connsiteX12" fmla="*/ 905847 w 1979921"/>
                <a:gd name="connsiteY12" fmla="*/ 262201 h 955847"/>
                <a:gd name="connsiteX13" fmla="*/ 466553 w 1979921"/>
                <a:gd name="connsiteY13" fmla="*/ 339915 h 955847"/>
                <a:gd name="connsiteX14" fmla="*/ 282432 w 1979921"/>
                <a:gd name="connsiteY14" fmla="*/ 483802 h 955847"/>
                <a:gd name="connsiteX0" fmla="*/ 13697 w 2498497"/>
                <a:gd name="connsiteY0" fmla="*/ 493229 h 1035636"/>
                <a:gd name="connsiteX1" fmla="*/ 409993 w 2498497"/>
                <a:gd name="connsiteY1" fmla="*/ 85394 h 1035636"/>
                <a:gd name="connsiteX2" fmla="*/ 1018969 w 2498497"/>
                <a:gd name="connsiteY2" fmla="*/ 2892 h 1035636"/>
                <a:gd name="connsiteX3" fmla="*/ 1644904 w 2498497"/>
                <a:gd name="connsiteY3" fmla="*/ 141954 h 1035636"/>
                <a:gd name="connsiteX4" fmla="*/ 1948825 w 2498497"/>
                <a:gd name="connsiteY4" fmla="*/ 578071 h 1035636"/>
                <a:gd name="connsiteX5" fmla="*/ 2465037 w 2498497"/>
                <a:gd name="connsiteY5" fmla="*/ 999794 h 1035636"/>
                <a:gd name="connsiteX6" fmla="*/ 905847 w 2498497"/>
                <a:gd name="connsiteY6" fmla="*/ 955285 h 1035636"/>
                <a:gd name="connsiteX7" fmla="*/ 13697 w 2498497"/>
                <a:gd name="connsiteY7" fmla="*/ 493229 h 1035636"/>
                <a:gd name="connsiteX8" fmla="*/ 282432 w 2498497"/>
                <a:gd name="connsiteY8" fmla="*/ 483802 h 1035636"/>
                <a:gd name="connsiteX9" fmla="*/ 381712 w 2498497"/>
                <a:gd name="connsiteY9" fmla="*/ 669854 h 1035636"/>
                <a:gd name="connsiteX10" fmla="*/ 905847 w 2498497"/>
                <a:gd name="connsiteY10" fmla="*/ 724257 h 1035636"/>
                <a:gd name="connsiteX11" fmla="*/ 1510408 w 2498497"/>
                <a:gd name="connsiteY11" fmla="*/ 559216 h 1035636"/>
                <a:gd name="connsiteX12" fmla="*/ 1362100 w 2498497"/>
                <a:gd name="connsiteY12" fmla="*/ 330489 h 1035636"/>
                <a:gd name="connsiteX13" fmla="*/ 905847 w 2498497"/>
                <a:gd name="connsiteY13" fmla="*/ 262201 h 1035636"/>
                <a:gd name="connsiteX14" fmla="*/ 466553 w 2498497"/>
                <a:gd name="connsiteY14" fmla="*/ 339915 h 1035636"/>
                <a:gd name="connsiteX15" fmla="*/ 282432 w 2498497"/>
                <a:gd name="connsiteY15" fmla="*/ 483802 h 1035636"/>
                <a:gd name="connsiteX0" fmla="*/ 13697 w 2543350"/>
                <a:gd name="connsiteY0" fmla="*/ 493229 h 1035636"/>
                <a:gd name="connsiteX1" fmla="*/ 409993 w 2543350"/>
                <a:gd name="connsiteY1" fmla="*/ 85394 h 1035636"/>
                <a:gd name="connsiteX2" fmla="*/ 1018969 w 2543350"/>
                <a:gd name="connsiteY2" fmla="*/ 2892 h 1035636"/>
                <a:gd name="connsiteX3" fmla="*/ 1644904 w 2543350"/>
                <a:gd name="connsiteY3" fmla="*/ 141954 h 1035636"/>
                <a:gd name="connsiteX4" fmla="*/ 2540451 w 2543350"/>
                <a:gd name="connsiteY4" fmla="*/ 104246 h 1035636"/>
                <a:gd name="connsiteX5" fmla="*/ 1948825 w 2543350"/>
                <a:gd name="connsiteY5" fmla="*/ 578071 h 1035636"/>
                <a:gd name="connsiteX6" fmla="*/ 2465037 w 2543350"/>
                <a:gd name="connsiteY6" fmla="*/ 999794 h 1035636"/>
                <a:gd name="connsiteX7" fmla="*/ 905847 w 2543350"/>
                <a:gd name="connsiteY7" fmla="*/ 955285 h 1035636"/>
                <a:gd name="connsiteX8" fmla="*/ 13697 w 2543350"/>
                <a:gd name="connsiteY8" fmla="*/ 493229 h 1035636"/>
                <a:gd name="connsiteX9" fmla="*/ 282432 w 2543350"/>
                <a:gd name="connsiteY9" fmla="*/ 483802 h 1035636"/>
                <a:gd name="connsiteX10" fmla="*/ 381712 w 2543350"/>
                <a:gd name="connsiteY10" fmla="*/ 669854 h 1035636"/>
                <a:gd name="connsiteX11" fmla="*/ 905847 w 2543350"/>
                <a:gd name="connsiteY11" fmla="*/ 724257 h 1035636"/>
                <a:gd name="connsiteX12" fmla="*/ 1510408 w 2543350"/>
                <a:gd name="connsiteY12" fmla="*/ 559216 h 1035636"/>
                <a:gd name="connsiteX13" fmla="*/ 1362100 w 2543350"/>
                <a:gd name="connsiteY13" fmla="*/ 330489 h 1035636"/>
                <a:gd name="connsiteX14" fmla="*/ 905847 w 2543350"/>
                <a:gd name="connsiteY14" fmla="*/ 262201 h 1035636"/>
                <a:gd name="connsiteX15" fmla="*/ 466553 w 2543350"/>
                <a:gd name="connsiteY15" fmla="*/ 339915 h 1035636"/>
                <a:gd name="connsiteX16" fmla="*/ 282432 w 2543350"/>
                <a:gd name="connsiteY16" fmla="*/ 483802 h 1035636"/>
                <a:gd name="connsiteX0" fmla="*/ 13697 w 2544581"/>
                <a:gd name="connsiteY0" fmla="*/ 493229 h 1035636"/>
                <a:gd name="connsiteX1" fmla="*/ 409993 w 2544581"/>
                <a:gd name="connsiteY1" fmla="*/ 85394 h 1035636"/>
                <a:gd name="connsiteX2" fmla="*/ 1018969 w 2544581"/>
                <a:gd name="connsiteY2" fmla="*/ 2892 h 1035636"/>
                <a:gd name="connsiteX3" fmla="*/ 1644904 w 2544581"/>
                <a:gd name="connsiteY3" fmla="*/ 141954 h 1035636"/>
                <a:gd name="connsiteX4" fmla="*/ 2540451 w 2544581"/>
                <a:gd name="connsiteY4" fmla="*/ 104246 h 1035636"/>
                <a:gd name="connsiteX5" fmla="*/ 2146787 w 2544581"/>
                <a:gd name="connsiteY5" fmla="*/ 615778 h 1035636"/>
                <a:gd name="connsiteX6" fmla="*/ 2465037 w 2544581"/>
                <a:gd name="connsiteY6" fmla="*/ 999794 h 1035636"/>
                <a:gd name="connsiteX7" fmla="*/ 905847 w 2544581"/>
                <a:gd name="connsiteY7" fmla="*/ 955285 h 1035636"/>
                <a:gd name="connsiteX8" fmla="*/ 13697 w 2544581"/>
                <a:gd name="connsiteY8" fmla="*/ 493229 h 1035636"/>
                <a:gd name="connsiteX9" fmla="*/ 282432 w 2544581"/>
                <a:gd name="connsiteY9" fmla="*/ 483802 h 1035636"/>
                <a:gd name="connsiteX10" fmla="*/ 381712 w 2544581"/>
                <a:gd name="connsiteY10" fmla="*/ 669854 h 1035636"/>
                <a:gd name="connsiteX11" fmla="*/ 905847 w 2544581"/>
                <a:gd name="connsiteY11" fmla="*/ 724257 h 1035636"/>
                <a:gd name="connsiteX12" fmla="*/ 1510408 w 2544581"/>
                <a:gd name="connsiteY12" fmla="*/ 559216 h 1035636"/>
                <a:gd name="connsiteX13" fmla="*/ 1362100 w 2544581"/>
                <a:gd name="connsiteY13" fmla="*/ 330489 h 1035636"/>
                <a:gd name="connsiteX14" fmla="*/ 905847 w 2544581"/>
                <a:gd name="connsiteY14" fmla="*/ 262201 h 1035636"/>
                <a:gd name="connsiteX15" fmla="*/ 466553 w 2544581"/>
                <a:gd name="connsiteY15" fmla="*/ 339915 h 1035636"/>
                <a:gd name="connsiteX16" fmla="*/ 282432 w 2544581"/>
                <a:gd name="connsiteY16" fmla="*/ 483802 h 1035636"/>
                <a:gd name="connsiteX0" fmla="*/ 13697 w 2835390"/>
                <a:gd name="connsiteY0" fmla="*/ 493229 h 1035636"/>
                <a:gd name="connsiteX1" fmla="*/ 409993 w 2835390"/>
                <a:gd name="connsiteY1" fmla="*/ 85394 h 1035636"/>
                <a:gd name="connsiteX2" fmla="*/ 1018969 w 2835390"/>
                <a:gd name="connsiteY2" fmla="*/ 2892 h 1035636"/>
                <a:gd name="connsiteX3" fmla="*/ 1644904 w 2835390"/>
                <a:gd name="connsiteY3" fmla="*/ 141954 h 1035636"/>
                <a:gd name="connsiteX4" fmla="*/ 2540451 w 2835390"/>
                <a:gd name="connsiteY4" fmla="*/ 104246 h 1035636"/>
                <a:gd name="connsiteX5" fmla="*/ 2834944 w 2835390"/>
                <a:gd name="connsiteY5" fmla="*/ 87877 h 1035636"/>
                <a:gd name="connsiteX6" fmla="*/ 2465037 w 2835390"/>
                <a:gd name="connsiteY6" fmla="*/ 999794 h 1035636"/>
                <a:gd name="connsiteX7" fmla="*/ 905847 w 2835390"/>
                <a:gd name="connsiteY7" fmla="*/ 955285 h 1035636"/>
                <a:gd name="connsiteX8" fmla="*/ 13697 w 2835390"/>
                <a:gd name="connsiteY8" fmla="*/ 493229 h 1035636"/>
                <a:gd name="connsiteX9" fmla="*/ 282432 w 2835390"/>
                <a:gd name="connsiteY9" fmla="*/ 483802 h 1035636"/>
                <a:gd name="connsiteX10" fmla="*/ 381712 w 2835390"/>
                <a:gd name="connsiteY10" fmla="*/ 669854 h 1035636"/>
                <a:gd name="connsiteX11" fmla="*/ 905847 w 2835390"/>
                <a:gd name="connsiteY11" fmla="*/ 724257 h 1035636"/>
                <a:gd name="connsiteX12" fmla="*/ 1510408 w 2835390"/>
                <a:gd name="connsiteY12" fmla="*/ 559216 h 1035636"/>
                <a:gd name="connsiteX13" fmla="*/ 1362100 w 2835390"/>
                <a:gd name="connsiteY13" fmla="*/ 330489 h 1035636"/>
                <a:gd name="connsiteX14" fmla="*/ 905847 w 2835390"/>
                <a:gd name="connsiteY14" fmla="*/ 262201 h 1035636"/>
                <a:gd name="connsiteX15" fmla="*/ 466553 w 2835390"/>
                <a:gd name="connsiteY15" fmla="*/ 339915 h 1035636"/>
                <a:gd name="connsiteX16" fmla="*/ 282432 w 2835390"/>
                <a:gd name="connsiteY16" fmla="*/ 483802 h 1035636"/>
                <a:gd name="connsiteX0" fmla="*/ 13697 w 2835390"/>
                <a:gd name="connsiteY0" fmla="*/ 493229 h 1035636"/>
                <a:gd name="connsiteX1" fmla="*/ 409993 w 2835390"/>
                <a:gd name="connsiteY1" fmla="*/ 85394 h 1035636"/>
                <a:gd name="connsiteX2" fmla="*/ 1018969 w 2835390"/>
                <a:gd name="connsiteY2" fmla="*/ 2892 h 1035636"/>
                <a:gd name="connsiteX3" fmla="*/ 1644904 w 2835390"/>
                <a:gd name="connsiteY3" fmla="*/ 141954 h 1035636"/>
                <a:gd name="connsiteX4" fmla="*/ 2540451 w 2835390"/>
                <a:gd name="connsiteY4" fmla="*/ 104246 h 1035636"/>
                <a:gd name="connsiteX5" fmla="*/ 2834944 w 2835390"/>
                <a:gd name="connsiteY5" fmla="*/ 87877 h 1035636"/>
                <a:gd name="connsiteX6" fmla="*/ 2465037 w 2835390"/>
                <a:gd name="connsiteY6" fmla="*/ 999794 h 1035636"/>
                <a:gd name="connsiteX7" fmla="*/ 905847 w 2835390"/>
                <a:gd name="connsiteY7" fmla="*/ 955285 h 1035636"/>
                <a:gd name="connsiteX8" fmla="*/ 13697 w 2835390"/>
                <a:gd name="connsiteY8" fmla="*/ 493229 h 1035636"/>
                <a:gd name="connsiteX9" fmla="*/ 282432 w 2835390"/>
                <a:gd name="connsiteY9" fmla="*/ 483802 h 1035636"/>
                <a:gd name="connsiteX10" fmla="*/ 381712 w 2835390"/>
                <a:gd name="connsiteY10" fmla="*/ 669854 h 1035636"/>
                <a:gd name="connsiteX11" fmla="*/ 905847 w 2835390"/>
                <a:gd name="connsiteY11" fmla="*/ 724257 h 1035636"/>
                <a:gd name="connsiteX12" fmla="*/ 1896907 w 2835390"/>
                <a:gd name="connsiteY12" fmla="*/ 776032 h 1035636"/>
                <a:gd name="connsiteX13" fmla="*/ 1362100 w 2835390"/>
                <a:gd name="connsiteY13" fmla="*/ 330489 h 1035636"/>
                <a:gd name="connsiteX14" fmla="*/ 905847 w 2835390"/>
                <a:gd name="connsiteY14" fmla="*/ 262201 h 1035636"/>
                <a:gd name="connsiteX15" fmla="*/ 466553 w 2835390"/>
                <a:gd name="connsiteY15" fmla="*/ 339915 h 1035636"/>
                <a:gd name="connsiteX16" fmla="*/ 282432 w 2835390"/>
                <a:gd name="connsiteY16" fmla="*/ 483802 h 1035636"/>
                <a:gd name="connsiteX0" fmla="*/ 13697 w 2835390"/>
                <a:gd name="connsiteY0" fmla="*/ 493229 h 1035636"/>
                <a:gd name="connsiteX1" fmla="*/ 409993 w 2835390"/>
                <a:gd name="connsiteY1" fmla="*/ 85394 h 1035636"/>
                <a:gd name="connsiteX2" fmla="*/ 1018969 w 2835390"/>
                <a:gd name="connsiteY2" fmla="*/ 2892 h 1035636"/>
                <a:gd name="connsiteX3" fmla="*/ 1644904 w 2835390"/>
                <a:gd name="connsiteY3" fmla="*/ 141954 h 1035636"/>
                <a:gd name="connsiteX4" fmla="*/ 2540451 w 2835390"/>
                <a:gd name="connsiteY4" fmla="*/ 104246 h 1035636"/>
                <a:gd name="connsiteX5" fmla="*/ 2834944 w 2835390"/>
                <a:gd name="connsiteY5" fmla="*/ 87877 h 1035636"/>
                <a:gd name="connsiteX6" fmla="*/ 2465037 w 2835390"/>
                <a:gd name="connsiteY6" fmla="*/ 999794 h 1035636"/>
                <a:gd name="connsiteX7" fmla="*/ 905847 w 2835390"/>
                <a:gd name="connsiteY7" fmla="*/ 955285 h 1035636"/>
                <a:gd name="connsiteX8" fmla="*/ 13697 w 2835390"/>
                <a:gd name="connsiteY8" fmla="*/ 493229 h 1035636"/>
                <a:gd name="connsiteX9" fmla="*/ 282432 w 2835390"/>
                <a:gd name="connsiteY9" fmla="*/ 483802 h 1035636"/>
                <a:gd name="connsiteX10" fmla="*/ 381712 w 2835390"/>
                <a:gd name="connsiteY10" fmla="*/ 669854 h 1035636"/>
                <a:gd name="connsiteX11" fmla="*/ 905847 w 2835390"/>
                <a:gd name="connsiteY11" fmla="*/ 724257 h 1035636"/>
                <a:gd name="connsiteX12" fmla="*/ 1689518 w 2835390"/>
                <a:gd name="connsiteY12" fmla="*/ 776032 h 1035636"/>
                <a:gd name="connsiteX13" fmla="*/ 1362100 w 2835390"/>
                <a:gd name="connsiteY13" fmla="*/ 330489 h 1035636"/>
                <a:gd name="connsiteX14" fmla="*/ 905847 w 2835390"/>
                <a:gd name="connsiteY14" fmla="*/ 262201 h 1035636"/>
                <a:gd name="connsiteX15" fmla="*/ 466553 w 2835390"/>
                <a:gd name="connsiteY15" fmla="*/ 339915 h 1035636"/>
                <a:gd name="connsiteX16" fmla="*/ 282432 w 2835390"/>
                <a:gd name="connsiteY16" fmla="*/ 483802 h 1035636"/>
                <a:gd name="connsiteX0" fmla="*/ 13697 w 2835390"/>
                <a:gd name="connsiteY0" fmla="*/ 493229 h 1035636"/>
                <a:gd name="connsiteX1" fmla="*/ 409993 w 2835390"/>
                <a:gd name="connsiteY1" fmla="*/ 85394 h 1035636"/>
                <a:gd name="connsiteX2" fmla="*/ 1018969 w 2835390"/>
                <a:gd name="connsiteY2" fmla="*/ 2892 h 1035636"/>
                <a:gd name="connsiteX3" fmla="*/ 1644904 w 2835390"/>
                <a:gd name="connsiteY3" fmla="*/ 141954 h 1035636"/>
                <a:gd name="connsiteX4" fmla="*/ 2540451 w 2835390"/>
                <a:gd name="connsiteY4" fmla="*/ 104246 h 1035636"/>
                <a:gd name="connsiteX5" fmla="*/ 2834944 w 2835390"/>
                <a:gd name="connsiteY5" fmla="*/ 87877 h 1035636"/>
                <a:gd name="connsiteX6" fmla="*/ 2465037 w 2835390"/>
                <a:gd name="connsiteY6" fmla="*/ 999794 h 1035636"/>
                <a:gd name="connsiteX7" fmla="*/ 905847 w 2835390"/>
                <a:gd name="connsiteY7" fmla="*/ 955285 h 1035636"/>
                <a:gd name="connsiteX8" fmla="*/ 13697 w 2835390"/>
                <a:gd name="connsiteY8" fmla="*/ 493229 h 1035636"/>
                <a:gd name="connsiteX9" fmla="*/ 282432 w 2835390"/>
                <a:gd name="connsiteY9" fmla="*/ 483802 h 1035636"/>
                <a:gd name="connsiteX10" fmla="*/ 381712 w 2835390"/>
                <a:gd name="connsiteY10" fmla="*/ 669854 h 1035636"/>
                <a:gd name="connsiteX11" fmla="*/ 905847 w 2835390"/>
                <a:gd name="connsiteY11" fmla="*/ 724257 h 1035636"/>
                <a:gd name="connsiteX12" fmla="*/ 1689518 w 2835390"/>
                <a:gd name="connsiteY12" fmla="*/ 776032 h 1035636"/>
                <a:gd name="connsiteX13" fmla="*/ 1362100 w 2835390"/>
                <a:gd name="connsiteY13" fmla="*/ 330489 h 1035636"/>
                <a:gd name="connsiteX14" fmla="*/ 1248977 w 2835390"/>
                <a:gd name="connsiteY14" fmla="*/ 179661 h 1035636"/>
                <a:gd name="connsiteX15" fmla="*/ 905847 w 2835390"/>
                <a:gd name="connsiteY15" fmla="*/ 262201 h 1035636"/>
                <a:gd name="connsiteX16" fmla="*/ 466553 w 2835390"/>
                <a:gd name="connsiteY16" fmla="*/ 339915 h 1035636"/>
                <a:gd name="connsiteX17" fmla="*/ 282432 w 2835390"/>
                <a:gd name="connsiteY17" fmla="*/ 483802 h 1035636"/>
                <a:gd name="connsiteX0" fmla="*/ 11191 w 2918137"/>
                <a:gd name="connsiteY0" fmla="*/ 863655 h 1022591"/>
                <a:gd name="connsiteX1" fmla="*/ 492740 w 2918137"/>
                <a:gd name="connsiteY1" fmla="*/ 85394 h 1022591"/>
                <a:gd name="connsiteX2" fmla="*/ 1101716 w 2918137"/>
                <a:gd name="connsiteY2" fmla="*/ 2892 h 1022591"/>
                <a:gd name="connsiteX3" fmla="*/ 1727651 w 2918137"/>
                <a:gd name="connsiteY3" fmla="*/ 141954 h 1022591"/>
                <a:gd name="connsiteX4" fmla="*/ 2623198 w 2918137"/>
                <a:gd name="connsiteY4" fmla="*/ 104246 h 1022591"/>
                <a:gd name="connsiteX5" fmla="*/ 2917691 w 2918137"/>
                <a:gd name="connsiteY5" fmla="*/ 87877 h 1022591"/>
                <a:gd name="connsiteX6" fmla="*/ 2547784 w 2918137"/>
                <a:gd name="connsiteY6" fmla="*/ 999794 h 1022591"/>
                <a:gd name="connsiteX7" fmla="*/ 988594 w 2918137"/>
                <a:gd name="connsiteY7" fmla="*/ 955285 h 1022591"/>
                <a:gd name="connsiteX8" fmla="*/ 11191 w 2918137"/>
                <a:gd name="connsiteY8" fmla="*/ 863655 h 1022591"/>
                <a:gd name="connsiteX9" fmla="*/ 365179 w 2918137"/>
                <a:gd name="connsiteY9" fmla="*/ 483802 h 1022591"/>
                <a:gd name="connsiteX10" fmla="*/ 464459 w 2918137"/>
                <a:gd name="connsiteY10" fmla="*/ 669854 h 1022591"/>
                <a:gd name="connsiteX11" fmla="*/ 988594 w 2918137"/>
                <a:gd name="connsiteY11" fmla="*/ 724257 h 1022591"/>
                <a:gd name="connsiteX12" fmla="*/ 1772265 w 2918137"/>
                <a:gd name="connsiteY12" fmla="*/ 776032 h 1022591"/>
                <a:gd name="connsiteX13" fmla="*/ 1444847 w 2918137"/>
                <a:gd name="connsiteY13" fmla="*/ 330489 h 1022591"/>
                <a:gd name="connsiteX14" fmla="*/ 1331724 w 2918137"/>
                <a:gd name="connsiteY14" fmla="*/ 179661 h 1022591"/>
                <a:gd name="connsiteX15" fmla="*/ 988594 w 2918137"/>
                <a:gd name="connsiteY15" fmla="*/ 262201 h 1022591"/>
                <a:gd name="connsiteX16" fmla="*/ 549300 w 2918137"/>
                <a:gd name="connsiteY16" fmla="*/ 339915 h 1022591"/>
                <a:gd name="connsiteX17" fmla="*/ 365179 w 2918137"/>
                <a:gd name="connsiteY17" fmla="*/ 483802 h 1022591"/>
                <a:gd name="connsiteX0" fmla="*/ 72619 w 2979565"/>
                <a:gd name="connsiteY0" fmla="*/ 880293 h 1039229"/>
                <a:gd name="connsiteX1" fmla="*/ 125602 w 2979565"/>
                <a:gd name="connsiteY1" fmla="*/ 37819 h 1039229"/>
                <a:gd name="connsiteX2" fmla="*/ 554168 w 2979565"/>
                <a:gd name="connsiteY2" fmla="*/ 102032 h 1039229"/>
                <a:gd name="connsiteX3" fmla="*/ 1163144 w 2979565"/>
                <a:gd name="connsiteY3" fmla="*/ 19530 h 1039229"/>
                <a:gd name="connsiteX4" fmla="*/ 1789079 w 2979565"/>
                <a:gd name="connsiteY4" fmla="*/ 158592 h 1039229"/>
                <a:gd name="connsiteX5" fmla="*/ 2684626 w 2979565"/>
                <a:gd name="connsiteY5" fmla="*/ 120884 h 1039229"/>
                <a:gd name="connsiteX6" fmla="*/ 2979119 w 2979565"/>
                <a:gd name="connsiteY6" fmla="*/ 104515 h 1039229"/>
                <a:gd name="connsiteX7" fmla="*/ 2609212 w 2979565"/>
                <a:gd name="connsiteY7" fmla="*/ 1016432 h 1039229"/>
                <a:gd name="connsiteX8" fmla="*/ 1050022 w 2979565"/>
                <a:gd name="connsiteY8" fmla="*/ 971923 h 1039229"/>
                <a:gd name="connsiteX9" fmla="*/ 72619 w 2979565"/>
                <a:gd name="connsiteY9" fmla="*/ 880293 h 1039229"/>
                <a:gd name="connsiteX10" fmla="*/ 426607 w 2979565"/>
                <a:gd name="connsiteY10" fmla="*/ 500440 h 1039229"/>
                <a:gd name="connsiteX11" fmla="*/ 525887 w 2979565"/>
                <a:gd name="connsiteY11" fmla="*/ 686492 h 1039229"/>
                <a:gd name="connsiteX12" fmla="*/ 1050022 w 2979565"/>
                <a:gd name="connsiteY12" fmla="*/ 740895 h 1039229"/>
                <a:gd name="connsiteX13" fmla="*/ 1833693 w 2979565"/>
                <a:gd name="connsiteY13" fmla="*/ 792670 h 1039229"/>
                <a:gd name="connsiteX14" fmla="*/ 1506275 w 2979565"/>
                <a:gd name="connsiteY14" fmla="*/ 347127 h 1039229"/>
                <a:gd name="connsiteX15" fmla="*/ 1393152 w 2979565"/>
                <a:gd name="connsiteY15" fmla="*/ 196299 h 1039229"/>
                <a:gd name="connsiteX16" fmla="*/ 1050022 w 2979565"/>
                <a:gd name="connsiteY16" fmla="*/ 278839 h 1039229"/>
                <a:gd name="connsiteX17" fmla="*/ 610728 w 2979565"/>
                <a:gd name="connsiteY17" fmla="*/ 356553 h 1039229"/>
                <a:gd name="connsiteX18" fmla="*/ 426607 w 2979565"/>
                <a:gd name="connsiteY18" fmla="*/ 500440 h 1039229"/>
                <a:gd name="connsiteX0" fmla="*/ 72619 w 2979565"/>
                <a:gd name="connsiteY0" fmla="*/ 880293 h 1039229"/>
                <a:gd name="connsiteX1" fmla="*/ 125602 w 2979565"/>
                <a:gd name="connsiteY1" fmla="*/ 37819 h 1039229"/>
                <a:gd name="connsiteX2" fmla="*/ 554168 w 2979565"/>
                <a:gd name="connsiteY2" fmla="*/ 102032 h 1039229"/>
                <a:gd name="connsiteX3" fmla="*/ 1163144 w 2979565"/>
                <a:gd name="connsiteY3" fmla="*/ 19530 h 1039229"/>
                <a:gd name="connsiteX4" fmla="*/ 1789079 w 2979565"/>
                <a:gd name="connsiteY4" fmla="*/ 158592 h 1039229"/>
                <a:gd name="connsiteX5" fmla="*/ 2684626 w 2979565"/>
                <a:gd name="connsiteY5" fmla="*/ 120884 h 1039229"/>
                <a:gd name="connsiteX6" fmla="*/ 2979119 w 2979565"/>
                <a:gd name="connsiteY6" fmla="*/ 104515 h 1039229"/>
                <a:gd name="connsiteX7" fmla="*/ 2609212 w 2979565"/>
                <a:gd name="connsiteY7" fmla="*/ 1016432 h 1039229"/>
                <a:gd name="connsiteX8" fmla="*/ 1050022 w 2979565"/>
                <a:gd name="connsiteY8" fmla="*/ 971923 h 1039229"/>
                <a:gd name="connsiteX9" fmla="*/ 72619 w 2979565"/>
                <a:gd name="connsiteY9" fmla="*/ 880293 h 1039229"/>
                <a:gd name="connsiteX10" fmla="*/ 426607 w 2979565"/>
                <a:gd name="connsiteY10" fmla="*/ 500440 h 1039229"/>
                <a:gd name="connsiteX11" fmla="*/ 525887 w 2979565"/>
                <a:gd name="connsiteY11" fmla="*/ 686492 h 1039229"/>
                <a:gd name="connsiteX12" fmla="*/ 1050022 w 2979565"/>
                <a:gd name="connsiteY12" fmla="*/ 740895 h 1039229"/>
                <a:gd name="connsiteX13" fmla="*/ 1833693 w 2979565"/>
                <a:gd name="connsiteY13" fmla="*/ 792670 h 1039229"/>
                <a:gd name="connsiteX14" fmla="*/ 1764355 w 2979565"/>
                <a:gd name="connsiteY14" fmla="*/ 511143 h 1039229"/>
                <a:gd name="connsiteX15" fmla="*/ 1506275 w 2979565"/>
                <a:gd name="connsiteY15" fmla="*/ 347127 h 1039229"/>
                <a:gd name="connsiteX16" fmla="*/ 1393152 w 2979565"/>
                <a:gd name="connsiteY16" fmla="*/ 196299 h 1039229"/>
                <a:gd name="connsiteX17" fmla="*/ 1050022 w 2979565"/>
                <a:gd name="connsiteY17" fmla="*/ 278839 h 1039229"/>
                <a:gd name="connsiteX18" fmla="*/ 610728 w 2979565"/>
                <a:gd name="connsiteY18" fmla="*/ 356553 h 1039229"/>
                <a:gd name="connsiteX19" fmla="*/ 426607 w 2979565"/>
                <a:gd name="connsiteY19" fmla="*/ 500440 h 103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79565" h="1039229">
                  <a:moveTo>
                    <a:pt x="72619" y="880293"/>
                  </a:moveTo>
                  <a:cubicBezTo>
                    <a:pt x="-81451" y="724609"/>
                    <a:pt x="45344" y="167529"/>
                    <a:pt x="125602" y="37819"/>
                  </a:cubicBezTo>
                  <a:cubicBezTo>
                    <a:pt x="205860" y="-91891"/>
                    <a:pt x="406505" y="158243"/>
                    <a:pt x="554168" y="102032"/>
                  </a:cubicBezTo>
                  <a:cubicBezTo>
                    <a:pt x="701832" y="45821"/>
                    <a:pt x="957326" y="10103"/>
                    <a:pt x="1163144" y="19530"/>
                  </a:cubicBezTo>
                  <a:cubicBezTo>
                    <a:pt x="1368962" y="28957"/>
                    <a:pt x="1647049" y="86710"/>
                    <a:pt x="1789079" y="158592"/>
                  </a:cubicBezTo>
                  <a:cubicBezTo>
                    <a:pt x="1931109" y="230474"/>
                    <a:pt x="2633973" y="48198"/>
                    <a:pt x="2684626" y="120884"/>
                  </a:cubicBezTo>
                  <a:cubicBezTo>
                    <a:pt x="2735280" y="193570"/>
                    <a:pt x="2991688" y="-44743"/>
                    <a:pt x="2979119" y="104515"/>
                  </a:cubicBezTo>
                  <a:cubicBezTo>
                    <a:pt x="2966550" y="253773"/>
                    <a:pt x="2783042" y="953563"/>
                    <a:pt x="2609212" y="1016432"/>
                  </a:cubicBezTo>
                  <a:cubicBezTo>
                    <a:pt x="2435382" y="1079301"/>
                    <a:pt x="1472787" y="994613"/>
                    <a:pt x="1050022" y="971923"/>
                  </a:cubicBezTo>
                  <a:cubicBezTo>
                    <a:pt x="627257" y="949233"/>
                    <a:pt x="226689" y="1035977"/>
                    <a:pt x="72619" y="880293"/>
                  </a:cubicBezTo>
                  <a:close/>
                  <a:moveTo>
                    <a:pt x="426607" y="500440"/>
                  </a:moveTo>
                  <a:cubicBezTo>
                    <a:pt x="412467" y="555430"/>
                    <a:pt x="421985" y="646416"/>
                    <a:pt x="525887" y="686492"/>
                  </a:cubicBezTo>
                  <a:cubicBezTo>
                    <a:pt x="629790" y="726568"/>
                    <a:pt x="832054" y="723199"/>
                    <a:pt x="1050022" y="740895"/>
                  </a:cubicBezTo>
                  <a:cubicBezTo>
                    <a:pt x="1267990" y="758591"/>
                    <a:pt x="1725689" y="824102"/>
                    <a:pt x="1833693" y="792670"/>
                  </a:cubicBezTo>
                  <a:cubicBezTo>
                    <a:pt x="1941697" y="761238"/>
                    <a:pt x="1818925" y="585400"/>
                    <a:pt x="1764355" y="511143"/>
                  </a:cubicBezTo>
                  <a:cubicBezTo>
                    <a:pt x="1709785" y="436886"/>
                    <a:pt x="1557091" y="406461"/>
                    <a:pt x="1506275" y="347127"/>
                  </a:cubicBezTo>
                  <a:cubicBezTo>
                    <a:pt x="1455459" y="287793"/>
                    <a:pt x="1469194" y="207680"/>
                    <a:pt x="1393152" y="196299"/>
                  </a:cubicBezTo>
                  <a:cubicBezTo>
                    <a:pt x="1317110" y="184918"/>
                    <a:pt x="1180426" y="252130"/>
                    <a:pt x="1050022" y="278839"/>
                  </a:cubicBezTo>
                  <a:cubicBezTo>
                    <a:pt x="919618" y="305548"/>
                    <a:pt x="714630" y="319620"/>
                    <a:pt x="610728" y="356553"/>
                  </a:cubicBezTo>
                  <a:cubicBezTo>
                    <a:pt x="506826" y="393486"/>
                    <a:pt x="440747" y="445450"/>
                    <a:pt x="426607" y="50044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9080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EA54-3CD2-42A1-9157-5F30E333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75975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Home Vision Assessment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Finding Reading Scotomas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A8003-0E4B-4F4A-8E83-8F7AB6B8D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08023"/>
            <a:ext cx="4959896" cy="3458970"/>
          </a:xfrm>
        </p:spPr>
        <p:txBody>
          <a:bodyPr>
            <a:normAutofit/>
          </a:bodyPr>
          <a:lstStyle/>
          <a:p>
            <a:r>
              <a:rPr lang="en-US" sz="2400" dirty="0"/>
              <a:t>California Central Field Test</a:t>
            </a:r>
          </a:p>
          <a:p>
            <a:pPr lvl="1"/>
            <a:r>
              <a:rPr lang="en-US" sz="2200" dirty="0"/>
              <a:t>Central 15 degrees</a:t>
            </a:r>
          </a:p>
          <a:p>
            <a:pPr lvl="1"/>
            <a:r>
              <a:rPr lang="en-US" sz="2200" dirty="0"/>
              <a:t>Sheet at 57 cm (about 2 feet)</a:t>
            </a:r>
          </a:p>
          <a:p>
            <a:pPr lvl="1"/>
            <a:r>
              <a:rPr lang="en-US" sz="2200" dirty="0"/>
              <a:t>Use laser pointer on the target</a:t>
            </a:r>
          </a:p>
          <a:p>
            <a:r>
              <a:rPr lang="en-US" sz="2400" dirty="0" err="1"/>
              <a:t>Amsler</a:t>
            </a:r>
            <a:r>
              <a:rPr lang="en-US" sz="2400" dirty="0"/>
              <a:t> Grid</a:t>
            </a:r>
          </a:p>
          <a:p>
            <a:endParaRPr lang="en-US" sz="2400" dirty="0"/>
          </a:p>
          <a:p>
            <a:r>
              <a:rPr lang="en-US" sz="2400" dirty="0"/>
              <a:t>www.macularsociety.org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CA9D9AD-22A8-4AED-9E96-82DC6C72F8EB}"/>
              </a:ext>
            </a:extLst>
          </p:cNvPr>
          <p:cNvGrpSpPr/>
          <p:nvPr/>
        </p:nvGrpSpPr>
        <p:grpSpPr>
          <a:xfrm>
            <a:off x="7585030" y="807668"/>
            <a:ext cx="3894817" cy="3182615"/>
            <a:chOff x="5909060" y="1596775"/>
            <a:chExt cx="5397777" cy="40451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2A20DA4-0EE5-40D6-9C36-F4994F323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09060" y="1596775"/>
              <a:ext cx="5397777" cy="4045158"/>
            </a:xfrm>
            <a:prstGeom prst="rect">
              <a:avLst/>
            </a:prstGeom>
          </p:spPr>
        </p:pic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76552C2-D0F9-4571-A560-22FC7F25CA78}"/>
                </a:ext>
              </a:extLst>
            </p:cNvPr>
            <p:cNvSpPr/>
            <p:nvPr/>
          </p:nvSpPr>
          <p:spPr>
            <a:xfrm>
              <a:off x="7268065" y="3071666"/>
              <a:ext cx="1094393" cy="991287"/>
            </a:xfrm>
            <a:custGeom>
              <a:avLst/>
              <a:gdLst>
                <a:gd name="connsiteX0" fmla="*/ 266700 w 1466850"/>
                <a:gd name="connsiteY0" fmla="*/ 180975 h 1095375"/>
                <a:gd name="connsiteX1" fmla="*/ 133350 w 1466850"/>
                <a:gd name="connsiteY1" fmla="*/ 266700 h 1095375"/>
                <a:gd name="connsiteX2" fmla="*/ 95250 w 1466850"/>
                <a:gd name="connsiteY2" fmla="*/ 295275 h 1095375"/>
                <a:gd name="connsiteX3" fmla="*/ 28575 w 1466850"/>
                <a:gd name="connsiteY3" fmla="*/ 361950 h 1095375"/>
                <a:gd name="connsiteX4" fmla="*/ 19050 w 1466850"/>
                <a:gd name="connsiteY4" fmla="*/ 409575 h 1095375"/>
                <a:gd name="connsiteX5" fmla="*/ 0 w 1466850"/>
                <a:gd name="connsiteY5" fmla="*/ 457200 h 1095375"/>
                <a:gd name="connsiteX6" fmla="*/ 19050 w 1466850"/>
                <a:gd name="connsiteY6" fmla="*/ 609600 h 1095375"/>
                <a:gd name="connsiteX7" fmla="*/ 114300 w 1466850"/>
                <a:gd name="connsiteY7" fmla="*/ 742950 h 1095375"/>
                <a:gd name="connsiteX8" fmla="*/ 142875 w 1466850"/>
                <a:gd name="connsiteY8" fmla="*/ 762000 h 1095375"/>
                <a:gd name="connsiteX9" fmla="*/ 219075 w 1466850"/>
                <a:gd name="connsiteY9" fmla="*/ 809625 h 1095375"/>
                <a:gd name="connsiteX10" fmla="*/ 276225 w 1466850"/>
                <a:gd name="connsiteY10" fmla="*/ 847725 h 1095375"/>
                <a:gd name="connsiteX11" fmla="*/ 361950 w 1466850"/>
                <a:gd name="connsiteY11" fmla="*/ 876300 h 1095375"/>
                <a:gd name="connsiteX12" fmla="*/ 390525 w 1466850"/>
                <a:gd name="connsiteY12" fmla="*/ 885825 h 1095375"/>
                <a:gd name="connsiteX13" fmla="*/ 676275 w 1466850"/>
                <a:gd name="connsiteY13" fmla="*/ 904875 h 1095375"/>
                <a:gd name="connsiteX14" fmla="*/ 704850 w 1466850"/>
                <a:gd name="connsiteY14" fmla="*/ 923925 h 1095375"/>
                <a:gd name="connsiteX15" fmla="*/ 781050 w 1466850"/>
                <a:gd name="connsiteY15" fmla="*/ 952500 h 1095375"/>
                <a:gd name="connsiteX16" fmla="*/ 809625 w 1466850"/>
                <a:gd name="connsiteY16" fmla="*/ 981075 h 1095375"/>
                <a:gd name="connsiteX17" fmla="*/ 866775 w 1466850"/>
                <a:gd name="connsiteY17" fmla="*/ 1000125 h 1095375"/>
                <a:gd name="connsiteX18" fmla="*/ 895350 w 1466850"/>
                <a:gd name="connsiteY18" fmla="*/ 1028700 h 1095375"/>
                <a:gd name="connsiteX19" fmla="*/ 923925 w 1466850"/>
                <a:gd name="connsiteY19" fmla="*/ 1047750 h 1095375"/>
                <a:gd name="connsiteX20" fmla="*/ 942975 w 1466850"/>
                <a:gd name="connsiteY20" fmla="*/ 1076325 h 1095375"/>
                <a:gd name="connsiteX21" fmla="*/ 1019175 w 1466850"/>
                <a:gd name="connsiteY21" fmla="*/ 1095375 h 1095375"/>
                <a:gd name="connsiteX22" fmla="*/ 1238250 w 1466850"/>
                <a:gd name="connsiteY22" fmla="*/ 1085850 h 1095375"/>
                <a:gd name="connsiteX23" fmla="*/ 1323975 w 1466850"/>
                <a:gd name="connsiteY23" fmla="*/ 1019175 h 1095375"/>
                <a:gd name="connsiteX24" fmla="*/ 1352550 w 1466850"/>
                <a:gd name="connsiteY24" fmla="*/ 1000125 h 1095375"/>
                <a:gd name="connsiteX25" fmla="*/ 1371600 w 1466850"/>
                <a:gd name="connsiteY25" fmla="*/ 971550 h 1095375"/>
                <a:gd name="connsiteX26" fmla="*/ 1419225 w 1466850"/>
                <a:gd name="connsiteY26" fmla="*/ 923925 h 1095375"/>
                <a:gd name="connsiteX27" fmla="*/ 1428750 w 1466850"/>
                <a:gd name="connsiteY27" fmla="*/ 895350 h 1095375"/>
                <a:gd name="connsiteX28" fmla="*/ 1447800 w 1466850"/>
                <a:gd name="connsiteY28" fmla="*/ 866775 h 1095375"/>
                <a:gd name="connsiteX29" fmla="*/ 1466850 w 1466850"/>
                <a:gd name="connsiteY29" fmla="*/ 762000 h 1095375"/>
                <a:gd name="connsiteX30" fmla="*/ 1457325 w 1466850"/>
                <a:gd name="connsiteY30" fmla="*/ 371475 h 1095375"/>
                <a:gd name="connsiteX31" fmla="*/ 1447800 w 1466850"/>
                <a:gd name="connsiteY31" fmla="*/ 342900 h 1095375"/>
                <a:gd name="connsiteX32" fmla="*/ 1409700 w 1466850"/>
                <a:gd name="connsiteY32" fmla="*/ 257175 h 1095375"/>
                <a:gd name="connsiteX33" fmla="*/ 1400175 w 1466850"/>
                <a:gd name="connsiteY33" fmla="*/ 228600 h 1095375"/>
                <a:gd name="connsiteX34" fmla="*/ 1371600 w 1466850"/>
                <a:gd name="connsiteY34" fmla="*/ 209550 h 1095375"/>
                <a:gd name="connsiteX35" fmla="*/ 1333500 w 1466850"/>
                <a:gd name="connsiteY35" fmla="*/ 180975 h 1095375"/>
                <a:gd name="connsiteX36" fmla="*/ 1304925 w 1466850"/>
                <a:gd name="connsiteY36" fmla="*/ 161925 h 1095375"/>
                <a:gd name="connsiteX37" fmla="*/ 1266825 w 1466850"/>
                <a:gd name="connsiteY37" fmla="*/ 133350 h 1095375"/>
                <a:gd name="connsiteX38" fmla="*/ 1209675 w 1466850"/>
                <a:gd name="connsiteY38" fmla="*/ 114300 h 1095375"/>
                <a:gd name="connsiteX39" fmla="*/ 1047750 w 1466850"/>
                <a:gd name="connsiteY39" fmla="*/ 85725 h 1095375"/>
                <a:gd name="connsiteX40" fmla="*/ 962025 w 1466850"/>
                <a:gd name="connsiteY40" fmla="*/ 76200 h 1095375"/>
                <a:gd name="connsiteX41" fmla="*/ 781050 w 1466850"/>
                <a:gd name="connsiteY41" fmla="*/ 66675 h 1095375"/>
                <a:gd name="connsiteX42" fmla="*/ 723900 w 1466850"/>
                <a:gd name="connsiteY42" fmla="*/ 57150 h 1095375"/>
                <a:gd name="connsiteX43" fmla="*/ 695325 w 1466850"/>
                <a:gd name="connsiteY43" fmla="*/ 47625 h 1095375"/>
                <a:gd name="connsiteX44" fmla="*/ 561975 w 1466850"/>
                <a:gd name="connsiteY44" fmla="*/ 28575 h 1095375"/>
                <a:gd name="connsiteX45" fmla="*/ 504825 w 1466850"/>
                <a:gd name="connsiteY45" fmla="*/ 9525 h 1095375"/>
                <a:gd name="connsiteX46" fmla="*/ 476250 w 1466850"/>
                <a:gd name="connsiteY46" fmla="*/ 0 h 1095375"/>
                <a:gd name="connsiteX47" fmla="*/ 381000 w 1466850"/>
                <a:gd name="connsiteY47" fmla="*/ 9525 h 1095375"/>
                <a:gd name="connsiteX48" fmla="*/ 333375 w 1466850"/>
                <a:gd name="connsiteY48" fmla="*/ 57150 h 1095375"/>
                <a:gd name="connsiteX49" fmla="*/ 304800 w 1466850"/>
                <a:gd name="connsiteY49" fmla="*/ 66675 h 1095375"/>
                <a:gd name="connsiteX50" fmla="*/ 257175 w 1466850"/>
                <a:gd name="connsiteY50" fmla="*/ 152400 h 1095375"/>
                <a:gd name="connsiteX51" fmla="*/ 266700 w 1466850"/>
                <a:gd name="connsiteY51" fmla="*/ 180975 h 109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66850" h="1095375">
                  <a:moveTo>
                    <a:pt x="266700" y="180975"/>
                  </a:moveTo>
                  <a:cubicBezTo>
                    <a:pt x="184379" y="213903"/>
                    <a:pt x="234868" y="188609"/>
                    <a:pt x="133350" y="266700"/>
                  </a:cubicBezTo>
                  <a:cubicBezTo>
                    <a:pt x="120767" y="276379"/>
                    <a:pt x="106475" y="284050"/>
                    <a:pt x="95250" y="295275"/>
                  </a:cubicBezTo>
                  <a:lnTo>
                    <a:pt x="28575" y="361950"/>
                  </a:lnTo>
                  <a:cubicBezTo>
                    <a:pt x="25400" y="377825"/>
                    <a:pt x="23702" y="394068"/>
                    <a:pt x="19050" y="409575"/>
                  </a:cubicBezTo>
                  <a:cubicBezTo>
                    <a:pt x="14137" y="425952"/>
                    <a:pt x="0" y="440102"/>
                    <a:pt x="0" y="457200"/>
                  </a:cubicBezTo>
                  <a:cubicBezTo>
                    <a:pt x="0" y="508395"/>
                    <a:pt x="3994" y="560669"/>
                    <a:pt x="19050" y="609600"/>
                  </a:cubicBezTo>
                  <a:cubicBezTo>
                    <a:pt x="33599" y="656884"/>
                    <a:pt x="75165" y="709406"/>
                    <a:pt x="114300" y="742950"/>
                  </a:cubicBezTo>
                  <a:cubicBezTo>
                    <a:pt x="122992" y="750400"/>
                    <a:pt x="134183" y="754550"/>
                    <a:pt x="142875" y="762000"/>
                  </a:cubicBezTo>
                  <a:cubicBezTo>
                    <a:pt x="201374" y="812142"/>
                    <a:pt x="155429" y="793714"/>
                    <a:pt x="219075" y="809625"/>
                  </a:cubicBezTo>
                  <a:cubicBezTo>
                    <a:pt x="238125" y="822325"/>
                    <a:pt x="254505" y="840485"/>
                    <a:pt x="276225" y="847725"/>
                  </a:cubicBezTo>
                  <a:lnTo>
                    <a:pt x="361950" y="876300"/>
                  </a:lnTo>
                  <a:cubicBezTo>
                    <a:pt x="371475" y="879475"/>
                    <a:pt x="380586" y="884405"/>
                    <a:pt x="390525" y="885825"/>
                  </a:cubicBezTo>
                  <a:cubicBezTo>
                    <a:pt x="529559" y="905687"/>
                    <a:pt x="434771" y="894375"/>
                    <a:pt x="676275" y="904875"/>
                  </a:cubicBezTo>
                  <a:cubicBezTo>
                    <a:pt x="685800" y="911225"/>
                    <a:pt x="694611" y="918805"/>
                    <a:pt x="704850" y="923925"/>
                  </a:cubicBezTo>
                  <a:cubicBezTo>
                    <a:pt x="727629" y="935314"/>
                    <a:pt x="756319" y="944256"/>
                    <a:pt x="781050" y="952500"/>
                  </a:cubicBezTo>
                  <a:cubicBezTo>
                    <a:pt x="790575" y="962025"/>
                    <a:pt x="797850" y="974533"/>
                    <a:pt x="809625" y="981075"/>
                  </a:cubicBezTo>
                  <a:cubicBezTo>
                    <a:pt x="827178" y="990827"/>
                    <a:pt x="866775" y="1000125"/>
                    <a:pt x="866775" y="1000125"/>
                  </a:cubicBezTo>
                  <a:cubicBezTo>
                    <a:pt x="876300" y="1009650"/>
                    <a:pt x="885002" y="1020076"/>
                    <a:pt x="895350" y="1028700"/>
                  </a:cubicBezTo>
                  <a:cubicBezTo>
                    <a:pt x="904144" y="1036029"/>
                    <a:pt x="915830" y="1039655"/>
                    <a:pt x="923925" y="1047750"/>
                  </a:cubicBezTo>
                  <a:cubicBezTo>
                    <a:pt x="932020" y="1055845"/>
                    <a:pt x="934036" y="1069174"/>
                    <a:pt x="942975" y="1076325"/>
                  </a:cubicBezTo>
                  <a:cubicBezTo>
                    <a:pt x="952738" y="1084135"/>
                    <a:pt x="1016803" y="1094901"/>
                    <a:pt x="1019175" y="1095375"/>
                  </a:cubicBezTo>
                  <a:cubicBezTo>
                    <a:pt x="1092200" y="1092200"/>
                    <a:pt x="1165603" y="1093922"/>
                    <a:pt x="1238250" y="1085850"/>
                  </a:cubicBezTo>
                  <a:cubicBezTo>
                    <a:pt x="1272779" y="1082013"/>
                    <a:pt x="1303706" y="1036911"/>
                    <a:pt x="1323975" y="1019175"/>
                  </a:cubicBezTo>
                  <a:cubicBezTo>
                    <a:pt x="1332590" y="1011637"/>
                    <a:pt x="1343025" y="1006475"/>
                    <a:pt x="1352550" y="1000125"/>
                  </a:cubicBezTo>
                  <a:cubicBezTo>
                    <a:pt x="1358900" y="990600"/>
                    <a:pt x="1364062" y="980165"/>
                    <a:pt x="1371600" y="971550"/>
                  </a:cubicBezTo>
                  <a:cubicBezTo>
                    <a:pt x="1386384" y="954654"/>
                    <a:pt x="1405755" y="941886"/>
                    <a:pt x="1419225" y="923925"/>
                  </a:cubicBezTo>
                  <a:cubicBezTo>
                    <a:pt x="1425249" y="915893"/>
                    <a:pt x="1424260" y="904330"/>
                    <a:pt x="1428750" y="895350"/>
                  </a:cubicBezTo>
                  <a:cubicBezTo>
                    <a:pt x="1433870" y="885111"/>
                    <a:pt x="1441450" y="876300"/>
                    <a:pt x="1447800" y="866775"/>
                  </a:cubicBezTo>
                  <a:cubicBezTo>
                    <a:pt x="1450897" y="851290"/>
                    <a:pt x="1466850" y="774187"/>
                    <a:pt x="1466850" y="762000"/>
                  </a:cubicBezTo>
                  <a:cubicBezTo>
                    <a:pt x="1466850" y="631786"/>
                    <a:pt x="1463238" y="501554"/>
                    <a:pt x="1457325" y="371475"/>
                  </a:cubicBezTo>
                  <a:cubicBezTo>
                    <a:pt x="1456869" y="361445"/>
                    <a:pt x="1449978" y="352701"/>
                    <a:pt x="1447800" y="342900"/>
                  </a:cubicBezTo>
                  <a:cubicBezTo>
                    <a:pt x="1431029" y="267432"/>
                    <a:pt x="1455440" y="302915"/>
                    <a:pt x="1409700" y="257175"/>
                  </a:cubicBezTo>
                  <a:cubicBezTo>
                    <a:pt x="1406525" y="247650"/>
                    <a:pt x="1406447" y="236440"/>
                    <a:pt x="1400175" y="228600"/>
                  </a:cubicBezTo>
                  <a:cubicBezTo>
                    <a:pt x="1393024" y="219661"/>
                    <a:pt x="1380915" y="216204"/>
                    <a:pt x="1371600" y="209550"/>
                  </a:cubicBezTo>
                  <a:cubicBezTo>
                    <a:pt x="1358682" y="200323"/>
                    <a:pt x="1346418" y="190202"/>
                    <a:pt x="1333500" y="180975"/>
                  </a:cubicBezTo>
                  <a:cubicBezTo>
                    <a:pt x="1324185" y="174321"/>
                    <a:pt x="1314240" y="168579"/>
                    <a:pt x="1304925" y="161925"/>
                  </a:cubicBezTo>
                  <a:cubicBezTo>
                    <a:pt x="1292007" y="152698"/>
                    <a:pt x="1281024" y="140450"/>
                    <a:pt x="1266825" y="133350"/>
                  </a:cubicBezTo>
                  <a:cubicBezTo>
                    <a:pt x="1248864" y="124370"/>
                    <a:pt x="1228319" y="121758"/>
                    <a:pt x="1209675" y="114300"/>
                  </a:cubicBezTo>
                  <a:cubicBezTo>
                    <a:pt x="1124258" y="80133"/>
                    <a:pt x="1184219" y="98722"/>
                    <a:pt x="1047750" y="85725"/>
                  </a:cubicBezTo>
                  <a:cubicBezTo>
                    <a:pt x="1019129" y="82999"/>
                    <a:pt x="990703" y="78248"/>
                    <a:pt x="962025" y="76200"/>
                  </a:cubicBezTo>
                  <a:cubicBezTo>
                    <a:pt x="901770" y="71896"/>
                    <a:pt x="841375" y="69850"/>
                    <a:pt x="781050" y="66675"/>
                  </a:cubicBezTo>
                  <a:cubicBezTo>
                    <a:pt x="762000" y="63500"/>
                    <a:pt x="742753" y="61340"/>
                    <a:pt x="723900" y="57150"/>
                  </a:cubicBezTo>
                  <a:cubicBezTo>
                    <a:pt x="714099" y="54972"/>
                    <a:pt x="705212" y="49370"/>
                    <a:pt x="695325" y="47625"/>
                  </a:cubicBezTo>
                  <a:cubicBezTo>
                    <a:pt x="651107" y="39822"/>
                    <a:pt x="561975" y="28575"/>
                    <a:pt x="561975" y="28575"/>
                  </a:cubicBezTo>
                  <a:lnTo>
                    <a:pt x="504825" y="9525"/>
                  </a:lnTo>
                  <a:lnTo>
                    <a:pt x="476250" y="0"/>
                  </a:lnTo>
                  <a:cubicBezTo>
                    <a:pt x="444500" y="3175"/>
                    <a:pt x="412091" y="2350"/>
                    <a:pt x="381000" y="9525"/>
                  </a:cubicBezTo>
                  <a:cubicBezTo>
                    <a:pt x="340841" y="18793"/>
                    <a:pt x="360834" y="35182"/>
                    <a:pt x="333375" y="57150"/>
                  </a:cubicBezTo>
                  <a:cubicBezTo>
                    <a:pt x="325535" y="63422"/>
                    <a:pt x="314325" y="63500"/>
                    <a:pt x="304800" y="66675"/>
                  </a:cubicBezTo>
                  <a:cubicBezTo>
                    <a:pt x="297610" y="88245"/>
                    <a:pt x="279010" y="152400"/>
                    <a:pt x="257175" y="152400"/>
                  </a:cubicBezTo>
                  <a:lnTo>
                    <a:pt x="266700" y="180975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7D71519-B5FF-4276-888A-6CC741CDD6F5}"/>
              </a:ext>
            </a:extLst>
          </p:cNvPr>
          <p:cNvGrpSpPr/>
          <p:nvPr/>
        </p:nvGrpSpPr>
        <p:grpSpPr>
          <a:xfrm>
            <a:off x="5551058" y="3079640"/>
            <a:ext cx="3487916" cy="3458971"/>
            <a:chOff x="5551058" y="3079640"/>
            <a:chExt cx="3487916" cy="34589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FFBA77-1947-4F36-8987-19EA88B56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51058" y="3079640"/>
              <a:ext cx="3487916" cy="3458971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8574BC0-A31A-47A7-BFE8-B59023F3EFDC}"/>
                </a:ext>
              </a:extLst>
            </p:cNvPr>
            <p:cNvSpPr/>
            <p:nvPr/>
          </p:nvSpPr>
          <p:spPr>
            <a:xfrm>
              <a:off x="6418555" y="3931034"/>
              <a:ext cx="1633491" cy="1003177"/>
            </a:xfrm>
            <a:custGeom>
              <a:avLst/>
              <a:gdLst>
                <a:gd name="connsiteX0" fmla="*/ 284085 w 1633491"/>
                <a:gd name="connsiteY0" fmla="*/ 35511 h 1003177"/>
                <a:gd name="connsiteX1" fmla="*/ 257452 w 1633491"/>
                <a:gd name="connsiteY1" fmla="*/ 79899 h 1003177"/>
                <a:gd name="connsiteX2" fmla="*/ 230819 w 1633491"/>
                <a:gd name="connsiteY2" fmla="*/ 97654 h 1003177"/>
                <a:gd name="connsiteX3" fmla="*/ 213064 w 1633491"/>
                <a:gd name="connsiteY3" fmla="*/ 115410 h 1003177"/>
                <a:gd name="connsiteX4" fmla="*/ 142043 w 1633491"/>
                <a:gd name="connsiteY4" fmla="*/ 159798 h 1003177"/>
                <a:gd name="connsiteX5" fmla="*/ 71021 w 1633491"/>
                <a:gd name="connsiteY5" fmla="*/ 204186 h 1003177"/>
                <a:gd name="connsiteX6" fmla="*/ 35511 w 1633491"/>
                <a:gd name="connsiteY6" fmla="*/ 248575 h 1003177"/>
                <a:gd name="connsiteX7" fmla="*/ 0 w 1633491"/>
                <a:gd name="connsiteY7" fmla="*/ 292963 h 1003177"/>
                <a:gd name="connsiteX8" fmla="*/ 8878 w 1633491"/>
                <a:gd name="connsiteY8" fmla="*/ 443884 h 1003177"/>
                <a:gd name="connsiteX9" fmla="*/ 53266 w 1633491"/>
                <a:gd name="connsiteY9" fmla="*/ 523783 h 1003177"/>
                <a:gd name="connsiteX10" fmla="*/ 88777 w 1633491"/>
                <a:gd name="connsiteY10" fmla="*/ 568171 h 1003177"/>
                <a:gd name="connsiteX11" fmla="*/ 115410 w 1633491"/>
                <a:gd name="connsiteY11" fmla="*/ 585926 h 1003177"/>
                <a:gd name="connsiteX12" fmla="*/ 168676 w 1633491"/>
                <a:gd name="connsiteY12" fmla="*/ 630315 h 1003177"/>
                <a:gd name="connsiteX13" fmla="*/ 213064 w 1633491"/>
                <a:gd name="connsiteY13" fmla="*/ 639192 h 1003177"/>
                <a:gd name="connsiteX14" fmla="*/ 239697 w 1633491"/>
                <a:gd name="connsiteY14" fmla="*/ 648070 h 1003177"/>
                <a:gd name="connsiteX15" fmla="*/ 310718 w 1633491"/>
                <a:gd name="connsiteY15" fmla="*/ 683581 h 1003177"/>
                <a:gd name="connsiteX16" fmla="*/ 328474 w 1633491"/>
                <a:gd name="connsiteY16" fmla="*/ 701336 h 1003177"/>
                <a:gd name="connsiteX17" fmla="*/ 381740 w 1633491"/>
                <a:gd name="connsiteY17" fmla="*/ 710214 h 1003177"/>
                <a:gd name="connsiteX18" fmla="*/ 408373 w 1633491"/>
                <a:gd name="connsiteY18" fmla="*/ 727969 h 1003177"/>
                <a:gd name="connsiteX19" fmla="*/ 461639 w 1633491"/>
                <a:gd name="connsiteY19" fmla="*/ 745724 h 1003177"/>
                <a:gd name="connsiteX20" fmla="*/ 488272 w 1633491"/>
                <a:gd name="connsiteY20" fmla="*/ 754602 h 1003177"/>
                <a:gd name="connsiteX21" fmla="*/ 577049 w 1633491"/>
                <a:gd name="connsiteY21" fmla="*/ 763480 h 1003177"/>
                <a:gd name="connsiteX22" fmla="*/ 701336 w 1633491"/>
                <a:gd name="connsiteY22" fmla="*/ 754602 h 1003177"/>
                <a:gd name="connsiteX23" fmla="*/ 798990 w 1633491"/>
                <a:gd name="connsiteY23" fmla="*/ 710214 h 1003177"/>
                <a:gd name="connsiteX24" fmla="*/ 825623 w 1633491"/>
                <a:gd name="connsiteY24" fmla="*/ 701336 h 1003177"/>
                <a:gd name="connsiteX25" fmla="*/ 870012 w 1633491"/>
                <a:gd name="connsiteY25" fmla="*/ 665825 h 1003177"/>
                <a:gd name="connsiteX26" fmla="*/ 905522 w 1633491"/>
                <a:gd name="connsiteY26" fmla="*/ 639192 h 1003177"/>
                <a:gd name="connsiteX27" fmla="*/ 923278 w 1633491"/>
                <a:gd name="connsiteY27" fmla="*/ 621437 h 1003177"/>
                <a:gd name="connsiteX28" fmla="*/ 949911 w 1633491"/>
                <a:gd name="connsiteY28" fmla="*/ 603682 h 1003177"/>
                <a:gd name="connsiteX29" fmla="*/ 967666 w 1633491"/>
                <a:gd name="connsiteY29" fmla="*/ 585926 h 1003177"/>
                <a:gd name="connsiteX30" fmla="*/ 994299 w 1633491"/>
                <a:gd name="connsiteY30" fmla="*/ 577049 h 1003177"/>
                <a:gd name="connsiteX31" fmla="*/ 1154097 w 1633491"/>
                <a:gd name="connsiteY31" fmla="*/ 603682 h 1003177"/>
                <a:gd name="connsiteX32" fmla="*/ 1162975 w 1633491"/>
                <a:gd name="connsiteY32" fmla="*/ 630315 h 1003177"/>
                <a:gd name="connsiteX33" fmla="*/ 1189608 w 1633491"/>
                <a:gd name="connsiteY33" fmla="*/ 648070 h 1003177"/>
                <a:gd name="connsiteX34" fmla="*/ 1233996 w 1633491"/>
                <a:gd name="connsiteY34" fmla="*/ 701336 h 1003177"/>
                <a:gd name="connsiteX35" fmla="*/ 1260629 w 1633491"/>
                <a:gd name="connsiteY35" fmla="*/ 790113 h 1003177"/>
                <a:gd name="connsiteX36" fmla="*/ 1278384 w 1633491"/>
                <a:gd name="connsiteY36" fmla="*/ 825623 h 1003177"/>
                <a:gd name="connsiteX37" fmla="*/ 1296140 w 1633491"/>
                <a:gd name="connsiteY37" fmla="*/ 878889 h 1003177"/>
                <a:gd name="connsiteX38" fmla="*/ 1305017 w 1633491"/>
                <a:gd name="connsiteY38" fmla="*/ 949911 h 1003177"/>
                <a:gd name="connsiteX39" fmla="*/ 1322773 w 1633491"/>
                <a:gd name="connsiteY39" fmla="*/ 976544 h 1003177"/>
                <a:gd name="connsiteX40" fmla="*/ 1331650 w 1633491"/>
                <a:gd name="connsiteY40" fmla="*/ 1003177 h 1003177"/>
                <a:gd name="connsiteX41" fmla="*/ 1562470 w 1633491"/>
                <a:gd name="connsiteY41" fmla="*/ 994299 h 1003177"/>
                <a:gd name="connsiteX42" fmla="*/ 1597981 w 1633491"/>
                <a:gd name="connsiteY42" fmla="*/ 967666 h 1003177"/>
                <a:gd name="connsiteX43" fmla="*/ 1633491 w 1633491"/>
                <a:gd name="connsiteY43" fmla="*/ 914400 h 1003177"/>
                <a:gd name="connsiteX44" fmla="*/ 1624614 w 1633491"/>
                <a:gd name="connsiteY44" fmla="*/ 594804 h 1003177"/>
                <a:gd name="connsiteX45" fmla="*/ 1606858 w 1633491"/>
                <a:gd name="connsiteY45" fmla="*/ 559293 h 1003177"/>
                <a:gd name="connsiteX46" fmla="*/ 1589103 w 1633491"/>
                <a:gd name="connsiteY46" fmla="*/ 497150 h 1003177"/>
                <a:gd name="connsiteX47" fmla="*/ 1571348 w 1633491"/>
                <a:gd name="connsiteY47" fmla="*/ 461639 h 1003177"/>
                <a:gd name="connsiteX48" fmla="*/ 1562470 w 1633491"/>
                <a:gd name="connsiteY48" fmla="*/ 426128 h 1003177"/>
                <a:gd name="connsiteX49" fmla="*/ 1509204 w 1633491"/>
                <a:gd name="connsiteY49" fmla="*/ 372862 h 1003177"/>
                <a:gd name="connsiteX50" fmla="*/ 1491449 w 1633491"/>
                <a:gd name="connsiteY50" fmla="*/ 337351 h 1003177"/>
                <a:gd name="connsiteX51" fmla="*/ 1438182 w 1633491"/>
                <a:gd name="connsiteY51" fmla="*/ 301841 h 1003177"/>
                <a:gd name="connsiteX52" fmla="*/ 1384916 w 1633491"/>
                <a:gd name="connsiteY52" fmla="*/ 257452 h 1003177"/>
                <a:gd name="connsiteX53" fmla="*/ 1305017 w 1633491"/>
                <a:gd name="connsiteY53" fmla="*/ 195309 h 1003177"/>
                <a:gd name="connsiteX54" fmla="*/ 1278384 w 1633491"/>
                <a:gd name="connsiteY54" fmla="*/ 177553 h 1003177"/>
                <a:gd name="connsiteX55" fmla="*/ 1207363 w 1633491"/>
                <a:gd name="connsiteY55" fmla="*/ 142043 h 1003177"/>
                <a:gd name="connsiteX56" fmla="*/ 1145219 w 1633491"/>
                <a:gd name="connsiteY56" fmla="*/ 124287 h 1003177"/>
                <a:gd name="connsiteX57" fmla="*/ 1118586 w 1633491"/>
                <a:gd name="connsiteY57" fmla="*/ 106532 h 1003177"/>
                <a:gd name="connsiteX58" fmla="*/ 1091953 w 1633491"/>
                <a:gd name="connsiteY58" fmla="*/ 97654 h 1003177"/>
                <a:gd name="connsiteX59" fmla="*/ 1047565 w 1633491"/>
                <a:gd name="connsiteY59" fmla="*/ 79899 h 1003177"/>
                <a:gd name="connsiteX60" fmla="*/ 994299 w 1633491"/>
                <a:gd name="connsiteY60" fmla="*/ 62144 h 1003177"/>
                <a:gd name="connsiteX61" fmla="*/ 923278 w 1633491"/>
                <a:gd name="connsiteY61" fmla="*/ 35511 h 1003177"/>
                <a:gd name="connsiteX62" fmla="*/ 887767 w 1633491"/>
                <a:gd name="connsiteY62" fmla="*/ 26633 h 1003177"/>
                <a:gd name="connsiteX63" fmla="*/ 843379 w 1633491"/>
                <a:gd name="connsiteY63" fmla="*/ 17755 h 1003177"/>
                <a:gd name="connsiteX64" fmla="*/ 790113 w 1633491"/>
                <a:gd name="connsiteY64" fmla="*/ 0 h 1003177"/>
                <a:gd name="connsiteX65" fmla="*/ 435006 w 1633491"/>
                <a:gd name="connsiteY65" fmla="*/ 8878 h 1003177"/>
                <a:gd name="connsiteX66" fmla="*/ 390617 w 1633491"/>
                <a:gd name="connsiteY66" fmla="*/ 17755 h 1003177"/>
                <a:gd name="connsiteX67" fmla="*/ 292963 w 1633491"/>
                <a:gd name="connsiteY67" fmla="*/ 26633 h 1003177"/>
                <a:gd name="connsiteX68" fmla="*/ 284085 w 1633491"/>
                <a:gd name="connsiteY68" fmla="*/ 35511 h 100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633491" h="1003177">
                  <a:moveTo>
                    <a:pt x="284085" y="35511"/>
                  </a:moveTo>
                  <a:cubicBezTo>
                    <a:pt x="275207" y="50307"/>
                    <a:pt x="268681" y="66798"/>
                    <a:pt x="257452" y="79899"/>
                  </a:cubicBezTo>
                  <a:cubicBezTo>
                    <a:pt x="250508" y="88000"/>
                    <a:pt x="239150" y="90989"/>
                    <a:pt x="230819" y="97654"/>
                  </a:cubicBezTo>
                  <a:cubicBezTo>
                    <a:pt x="224283" y="102883"/>
                    <a:pt x="219921" y="110610"/>
                    <a:pt x="213064" y="115410"/>
                  </a:cubicBezTo>
                  <a:cubicBezTo>
                    <a:pt x="190194" y="131420"/>
                    <a:pt x="164377" y="143048"/>
                    <a:pt x="142043" y="159798"/>
                  </a:cubicBezTo>
                  <a:cubicBezTo>
                    <a:pt x="95945" y="194371"/>
                    <a:pt x="119766" y="179814"/>
                    <a:pt x="71021" y="204186"/>
                  </a:cubicBezTo>
                  <a:cubicBezTo>
                    <a:pt x="28142" y="247067"/>
                    <a:pt x="80318" y="192567"/>
                    <a:pt x="35511" y="248575"/>
                  </a:cubicBezTo>
                  <a:cubicBezTo>
                    <a:pt x="-15089" y="311824"/>
                    <a:pt x="54648" y="210990"/>
                    <a:pt x="0" y="292963"/>
                  </a:cubicBezTo>
                  <a:cubicBezTo>
                    <a:pt x="2959" y="343270"/>
                    <a:pt x="3864" y="393740"/>
                    <a:pt x="8878" y="443884"/>
                  </a:cubicBezTo>
                  <a:cubicBezTo>
                    <a:pt x="11636" y="471461"/>
                    <a:pt x="41906" y="506743"/>
                    <a:pt x="53266" y="523783"/>
                  </a:cubicBezTo>
                  <a:cubicBezTo>
                    <a:pt x="66452" y="543561"/>
                    <a:pt x="70703" y="553712"/>
                    <a:pt x="88777" y="568171"/>
                  </a:cubicBezTo>
                  <a:cubicBezTo>
                    <a:pt x="97109" y="574836"/>
                    <a:pt x="107213" y="579096"/>
                    <a:pt x="115410" y="585926"/>
                  </a:cubicBezTo>
                  <a:cubicBezTo>
                    <a:pt x="134249" y="601625"/>
                    <a:pt x="144632" y="621299"/>
                    <a:pt x="168676" y="630315"/>
                  </a:cubicBezTo>
                  <a:cubicBezTo>
                    <a:pt x="182804" y="635613"/>
                    <a:pt x="198426" y="635532"/>
                    <a:pt x="213064" y="639192"/>
                  </a:cubicBezTo>
                  <a:cubicBezTo>
                    <a:pt x="222143" y="641462"/>
                    <a:pt x="230819" y="645111"/>
                    <a:pt x="239697" y="648070"/>
                  </a:cubicBezTo>
                  <a:cubicBezTo>
                    <a:pt x="345438" y="727375"/>
                    <a:pt x="210991" y="633717"/>
                    <a:pt x="310718" y="683581"/>
                  </a:cubicBezTo>
                  <a:cubicBezTo>
                    <a:pt x="318204" y="687324"/>
                    <a:pt x="320637" y="698397"/>
                    <a:pt x="328474" y="701336"/>
                  </a:cubicBezTo>
                  <a:cubicBezTo>
                    <a:pt x="345328" y="707656"/>
                    <a:pt x="363985" y="707255"/>
                    <a:pt x="381740" y="710214"/>
                  </a:cubicBezTo>
                  <a:cubicBezTo>
                    <a:pt x="390618" y="716132"/>
                    <a:pt x="398623" y="723636"/>
                    <a:pt x="408373" y="727969"/>
                  </a:cubicBezTo>
                  <a:cubicBezTo>
                    <a:pt x="425476" y="735570"/>
                    <a:pt x="443884" y="739806"/>
                    <a:pt x="461639" y="745724"/>
                  </a:cubicBezTo>
                  <a:cubicBezTo>
                    <a:pt x="470517" y="748683"/>
                    <a:pt x="478961" y="753671"/>
                    <a:pt x="488272" y="754602"/>
                  </a:cubicBezTo>
                  <a:lnTo>
                    <a:pt x="577049" y="763480"/>
                  </a:lnTo>
                  <a:cubicBezTo>
                    <a:pt x="618478" y="760521"/>
                    <a:pt x="660261" y="760763"/>
                    <a:pt x="701336" y="754602"/>
                  </a:cubicBezTo>
                  <a:cubicBezTo>
                    <a:pt x="753226" y="746818"/>
                    <a:pt x="754914" y="732252"/>
                    <a:pt x="798990" y="710214"/>
                  </a:cubicBezTo>
                  <a:cubicBezTo>
                    <a:pt x="807360" y="706029"/>
                    <a:pt x="817253" y="705521"/>
                    <a:pt x="825623" y="701336"/>
                  </a:cubicBezTo>
                  <a:cubicBezTo>
                    <a:pt x="858547" y="684874"/>
                    <a:pt x="845240" y="686469"/>
                    <a:pt x="870012" y="665825"/>
                  </a:cubicBezTo>
                  <a:cubicBezTo>
                    <a:pt x="881378" y="656353"/>
                    <a:pt x="894155" y="648664"/>
                    <a:pt x="905522" y="639192"/>
                  </a:cubicBezTo>
                  <a:cubicBezTo>
                    <a:pt x="911952" y="633834"/>
                    <a:pt x="916742" y="626666"/>
                    <a:pt x="923278" y="621437"/>
                  </a:cubicBezTo>
                  <a:cubicBezTo>
                    <a:pt x="931610" y="614772"/>
                    <a:pt x="941580" y="610347"/>
                    <a:pt x="949911" y="603682"/>
                  </a:cubicBezTo>
                  <a:cubicBezTo>
                    <a:pt x="956447" y="598453"/>
                    <a:pt x="960489" y="590232"/>
                    <a:pt x="967666" y="585926"/>
                  </a:cubicBezTo>
                  <a:cubicBezTo>
                    <a:pt x="975690" y="581111"/>
                    <a:pt x="985421" y="580008"/>
                    <a:pt x="994299" y="577049"/>
                  </a:cubicBezTo>
                  <a:cubicBezTo>
                    <a:pt x="1009001" y="578099"/>
                    <a:pt x="1120560" y="570145"/>
                    <a:pt x="1154097" y="603682"/>
                  </a:cubicBezTo>
                  <a:cubicBezTo>
                    <a:pt x="1160714" y="610299"/>
                    <a:pt x="1157129" y="623008"/>
                    <a:pt x="1162975" y="630315"/>
                  </a:cubicBezTo>
                  <a:cubicBezTo>
                    <a:pt x="1169640" y="638646"/>
                    <a:pt x="1181411" y="641240"/>
                    <a:pt x="1189608" y="648070"/>
                  </a:cubicBezTo>
                  <a:cubicBezTo>
                    <a:pt x="1204366" y="660368"/>
                    <a:pt x="1225780" y="682850"/>
                    <a:pt x="1233996" y="701336"/>
                  </a:cubicBezTo>
                  <a:cubicBezTo>
                    <a:pt x="1282562" y="810613"/>
                    <a:pt x="1229640" y="707476"/>
                    <a:pt x="1260629" y="790113"/>
                  </a:cubicBezTo>
                  <a:cubicBezTo>
                    <a:pt x="1265276" y="802504"/>
                    <a:pt x="1273469" y="813336"/>
                    <a:pt x="1278384" y="825623"/>
                  </a:cubicBezTo>
                  <a:cubicBezTo>
                    <a:pt x="1285335" y="843000"/>
                    <a:pt x="1296140" y="878889"/>
                    <a:pt x="1296140" y="878889"/>
                  </a:cubicBezTo>
                  <a:cubicBezTo>
                    <a:pt x="1299099" y="902563"/>
                    <a:pt x="1298740" y="926893"/>
                    <a:pt x="1305017" y="949911"/>
                  </a:cubicBezTo>
                  <a:cubicBezTo>
                    <a:pt x="1307824" y="960205"/>
                    <a:pt x="1318001" y="967001"/>
                    <a:pt x="1322773" y="976544"/>
                  </a:cubicBezTo>
                  <a:cubicBezTo>
                    <a:pt x="1326958" y="984914"/>
                    <a:pt x="1328691" y="994299"/>
                    <a:pt x="1331650" y="1003177"/>
                  </a:cubicBezTo>
                  <a:cubicBezTo>
                    <a:pt x="1408590" y="1000218"/>
                    <a:pt x="1486149" y="1004475"/>
                    <a:pt x="1562470" y="994299"/>
                  </a:cubicBezTo>
                  <a:cubicBezTo>
                    <a:pt x="1577136" y="992343"/>
                    <a:pt x="1588151" y="978725"/>
                    <a:pt x="1597981" y="967666"/>
                  </a:cubicBezTo>
                  <a:cubicBezTo>
                    <a:pt x="1612158" y="951717"/>
                    <a:pt x="1633491" y="914400"/>
                    <a:pt x="1633491" y="914400"/>
                  </a:cubicBezTo>
                  <a:cubicBezTo>
                    <a:pt x="1630532" y="807868"/>
                    <a:pt x="1632585" y="701079"/>
                    <a:pt x="1624614" y="594804"/>
                  </a:cubicBezTo>
                  <a:cubicBezTo>
                    <a:pt x="1623624" y="581607"/>
                    <a:pt x="1612071" y="571457"/>
                    <a:pt x="1606858" y="559293"/>
                  </a:cubicBezTo>
                  <a:cubicBezTo>
                    <a:pt x="1585406" y="509238"/>
                    <a:pt x="1611616" y="557185"/>
                    <a:pt x="1589103" y="497150"/>
                  </a:cubicBezTo>
                  <a:cubicBezTo>
                    <a:pt x="1584456" y="484759"/>
                    <a:pt x="1575995" y="474030"/>
                    <a:pt x="1571348" y="461639"/>
                  </a:cubicBezTo>
                  <a:cubicBezTo>
                    <a:pt x="1567064" y="450215"/>
                    <a:pt x="1569467" y="436124"/>
                    <a:pt x="1562470" y="426128"/>
                  </a:cubicBezTo>
                  <a:cubicBezTo>
                    <a:pt x="1548070" y="405557"/>
                    <a:pt x="1509204" y="372862"/>
                    <a:pt x="1509204" y="372862"/>
                  </a:cubicBezTo>
                  <a:cubicBezTo>
                    <a:pt x="1503286" y="361025"/>
                    <a:pt x="1500807" y="346709"/>
                    <a:pt x="1491449" y="337351"/>
                  </a:cubicBezTo>
                  <a:cubicBezTo>
                    <a:pt x="1476360" y="322262"/>
                    <a:pt x="1438182" y="301841"/>
                    <a:pt x="1438182" y="301841"/>
                  </a:cubicBezTo>
                  <a:cubicBezTo>
                    <a:pt x="1373784" y="215976"/>
                    <a:pt x="1445919" y="298121"/>
                    <a:pt x="1384916" y="257452"/>
                  </a:cubicBezTo>
                  <a:cubicBezTo>
                    <a:pt x="1356842" y="238736"/>
                    <a:pt x="1333090" y="214025"/>
                    <a:pt x="1305017" y="195309"/>
                  </a:cubicBezTo>
                  <a:cubicBezTo>
                    <a:pt x="1296139" y="189390"/>
                    <a:pt x="1287751" y="182662"/>
                    <a:pt x="1278384" y="177553"/>
                  </a:cubicBezTo>
                  <a:cubicBezTo>
                    <a:pt x="1255148" y="164879"/>
                    <a:pt x="1233041" y="148463"/>
                    <a:pt x="1207363" y="142043"/>
                  </a:cubicBezTo>
                  <a:cubicBezTo>
                    <a:pt x="1195984" y="139198"/>
                    <a:pt x="1157956" y="130656"/>
                    <a:pt x="1145219" y="124287"/>
                  </a:cubicBezTo>
                  <a:cubicBezTo>
                    <a:pt x="1135676" y="119515"/>
                    <a:pt x="1128129" y="111304"/>
                    <a:pt x="1118586" y="106532"/>
                  </a:cubicBezTo>
                  <a:cubicBezTo>
                    <a:pt x="1110216" y="102347"/>
                    <a:pt x="1100715" y="100940"/>
                    <a:pt x="1091953" y="97654"/>
                  </a:cubicBezTo>
                  <a:cubicBezTo>
                    <a:pt x="1077032" y="92059"/>
                    <a:pt x="1062541" y="85345"/>
                    <a:pt x="1047565" y="79899"/>
                  </a:cubicBezTo>
                  <a:cubicBezTo>
                    <a:pt x="1029976" y="73503"/>
                    <a:pt x="1011676" y="69095"/>
                    <a:pt x="994299" y="62144"/>
                  </a:cubicBezTo>
                  <a:cubicBezTo>
                    <a:pt x="970830" y="52756"/>
                    <a:pt x="947643" y="42472"/>
                    <a:pt x="923278" y="35511"/>
                  </a:cubicBezTo>
                  <a:cubicBezTo>
                    <a:pt x="911546" y="32159"/>
                    <a:pt x="899678" y="29280"/>
                    <a:pt x="887767" y="26633"/>
                  </a:cubicBezTo>
                  <a:cubicBezTo>
                    <a:pt x="873037" y="23360"/>
                    <a:pt x="857936" y="21725"/>
                    <a:pt x="843379" y="17755"/>
                  </a:cubicBezTo>
                  <a:cubicBezTo>
                    <a:pt x="825323" y="12831"/>
                    <a:pt x="790113" y="0"/>
                    <a:pt x="790113" y="0"/>
                  </a:cubicBezTo>
                  <a:lnTo>
                    <a:pt x="435006" y="8878"/>
                  </a:lnTo>
                  <a:cubicBezTo>
                    <a:pt x="419932" y="9548"/>
                    <a:pt x="405590" y="15883"/>
                    <a:pt x="390617" y="17755"/>
                  </a:cubicBezTo>
                  <a:cubicBezTo>
                    <a:pt x="358184" y="21809"/>
                    <a:pt x="325514" y="23674"/>
                    <a:pt x="292963" y="26633"/>
                  </a:cubicBezTo>
                  <a:lnTo>
                    <a:pt x="284085" y="3551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533239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EA54-3CD2-42A1-9157-5F30E333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275975"/>
            <a:ext cx="8872019" cy="1320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Home Vision Assessment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Eccentric Fixation Training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A8003-0E4B-4F4A-8E83-8F7AB6B8D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494377"/>
            <a:ext cx="9472506" cy="4832475"/>
          </a:xfrm>
        </p:spPr>
        <p:txBody>
          <a:bodyPr>
            <a:normAutofit/>
          </a:bodyPr>
          <a:lstStyle/>
          <a:p>
            <a:r>
              <a:rPr lang="en-US" sz="2000" dirty="0"/>
              <a:t>Use pictures - move eye slowly in direction of PRL and pay attention to missing details appearing</a:t>
            </a:r>
          </a:p>
          <a:p>
            <a:r>
              <a:rPr lang="en-US" sz="2000" dirty="0"/>
              <a:t>Watching the News – finding faces on the TV, picking out features of news readers</a:t>
            </a:r>
          </a:p>
          <a:p>
            <a:r>
              <a:rPr lang="en-US" sz="2000" dirty="0"/>
              <a:t>Practice with a clock at home</a:t>
            </a:r>
          </a:p>
          <a:p>
            <a:r>
              <a:rPr lang="en-US" sz="2000" dirty="0"/>
              <a:t>Practice with food on plate</a:t>
            </a:r>
          </a:p>
          <a:p>
            <a:r>
              <a:rPr lang="en-US" sz="2000" dirty="0"/>
              <a:t>Reading</a:t>
            </a:r>
          </a:p>
          <a:p>
            <a:pPr lvl="1"/>
            <a:r>
              <a:rPr lang="en-US" sz="1800" dirty="0"/>
              <a:t>Build up from single words to well-spaced words to normal text</a:t>
            </a:r>
          </a:p>
          <a:p>
            <a:pPr lvl="1"/>
            <a:r>
              <a:rPr lang="en-US" sz="1800" dirty="0"/>
              <a:t>Teach line changing techniques</a:t>
            </a:r>
          </a:p>
          <a:p>
            <a:pPr lvl="2"/>
            <a:r>
              <a:rPr lang="en-US" sz="1600" dirty="0"/>
              <a:t>Read to end of one line, trace back to beginning of that line, move straight down to the next line</a:t>
            </a:r>
          </a:p>
          <a:p>
            <a:pPr lvl="2"/>
            <a:r>
              <a:rPr lang="en-US" sz="1600" dirty="0"/>
              <a:t>Use line guides and reading boards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266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EA54-3CD2-42A1-9157-5F30E3337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Home Vision Assessment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Contrast Sensitivity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20690-55D0-4636-BD9B-7A70B47C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623" y="1835673"/>
            <a:ext cx="7205401" cy="4593701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Degree to which one can separate an object from its background</a:t>
            </a:r>
          </a:p>
          <a:p>
            <a:r>
              <a:rPr lang="en-US" sz="2400" dirty="0"/>
              <a:t>Think about normal vision on a foggy day</a:t>
            </a:r>
          </a:p>
          <a:p>
            <a:r>
              <a:rPr lang="en-US" sz="2400" dirty="0"/>
              <a:t>Symptoms of poor contrast sensitivity</a:t>
            </a:r>
          </a:p>
          <a:p>
            <a:pPr lvl="1"/>
            <a:r>
              <a:rPr lang="en-US" sz="2000" dirty="0"/>
              <a:t>Difficulty identifying faces or features in a face</a:t>
            </a:r>
          </a:p>
          <a:p>
            <a:pPr lvl="1"/>
            <a:r>
              <a:rPr lang="en-US" sz="2000" dirty="0"/>
              <a:t>Trouble reading newsprint</a:t>
            </a:r>
          </a:p>
          <a:p>
            <a:pPr lvl="1"/>
            <a:r>
              <a:rPr lang="en-US" sz="2000" dirty="0"/>
              <a:t>Difficulty seeing food on a plate (potatoes on white plate)</a:t>
            </a:r>
          </a:p>
          <a:p>
            <a:pPr lvl="1"/>
            <a:r>
              <a:rPr lang="en-US" sz="2000" dirty="0"/>
              <a:t>Trouble with steps, stairs and curbs</a:t>
            </a:r>
          </a:p>
          <a:p>
            <a:pPr lvl="1"/>
            <a:r>
              <a:rPr lang="en-US" sz="2000" dirty="0"/>
              <a:t>History of trips and falls</a:t>
            </a:r>
          </a:p>
          <a:p>
            <a:pPr lvl="1"/>
            <a:r>
              <a:rPr lang="en-US" sz="2000" dirty="0"/>
              <a:t>Vision described as foggy, cloudy &amp; hazy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43FFDD-9BB6-4071-9474-BAD3093DD1FC}"/>
              </a:ext>
            </a:extLst>
          </p:cNvPr>
          <p:cNvGrpSpPr/>
          <p:nvPr/>
        </p:nvGrpSpPr>
        <p:grpSpPr>
          <a:xfrm>
            <a:off x="7296150" y="1473723"/>
            <a:ext cx="4895850" cy="4669901"/>
            <a:chOff x="0" y="0"/>
            <a:chExt cx="2032000" cy="18859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29C05C-7312-4409-BC25-056706C2F7E4}"/>
                </a:ext>
              </a:extLst>
            </p:cNvPr>
            <p:cNvSpPr/>
            <p:nvPr/>
          </p:nvSpPr>
          <p:spPr>
            <a:xfrm>
              <a:off x="0" y="0"/>
              <a:ext cx="2032000" cy="188595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1528C230-982C-4A56-B26B-1768DCB240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06" y="69850"/>
              <a:ext cx="1919993" cy="48069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Two patients with these views may test equally on visual acuity chart but function very differently.</a:t>
              </a: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FA9AC5-1376-4EFA-93E0-0EA0AA2BC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50" y="546100"/>
              <a:ext cx="1631950" cy="11982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AD2F7354-5572-4EC4-92D8-C882E2FBB3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0500" y="1181100"/>
              <a:ext cx="508000" cy="3048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Normal Contrast</a:t>
              </a: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DCCC5E51-C2C9-4DC7-9D95-AEC01E0EDE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500" y="1536700"/>
              <a:ext cx="575242" cy="3048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Decreased Contrast</a:t>
              </a: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1305850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7EA54-3CD2-42A1-9157-5F30E333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2545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Home Vision Assessment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Contrast Sensitivity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20690-55D0-4636-BD9B-7A70B47CD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46250"/>
            <a:ext cx="5705384" cy="4565650"/>
          </a:xfrm>
        </p:spPr>
        <p:txBody>
          <a:bodyPr>
            <a:normAutofit/>
          </a:bodyPr>
          <a:lstStyle/>
          <a:p>
            <a:r>
              <a:rPr lang="en-US" dirty="0"/>
              <a:t>Normal Contrast Sensitivity is 2 log units</a:t>
            </a:r>
          </a:p>
          <a:p>
            <a:r>
              <a:rPr lang="en-US" dirty="0"/>
              <a:t>Moderate impairment is less than 1.5 log units</a:t>
            </a:r>
          </a:p>
          <a:p>
            <a:r>
              <a:rPr lang="en-US" dirty="0"/>
              <a:t>Severe vision impairment is less than 1 log unit</a:t>
            </a:r>
          </a:p>
          <a:p>
            <a:r>
              <a:rPr lang="en-US" dirty="0" err="1"/>
              <a:t>Pelli</a:t>
            </a:r>
            <a:r>
              <a:rPr lang="en-US" dirty="0"/>
              <a:t>-Robson Contrast Sensitivity Chart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1D90A0-1680-4FCE-B941-AB610D84D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268" y="776287"/>
            <a:ext cx="5178519" cy="56340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372DF1-2257-42AE-B60B-1525C961B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796" y="3307080"/>
            <a:ext cx="3767283" cy="282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58327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2368</TotalTime>
  <Words>2217</Words>
  <Application>Microsoft Office PowerPoint</Application>
  <PresentationFormat>Widescreen</PresentationFormat>
  <Paragraphs>550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Abadi</vt:lpstr>
      <vt:lpstr>Arial</vt:lpstr>
      <vt:lpstr>Calibri</vt:lpstr>
      <vt:lpstr>Trebuchet MS</vt:lpstr>
      <vt:lpstr>Wingdings 3</vt:lpstr>
      <vt:lpstr>Facet</vt:lpstr>
      <vt:lpstr>Optometric  Low Vision</vt:lpstr>
      <vt:lpstr>Home Vision Assessment Low Vision Distance Acuity</vt:lpstr>
      <vt:lpstr>Home Vision Assessment Near Acuity</vt:lpstr>
      <vt:lpstr>Home Vision Assessment How Does Reading Work?</vt:lpstr>
      <vt:lpstr>Home Vision Assessment Scotoma and Reading</vt:lpstr>
      <vt:lpstr>Home Vision Assessment Finding Reading Scotomas</vt:lpstr>
      <vt:lpstr>Home Vision Assessment Eccentric Fixation Training Tips</vt:lpstr>
      <vt:lpstr>Home Vision Assessment Contrast Sensitivity</vt:lpstr>
      <vt:lpstr>Home Vision Assessment Contrast Sensitivity</vt:lpstr>
      <vt:lpstr>Home Vision Assessment Contrast Sensitivity</vt:lpstr>
      <vt:lpstr>Glare</vt:lpstr>
      <vt:lpstr>Home Vision Assessment Absorptive Filters – Tint</vt:lpstr>
      <vt:lpstr>Enhance Contrast</vt:lpstr>
      <vt:lpstr>Task Lighting Training</vt:lpstr>
      <vt:lpstr>Low Tech</vt:lpstr>
      <vt:lpstr>Writing and Typing</vt:lpstr>
      <vt:lpstr>Talking Devices</vt:lpstr>
      <vt:lpstr>ScripTalk</vt:lpstr>
      <vt:lpstr>Magnifying Devices </vt:lpstr>
      <vt:lpstr>Magnification</vt:lpstr>
      <vt:lpstr>Relative Distance Magnification Reading Glasses</vt:lpstr>
      <vt:lpstr>Near Magnification Dispensing Reading Glasses</vt:lpstr>
      <vt:lpstr>Spectacle Magnifiers</vt:lpstr>
      <vt:lpstr>Hand-Held Magnifiers</vt:lpstr>
      <vt:lpstr>Rules for Using  Hand-Held Magnifiers</vt:lpstr>
      <vt:lpstr>Stand Magnifiers</vt:lpstr>
      <vt:lpstr>Rules for Using Stand Magnifiers</vt:lpstr>
      <vt:lpstr>Video magnifiers</vt:lpstr>
      <vt:lpstr>Video Magnifier for Distance Viewing</vt:lpstr>
      <vt:lpstr>Telescopes</vt:lpstr>
      <vt:lpstr>Telescopes</vt:lpstr>
      <vt:lpstr>Custom-Mount Telescopic Glasses</vt:lpstr>
      <vt:lpstr>Smart Phone Apps</vt:lpstr>
      <vt:lpstr>Smart Phone Apps</vt:lpstr>
      <vt:lpstr>Windows Computer Accessibility</vt:lpstr>
      <vt:lpstr>Windows Computer Accessibility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Optometric Low Vision</dc:title>
  <dc:creator>Cindy roles</dc:creator>
  <cp:lastModifiedBy>Cindy roles</cp:lastModifiedBy>
  <cp:revision>3</cp:revision>
  <dcterms:created xsi:type="dcterms:W3CDTF">2023-09-08T03:57:34Z</dcterms:created>
  <dcterms:modified xsi:type="dcterms:W3CDTF">2023-10-11T06:02:24Z</dcterms:modified>
</cp:coreProperties>
</file>