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7.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handoutMasterIdLst>
    <p:handoutMasterId r:id="rId54"/>
  </p:handoutMasterIdLst>
  <p:sldIdLst>
    <p:sldId id="256" r:id="rId5"/>
    <p:sldId id="688" r:id="rId6"/>
    <p:sldId id="689" r:id="rId7"/>
    <p:sldId id="648" r:id="rId8"/>
    <p:sldId id="682" r:id="rId9"/>
    <p:sldId id="684" r:id="rId10"/>
    <p:sldId id="683" r:id="rId11"/>
    <p:sldId id="676" r:id="rId12"/>
    <p:sldId id="677" r:id="rId13"/>
    <p:sldId id="681" r:id="rId14"/>
    <p:sldId id="701" r:id="rId15"/>
    <p:sldId id="692" r:id="rId16"/>
    <p:sldId id="693" r:id="rId17"/>
    <p:sldId id="694" r:id="rId18"/>
    <p:sldId id="260" r:id="rId19"/>
    <p:sldId id="680" r:id="rId20"/>
    <p:sldId id="267" r:id="rId21"/>
    <p:sldId id="439" r:id="rId22"/>
    <p:sldId id="441" r:id="rId23"/>
    <p:sldId id="659" r:id="rId24"/>
    <p:sldId id="654" r:id="rId25"/>
    <p:sldId id="405" r:id="rId26"/>
    <p:sldId id="695" r:id="rId27"/>
    <p:sldId id="662" r:id="rId28"/>
    <p:sldId id="443" r:id="rId29"/>
    <p:sldId id="444" r:id="rId30"/>
    <p:sldId id="702" r:id="rId31"/>
    <p:sldId id="660" r:id="rId32"/>
    <p:sldId id="445" r:id="rId33"/>
    <p:sldId id="636" r:id="rId34"/>
    <p:sldId id="655" r:id="rId35"/>
    <p:sldId id="661" r:id="rId36"/>
    <p:sldId id="449" r:id="rId37"/>
    <p:sldId id="696" r:id="rId38"/>
    <p:sldId id="637" r:id="rId39"/>
    <p:sldId id="663" r:id="rId40"/>
    <p:sldId id="450" r:id="rId41"/>
    <p:sldId id="638" r:id="rId42"/>
    <p:sldId id="409" r:id="rId43"/>
    <p:sldId id="639" r:id="rId44"/>
    <p:sldId id="428" r:id="rId45"/>
    <p:sldId id="442" r:id="rId46"/>
    <p:sldId id="657" r:id="rId47"/>
    <p:sldId id="658" r:id="rId48"/>
    <p:sldId id="263" r:id="rId49"/>
    <p:sldId id="678" r:id="rId50"/>
    <p:sldId id="703" r:id="rId51"/>
    <p:sldId id="6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E490"/>
    <a:srgbClr val="FF7D7D"/>
    <a:srgbClr val="000000"/>
    <a:srgbClr val="8DE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86410" autoAdjust="0"/>
  </p:normalViewPr>
  <p:slideViewPr>
    <p:cSldViewPr snapToGrid="0" snapToObjects="1" showGuides="1">
      <p:cViewPr varScale="1">
        <p:scale>
          <a:sx n="54" d="100"/>
          <a:sy n="54" d="100"/>
        </p:scale>
        <p:origin x="712" y="56"/>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410"/>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BE25B7-A933-4C8E-BE2E-E6A4E4249F03}" type="doc">
      <dgm:prSet loTypeId="urn:microsoft.com/office/officeart/2005/8/layout/cycle5" loCatId="cycle" qsTypeId="urn:microsoft.com/office/officeart/2005/8/quickstyle/3d1" qsCatId="3D" csTypeId="urn:microsoft.com/office/officeart/2005/8/colors/colorful1" csCatId="colorful" phldr="1"/>
      <dgm:spPr/>
      <dgm:t>
        <a:bodyPr/>
        <a:lstStyle/>
        <a:p>
          <a:endParaRPr lang="en-US"/>
        </a:p>
      </dgm:t>
    </dgm:pt>
    <dgm:pt modelId="{B39301EC-3EAA-49F4-9861-739BF7E80DA1}">
      <dgm:prSet phldrT="[Text]"/>
      <dgm:spPr/>
      <dgm:t>
        <a:bodyPr/>
        <a:lstStyle/>
        <a:p>
          <a:r>
            <a:rPr lang="en-US" dirty="0">
              <a:latin typeface="Helvetica" panose="020B0604020202020204" pitchFamily="34" charset="0"/>
              <a:cs typeface="Helvetica" panose="020B0604020202020204" pitchFamily="34" charset="0"/>
            </a:rPr>
            <a:t>Assess</a:t>
          </a:r>
        </a:p>
      </dgm:t>
    </dgm:pt>
    <dgm:pt modelId="{D8ABF79A-AE7A-4807-8A15-60C0CDA0A300}" type="parTrans" cxnId="{93BF6AA6-0943-4AA2-9B53-41076ED93717}">
      <dgm:prSet/>
      <dgm:spPr/>
      <dgm:t>
        <a:bodyPr/>
        <a:lstStyle/>
        <a:p>
          <a:endParaRPr lang="en-US"/>
        </a:p>
      </dgm:t>
    </dgm:pt>
    <dgm:pt modelId="{4604D9DA-538C-4B6F-879E-04004A4AA434}" type="sibTrans" cxnId="{93BF6AA6-0943-4AA2-9B53-41076ED93717}">
      <dgm:prSet/>
      <dgm:spPr/>
      <dgm:t>
        <a:bodyPr/>
        <a:lstStyle/>
        <a:p>
          <a:endParaRPr lang="en-US"/>
        </a:p>
      </dgm:t>
    </dgm:pt>
    <dgm:pt modelId="{A2472205-055E-4321-AEE7-2F6F3A75E1B2}">
      <dgm:prSet phldrT="[Text]"/>
      <dgm:spPr/>
      <dgm:t>
        <a:bodyPr/>
        <a:lstStyle/>
        <a:p>
          <a:r>
            <a:rPr lang="en-US" dirty="0">
              <a:latin typeface="Helvetica" panose="020B0604020202020204" pitchFamily="34" charset="0"/>
              <a:cs typeface="Helvetica" panose="020B0604020202020204" pitchFamily="34" charset="0"/>
            </a:rPr>
            <a:t>Plan</a:t>
          </a:r>
        </a:p>
      </dgm:t>
    </dgm:pt>
    <dgm:pt modelId="{F200AA75-3640-4B8C-B9C1-962DB1A6292B}" type="parTrans" cxnId="{3B095996-14F8-4890-9169-096029AEBD64}">
      <dgm:prSet/>
      <dgm:spPr/>
      <dgm:t>
        <a:bodyPr/>
        <a:lstStyle/>
        <a:p>
          <a:endParaRPr lang="en-US"/>
        </a:p>
      </dgm:t>
    </dgm:pt>
    <dgm:pt modelId="{6E54772E-B6B1-4A2C-8BA7-3C002E1DEE2A}" type="sibTrans" cxnId="{3B095996-14F8-4890-9169-096029AEBD64}">
      <dgm:prSet/>
      <dgm:spPr/>
      <dgm:t>
        <a:bodyPr/>
        <a:lstStyle/>
        <a:p>
          <a:endParaRPr lang="en-US"/>
        </a:p>
      </dgm:t>
    </dgm:pt>
    <dgm:pt modelId="{4B0C4990-F41D-4ADD-9D87-BC351C09B86F}">
      <dgm:prSet phldrT="[Text]"/>
      <dgm:spPr/>
      <dgm:t>
        <a:bodyPr/>
        <a:lstStyle/>
        <a:p>
          <a:r>
            <a:rPr lang="en-US" dirty="0">
              <a:latin typeface="Helvetica" panose="020B0604020202020204" pitchFamily="34" charset="0"/>
              <a:cs typeface="Helvetica" panose="020B0604020202020204" pitchFamily="34" charset="0"/>
            </a:rPr>
            <a:t>Instruct</a:t>
          </a:r>
        </a:p>
      </dgm:t>
    </dgm:pt>
    <dgm:pt modelId="{FEA2CBAD-5781-4F95-AAF6-DC1FFE9CED2A}" type="parTrans" cxnId="{4B27A302-8881-4BD2-B697-9D3D72ED8CED}">
      <dgm:prSet/>
      <dgm:spPr/>
      <dgm:t>
        <a:bodyPr/>
        <a:lstStyle/>
        <a:p>
          <a:endParaRPr lang="en-US"/>
        </a:p>
      </dgm:t>
    </dgm:pt>
    <dgm:pt modelId="{DEA5D086-1EF9-4315-99F9-7A9D0BE67F4D}" type="sibTrans" cxnId="{4B27A302-8881-4BD2-B697-9D3D72ED8CED}">
      <dgm:prSet/>
      <dgm:spPr/>
      <dgm:t>
        <a:bodyPr/>
        <a:lstStyle/>
        <a:p>
          <a:endParaRPr lang="en-US"/>
        </a:p>
      </dgm:t>
    </dgm:pt>
    <dgm:pt modelId="{9BC39B06-8FE2-445B-BF71-7325AFADED9C}" type="pres">
      <dgm:prSet presAssocID="{C1BE25B7-A933-4C8E-BE2E-E6A4E4249F03}" presName="cycle" presStyleCnt="0">
        <dgm:presLayoutVars>
          <dgm:dir/>
          <dgm:resizeHandles val="exact"/>
        </dgm:presLayoutVars>
      </dgm:prSet>
      <dgm:spPr/>
    </dgm:pt>
    <dgm:pt modelId="{7F56A739-A748-416A-BC9A-0EA61831BC38}" type="pres">
      <dgm:prSet presAssocID="{B39301EC-3EAA-49F4-9861-739BF7E80DA1}" presName="node" presStyleLbl="node1" presStyleIdx="0" presStyleCnt="3" custRadScaleRad="102933" custRadScaleInc="-1019">
        <dgm:presLayoutVars>
          <dgm:bulletEnabled val="1"/>
        </dgm:presLayoutVars>
      </dgm:prSet>
      <dgm:spPr/>
    </dgm:pt>
    <dgm:pt modelId="{3DA70C80-0ABB-444B-AE24-539B3BA7C3BB}" type="pres">
      <dgm:prSet presAssocID="{B39301EC-3EAA-49F4-9861-739BF7E80DA1}" presName="spNode" presStyleCnt="0"/>
      <dgm:spPr/>
    </dgm:pt>
    <dgm:pt modelId="{378D543E-0653-448C-82E3-3DEED8381832}" type="pres">
      <dgm:prSet presAssocID="{4604D9DA-538C-4B6F-879E-04004A4AA434}" presName="sibTrans" presStyleLbl="sibTrans1D1" presStyleIdx="0" presStyleCnt="3"/>
      <dgm:spPr/>
    </dgm:pt>
    <dgm:pt modelId="{AC165540-3441-46A5-A8BD-DB0D44D56FA7}" type="pres">
      <dgm:prSet presAssocID="{A2472205-055E-4321-AEE7-2F6F3A75E1B2}" presName="node" presStyleLbl="node1" presStyleIdx="1" presStyleCnt="3">
        <dgm:presLayoutVars>
          <dgm:bulletEnabled val="1"/>
        </dgm:presLayoutVars>
      </dgm:prSet>
      <dgm:spPr/>
    </dgm:pt>
    <dgm:pt modelId="{F2960488-E276-48D4-8798-A7E6476E38E3}" type="pres">
      <dgm:prSet presAssocID="{A2472205-055E-4321-AEE7-2F6F3A75E1B2}" presName="spNode" presStyleCnt="0"/>
      <dgm:spPr/>
    </dgm:pt>
    <dgm:pt modelId="{75B0E30B-3757-44FC-AC82-9F01171B20F4}" type="pres">
      <dgm:prSet presAssocID="{6E54772E-B6B1-4A2C-8BA7-3C002E1DEE2A}" presName="sibTrans" presStyleLbl="sibTrans1D1" presStyleIdx="1" presStyleCnt="3"/>
      <dgm:spPr/>
    </dgm:pt>
    <dgm:pt modelId="{E426D64F-04FE-4887-BAD0-5FA75B665697}" type="pres">
      <dgm:prSet presAssocID="{4B0C4990-F41D-4ADD-9D87-BC351C09B86F}" presName="node" presStyleLbl="node1" presStyleIdx="2" presStyleCnt="3">
        <dgm:presLayoutVars>
          <dgm:bulletEnabled val="1"/>
        </dgm:presLayoutVars>
      </dgm:prSet>
      <dgm:spPr/>
    </dgm:pt>
    <dgm:pt modelId="{17EEC281-8EDF-4CE8-A42E-2C7DB3102BCD}" type="pres">
      <dgm:prSet presAssocID="{4B0C4990-F41D-4ADD-9D87-BC351C09B86F}" presName="spNode" presStyleCnt="0"/>
      <dgm:spPr/>
    </dgm:pt>
    <dgm:pt modelId="{6E189872-5C68-4BAD-AE06-8B5427246C6A}" type="pres">
      <dgm:prSet presAssocID="{DEA5D086-1EF9-4315-99F9-7A9D0BE67F4D}" presName="sibTrans" presStyleLbl="sibTrans1D1" presStyleIdx="2" presStyleCnt="3"/>
      <dgm:spPr/>
    </dgm:pt>
  </dgm:ptLst>
  <dgm:cxnLst>
    <dgm:cxn modelId="{DD8C0102-10E0-4321-B53B-B7AA6998C556}" type="presOf" srcId="{B39301EC-3EAA-49F4-9861-739BF7E80DA1}" destId="{7F56A739-A748-416A-BC9A-0EA61831BC38}" srcOrd="0" destOrd="0" presId="urn:microsoft.com/office/officeart/2005/8/layout/cycle5"/>
    <dgm:cxn modelId="{4B27A302-8881-4BD2-B697-9D3D72ED8CED}" srcId="{C1BE25B7-A933-4C8E-BE2E-E6A4E4249F03}" destId="{4B0C4990-F41D-4ADD-9D87-BC351C09B86F}" srcOrd="2" destOrd="0" parTransId="{FEA2CBAD-5781-4F95-AAF6-DC1FFE9CED2A}" sibTransId="{DEA5D086-1EF9-4315-99F9-7A9D0BE67F4D}"/>
    <dgm:cxn modelId="{B0439C05-88D0-4DC2-BA66-E89A22EF1A71}" type="presOf" srcId="{6E54772E-B6B1-4A2C-8BA7-3C002E1DEE2A}" destId="{75B0E30B-3757-44FC-AC82-9F01171B20F4}" srcOrd="0" destOrd="0" presId="urn:microsoft.com/office/officeart/2005/8/layout/cycle5"/>
    <dgm:cxn modelId="{341CA142-8BF5-4CBC-BEF3-85A993C1DC8A}" type="presOf" srcId="{A2472205-055E-4321-AEE7-2F6F3A75E1B2}" destId="{AC165540-3441-46A5-A8BD-DB0D44D56FA7}" srcOrd="0" destOrd="0" presId="urn:microsoft.com/office/officeart/2005/8/layout/cycle5"/>
    <dgm:cxn modelId="{E5C87F65-CB7F-46B3-B1E9-9A024FE2A791}" type="presOf" srcId="{DEA5D086-1EF9-4315-99F9-7A9D0BE67F4D}" destId="{6E189872-5C68-4BAD-AE06-8B5427246C6A}" srcOrd="0" destOrd="0" presId="urn:microsoft.com/office/officeart/2005/8/layout/cycle5"/>
    <dgm:cxn modelId="{F1803866-6EAA-402E-8AE2-262985E14F21}" type="presOf" srcId="{4B0C4990-F41D-4ADD-9D87-BC351C09B86F}" destId="{E426D64F-04FE-4887-BAD0-5FA75B665697}" srcOrd="0" destOrd="0" presId="urn:microsoft.com/office/officeart/2005/8/layout/cycle5"/>
    <dgm:cxn modelId="{2F184E7F-1FCE-4757-AE39-512776CFCF6F}" type="presOf" srcId="{C1BE25B7-A933-4C8E-BE2E-E6A4E4249F03}" destId="{9BC39B06-8FE2-445B-BF71-7325AFADED9C}" srcOrd="0" destOrd="0" presId="urn:microsoft.com/office/officeart/2005/8/layout/cycle5"/>
    <dgm:cxn modelId="{3B095996-14F8-4890-9169-096029AEBD64}" srcId="{C1BE25B7-A933-4C8E-BE2E-E6A4E4249F03}" destId="{A2472205-055E-4321-AEE7-2F6F3A75E1B2}" srcOrd="1" destOrd="0" parTransId="{F200AA75-3640-4B8C-B9C1-962DB1A6292B}" sibTransId="{6E54772E-B6B1-4A2C-8BA7-3C002E1DEE2A}"/>
    <dgm:cxn modelId="{93BF6AA6-0943-4AA2-9B53-41076ED93717}" srcId="{C1BE25B7-A933-4C8E-BE2E-E6A4E4249F03}" destId="{B39301EC-3EAA-49F4-9861-739BF7E80DA1}" srcOrd="0" destOrd="0" parTransId="{D8ABF79A-AE7A-4807-8A15-60C0CDA0A300}" sibTransId="{4604D9DA-538C-4B6F-879E-04004A4AA434}"/>
    <dgm:cxn modelId="{38F6E6F9-CF8A-44C0-BEA9-C7DCF0DE5C40}" type="presOf" srcId="{4604D9DA-538C-4B6F-879E-04004A4AA434}" destId="{378D543E-0653-448C-82E3-3DEED8381832}" srcOrd="0" destOrd="0" presId="urn:microsoft.com/office/officeart/2005/8/layout/cycle5"/>
    <dgm:cxn modelId="{8FD28D81-D0D5-4B84-B12E-4939EC05AC77}" type="presParOf" srcId="{9BC39B06-8FE2-445B-BF71-7325AFADED9C}" destId="{7F56A739-A748-416A-BC9A-0EA61831BC38}" srcOrd="0" destOrd="0" presId="urn:microsoft.com/office/officeart/2005/8/layout/cycle5"/>
    <dgm:cxn modelId="{773362FB-2CFC-4722-815A-1C678B5A3286}" type="presParOf" srcId="{9BC39B06-8FE2-445B-BF71-7325AFADED9C}" destId="{3DA70C80-0ABB-444B-AE24-539B3BA7C3BB}" srcOrd="1" destOrd="0" presId="urn:microsoft.com/office/officeart/2005/8/layout/cycle5"/>
    <dgm:cxn modelId="{1172C74D-880F-48F8-98A1-7918DD059A77}" type="presParOf" srcId="{9BC39B06-8FE2-445B-BF71-7325AFADED9C}" destId="{378D543E-0653-448C-82E3-3DEED8381832}" srcOrd="2" destOrd="0" presId="urn:microsoft.com/office/officeart/2005/8/layout/cycle5"/>
    <dgm:cxn modelId="{9E6C78AE-F390-4F82-A634-1311A8EB0A1D}" type="presParOf" srcId="{9BC39B06-8FE2-445B-BF71-7325AFADED9C}" destId="{AC165540-3441-46A5-A8BD-DB0D44D56FA7}" srcOrd="3" destOrd="0" presId="urn:microsoft.com/office/officeart/2005/8/layout/cycle5"/>
    <dgm:cxn modelId="{F3C6F499-A7BF-4D07-93D0-821ECD7AD418}" type="presParOf" srcId="{9BC39B06-8FE2-445B-BF71-7325AFADED9C}" destId="{F2960488-E276-48D4-8798-A7E6476E38E3}" srcOrd="4" destOrd="0" presId="urn:microsoft.com/office/officeart/2005/8/layout/cycle5"/>
    <dgm:cxn modelId="{BBCDD25B-8360-41CC-B29D-8C8483176C28}" type="presParOf" srcId="{9BC39B06-8FE2-445B-BF71-7325AFADED9C}" destId="{75B0E30B-3757-44FC-AC82-9F01171B20F4}" srcOrd="5" destOrd="0" presId="urn:microsoft.com/office/officeart/2005/8/layout/cycle5"/>
    <dgm:cxn modelId="{FA678075-C365-4382-8BE5-FCFF0D780C78}" type="presParOf" srcId="{9BC39B06-8FE2-445B-BF71-7325AFADED9C}" destId="{E426D64F-04FE-4887-BAD0-5FA75B665697}" srcOrd="6" destOrd="0" presId="urn:microsoft.com/office/officeart/2005/8/layout/cycle5"/>
    <dgm:cxn modelId="{BA8B8800-39BB-4614-B79F-0D7673FFE87E}" type="presParOf" srcId="{9BC39B06-8FE2-445B-BF71-7325AFADED9C}" destId="{17EEC281-8EDF-4CE8-A42E-2C7DB3102BCD}" srcOrd="7" destOrd="0" presId="urn:microsoft.com/office/officeart/2005/8/layout/cycle5"/>
    <dgm:cxn modelId="{A3E67B7C-015C-4749-A6AA-085692BF23E6}" type="presParOf" srcId="{9BC39B06-8FE2-445B-BF71-7325AFADED9C}" destId="{6E189872-5C68-4BAD-AE06-8B5427246C6A}"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6A739-A748-416A-BC9A-0EA61831BC38}">
      <dsp:nvSpPr>
        <dsp:cNvPr id="0" name=""/>
        <dsp:cNvSpPr/>
      </dsp:nvSpPr>
      <dsp:spPr>
        <a:xfrm>
          <a:off x="2243170" y="0"/>
          <a:ext cx="2438655" cy="15851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latin typeface="Helvetica" panose="020B0604020202020204" pitchFamily="34" charset="0"/>
              <a:cs typeface="Helvetica" panose="020B0604020202020204" pitchFamily="34" charset="0"/>
            </a:rPr>
            <a:t>Assess</a:t>
          </a:r>
        </a:p>
      </dsp:txBody>
      <dsp:txXfrm>
        <a:off x="2320549" y="77379"/>
        <a:ext cx="2283897" cy="1430367"/>
      </dsp:txXfrm>
    </dsp:sp>
    <dsp:sp modelId="{378D543E-0653-448C-82E3-3DEED8381832}">
      <dsp:nvSpPr>
        <dsp:cNvPr id="0" name=""/>
        <dsp:cNvSpPr/>
      </dsp:nvSpPr>
      <dsp:spPr>
        <a:xfrm>
          <a:off x="1365073" y="792393"/>
          <a:ext cx="4226062" cy="4226062"/>
        </a:xfrm>
        <a:custGeom>
          <a:avLst/>
          <a:gdLst/>
          <a:ahLst/>
          <a:cxnLst/>
          <a:rect l="0" t="0" r="0" b="0"/>
          <a:pathLst>
            <a:path>
              <a:moveTo>
                <a:pt x="3648624" y="661530"/>
              </a:moveTo>
              <a:arcTo wR="2113031" hR="2113031" stAng="18996753" swAng="2322408"/>
            </a:path>
          </a:pathLst>
        </a:custGeom>
        <a:noFill/>
        <a:ln w="635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C165540-3441-46A5-A8BD-DB0D44D56FA7}">
      <dsp:nvSpPr>
        <dsp:cNvPr id="0" name=""/>
        <dsp:cNvSpPr/>
      </dsp:nvSpPr>
      <dsp:spPr>
        <a:xfrm>
          <a:off x="4088581" y="3170441"/>
          <a:ext cx="2438655" cy="158512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latin typeface="Helvetica" panose="020B0604020202020204" pitchFamily="34" charset="0"/>
              <a:cs typeface="Helvetica" panose="020B0604020202020204" pitchFamily="34" charset="0"/>
            </a:rPr>
            <a:t>Plan</a:t>
          </a:r>
        </a:p>
      </dsp:txBody>
      <dsp:txXfrm>
        <a:off x="4165960" y="3247820"/>
        <a:ext cx="2283897" cy="1430367"/>
      </dsp:txXfrm>
    </dsp:sp>
    <dsp:sp modelId="{75B0E30B-3757-44FC-AC82-9F01171B20F4}">
      <dsp:nvSpPr>
        <dsp:cNvPr id="0" name=""/>
        <dsp:cNvSpPr/>
      </dsp:nvSpPr>
      <dsp:spPr>
        <a:xfrm>
          <a:off x="1364939" y="793457"/>
          <a:ext cx="4226062" cy="4226062"/>
        </a:xfrm>
        <a:custGeom>
          <a:avLst/>
          <a:gdLst/>
          <a:ahLst/>
          <a:cxnLst/>
          <a:rect l="0" t="0" r="0" b="0"/>
          <a:pathLst>
            <a:path>
              <a:moveTo>
                <a:pt x="2760847" y="4124308"/>
              </a:moveTo>
              <a:arcTo wR="2113031" hR="2113031" stAng="4328800" swAng="2142400"/>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E426D64F-04FE-4887-BAD0-5FA75B665697}">
      <dsp:nvSpPr>
        <dsp:cNvPr id="0" name=""/>
        <dsp:cNvSpPr/>
      </dsp:nvSpPr>
      <dsp:spPr>
        <a:xfrm>
          <a:off x="428704" y="3170441"/>
          <a:ext cx="2438655" cy="158512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latin typeface="Helvetica" panose="020B0604020202020204" pitchFamily="34" charset="0"/>
              <a:cs typeface="Helvetica" panose="020B0604020202020204" pitchFamily="34" charset="0"/>
            </a:rPr>
            <a:t>Instruct</a:t>
          </a:r>
        </a:p>
      </dsp:txBody>
      <dsp:txXfrm>
        <a:off x="506083" y="3247820"/>
        <a:ext cx="2283897" cy="1430367"/>
      </dsp:txXfrm>
    </dsp:sp>
    <dsp:sp modelId="{6E189872-5C68-4BAD-AE06-8B5427246C6A}">
      <dsp:nvSpPr>
        <dsp:cNvPr id="0" name=""/>
        <dsp:cNvSpPr/>
      </dsp:nvSpPr>
      <dsp:spPr>
        <a:xfrm>
          <a:off x="1364803" y="792383"/>
          <a:ext cx="4226062" cy="4226062"/>
        </a:xfrm>
        <a:custGeom>
          <a:avLst/>
          <a:gdLst/>
          <a:ahLst/>
          <a:cxnLst/>
          <a:rect l="0" t="0" r="0" b="0"/>
          <a:pathLst>
            <a:path>
              <a:moveTo>
                <a:pt x="6526" y="1947088"/>
              </a:moveTo>
              <a:arcTo wR="2113031" hR="2113031" stAng="11070256" swAng="2281916"/>
            </a:path>
          </a:pathLst>
        </a:custGeom>
        <a:noFill/>
        <a:ln w="6350" cap="flat" cmpd="sng" algn="ctr">
          <a:solidFill>
            <a:schemeClr val="accent4">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FAAE08-10A9-4E4D-8985-199F713A9E9A}" type="datetimeFigureOut">
              <a:rPr lang="en-US" smtClean="0"/>
              <a:t>10/16/2023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2A7164-AA97-4AC2-AC02-88CDF8B78D0B}" type="slidenum">
              <a:rPr lang="en-US" smtClean="0"/>
              <a:t>‹#›</a:t>
            </a:fld>
            <a:endParaRPr lang="en-US"/>
          </a:p>
        </p:txBody>
      </p:sp>
    </p:spTree>
    <p:extLst>
      <p:ext uri="{BB962C8B-B14F-4D97-AF65-F5344CB8AC3E}">
        <p14:creationId xmlns:p14="http://schemas.microsoft.com/office/powerpoint/2010/main" val="3128984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B9EBB-F47A-0148-B31D-84535ADA0839}"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4622-C062-874F-A5CC-A440E03D0E03}" type="slidenum">
              <a:rPr lang="en-US" smtClean="0"/>
              <a:t>‹#›</a:t>
            </a:fld>
            <a:endParaRPr lang="en-US"/>
          </a:p>
        </p:txBody>
      </p:sp>
    </p:spTree>
    <p:extLst>
      <p:ext uri="{BB962C8B-B14F-4D97-AF65-F5344CB8AC3E}">
        <p14:creationId xmlns:p14="http://schemas.microsoft.com/office/powerpoint/2010/main" val="174346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yhLkHXw8lX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Evals and re-evals do we have this year?  1-3?  4-8? 10+?</a:t>
            </a:r>
          </a:p>
          <a:p>
            <a:endParaRPr lang="en-US" dirty="0"/>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a:t>
            </a:fld>
            <a:endParaRPr lang="en-US"/>
          </a:p>
        </p:txBody>
      </p:sp>
    </p:spTree>
    <p:extLst>
      <p:ext uri="{BB962C8B-B14F-4D97-AF65-F5344CB8AC3E}">
        <p14:creationId xmlns:p14="http://schemas.microsoft.com/office/powerpoint/2010/main" val="3531569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t>
            </a:r>
            <a:r>
              <a:rPr lang="en-US" dirty="0" err="1"/>
              <a:t>NewT</a:t>
            </a:r>
            <a:r>
              <a:rPr lang="en-US" dirty="0"/>
              <a:t> Description and uses of tools</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10</a:t>
            </a:fld>
            <a:endParaRPr lang="en-US"/>
          </a:p>
        </p:txBody>
      </p:sp>
    </p:spTree>
    <p:extLst>
      <p:ext uri="{BB962C8B-B14F-4D97-AF65-F5344CB8AC3E}">
        <p14:creationId xmlns:p14="http://schemas.microsoft.com/office/powerpoint/2010/main" val="12870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 did a training on this previously</a:t>
            </a:r>
          </a:p>
        </p:txBody>
      </p:sp>
      <p:sp>
        <p:nvSpPr>
          <p:cNvPr id="4" name="Slide Number Placeholder 3"/>
          <p:cNvSpPr>
            <a:spLocks noGrp="1"/>
          </p:cNvSpPr>
          <p:nvPr>
            <p:ph type="sldNum" sz="quarter" idx="5"/>
          </p:nvPr>
        </p:nvSpPr>
        <p:spPr/>
        <p:txBody>
          <a:bodyPr/>
          <a:lstStyle/>
          <a:p>
            <a:fld id="{30594622-C062-874F-A5CC-A440E03D0E03}" type="slidenum">
              <a:rPr lang="en-US" smtClean="0"/>
              <a:t>13</a:t>
            </a:fld>
            <a:endParaRPr lang="en-US"/>
          </a:p>
        </p:txBody>
      </p:sp>
    </p:spTree>
    <p:extLst>
      <p:ext uri="{BB962C8B-B14F-4D97-AF65-F5344CB8AC3E}">
        <p14:creationId xmlns:p14="http://schemas.microsoft.com/office/powerpoint/2010/main" val="157084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https://www.youtube.com/watch?v=yhLkHXw8lXQ</a:t>
            </a:r>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14</a:t>
            </a:fld>
            <a:endParaRPr lang="en-US"/>
          </a:p>
        </p:txBody>
      </p:sp>
    </p:spTree>
    <p:extLst>
      <p:ext uri="{BB962C8B-B14F-4D97-AF65-F5344CB8AC3E}">
        <p14:creationId xmlns:p14="http://schemas.microsoft.com/office/powerpoint/2010/main" val="341999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15</a:t>
            </a:fld>
            <a:endParaRPr lang="en-US"/>
          </a:p>
        </p:txBody>
      </p:sp>
    </p:spTree>
    <p:extLst>
      <p:ext uri="{BB962C8B-B14F-4D97-AF65-F5344CB8AC3E}">
        <p14:creationId xmlns:p14="http://schemas.microsoft.com/office/powerpoint/2010/main" val="359017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set ours up, if you still have yours in the packaging – get with a peer to go through it!</a:t>
            </a:r>
          </a:p>
        </p:txBody>
      </p:sp>
      <p:sp>
        <p:nvSpPr>
          <p:cNvPr id="4" name="Slide Number Placeholder 3"/>
          <p:cNvSpPr>
            <a:spLocks noGrp="1"/>
          </p:cNvSpPr>
          <p:nvPr>
            <p:ph type="sldNum" sz="quarter" idx="5"/>
          </p:nvPr>
        </p:nvSpPr>
        <p:spPr/>
        <p:txBody>
          <a:bodyPr/>
          <a:lstStyle/>
          <a:p>
            <a:fld id="{30594622-C062-874F-A5CC-A440E03D0E03}" type="slidenum">
              <a:rPr lang="en-US" smtClean="0"/>
              <a:t>16</a:t>
            </a:fld>
            <a:endParaRPr lang="en-US"/>
          </a:p>
        </p:txBody>
      </p:sp>
    </p:spTree>
    <p:extLst>
      <p:ext uri="{BB962C8B-B14F-4D97-AF65-F5344CB8AC3E}">
        <p14:creationId xmlns:p14="http://schemas.microsoft.com/office/powerpoint/2010/main" val="200145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https://www.youtube.com/watch?v=yhLkHXw8lXQ</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94622-C062-874F-A5CC-A440E03D0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544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out of order from the FVLMA. </a:t>
            </a:r>
          </a:p>
          <a:p>
            <a:r>
              <a:rPr lang="en-US" dirty="0"/>
              <a:t>You will also find support in the FVLMA Practitioner’s Guidebook (Some are combined with Visual Response to Objects):</a:t>
            </a:r>
            <a:br>
              <a:rPr lang="en-US" dirty="0"/>
            </a:br>
            <a:r>
              <a:rPr lang="en-US" u="sng" dirty="0"/>
              <a:t>Materials in FVLMA Guidebook</a:t>
            </a:r>
          </a:p>
          <a:p>
            <a:r>
              <a:rPr lang="en-US" dirty="0"/>
              <a:t>Background</a:t>
            </a:r>
          </a:p>
          <a:p>
            <a:r>
              <a:rPr lang="en-US" dirty="0"/>
              <a:t>Assessment Procedures</a:t>
            </a:r>
          </a:p>
          <a:p>
            <a:r>
              <a:rPr lang="en-US" dirty="0"/>
              <a:t>Checklist </a:t>
            </a:r>
          </a:p>
          <a:p>
            <a:r>
              <a:rPr lang="en-US" dirty="0"/>
              <a:t>Typical/Atypical Examples</a:t>
            </a:r>
          </a:p>
          <a:p>
            <a:r>
              <a:rPr lang="en-US" dirty="0"/>
              <a:t>Examples of Functional Problems</a:t>
            </a:r>
          </a:p>
          <a:p>
            <a:r>
              <a:rPr lang="en-US" dirty="0"/>
              <a:t>Educational Implications</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18</a:t>
            </a:fld>
            <a:endParaRPr lang="en-US"/>
          </a:p>
        </p:txBody>
      </p:sp>
    </p:spTree>
    <p:extLst>
      <p:ext uri="{BB962C8B-B14F-4D97-AF65-F5344CB8AC3E}">
        <p14:creationId xmlns:p14="http://schemas.microsoft.com/office/powerpoint/2010/main" val="262980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Quietly. Silently. We’re testing for visual skills, not auditory localization or recognition!</a:t>
            </a:r>
          </a:p>
        </p:txBody>
      </p:sp>
      <p:sp>
        <p:nvSpPr>
          <p:cNvPr id="4" name="Slide Number Placeholder 3"/>
          <p:cNvSpPr>
            <a:spLocks noGrp="1"/>
          </p:cNvSpPr>
          <p:nvPr>
            <p:ph type="sldNum" sz="quarter" idx="5"/>
          </p:nvPr>
        </p:nvSpPr>
        <p:spPr/>
        <p:txBody>
          <a:bodyPr/>
          <a:lstStyle/>
          <a:p>
            <a:fld id="{30594622-C062-874F-A5CC-A440E03D0E03}" type="slidenum">
              <a:rPr lang="en-US" smtClean="0"/>
              <a:t>19</a:t>
            </a:fld>
            <a:endParaRPr lang="en-US"/>
          </a:p>
        </p:txBody>
      </p:sp>
    </p:spTree>
    <p:extLst>
      <p:ext uri="{BB962C8B-B14F-4D97-AF65-F5344CB8AC3E}">
        <p14:creationId xmlns:p14="http://schemas.microsoft.com/office/powerpoint/2010/main" val="1003345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anose="020B0604020202020204" pitchFamily="34" charset="0"/>
                <a:cs typeface="Helvetica" panose="020B0604020202020204" pitchFamily="34" charset="0"/>
              </a:rPr>
              <a:t>From FVLMA Practitioner’s Guidebook.</a:t>
            </a:r>
            <a:br>
              <a:rPr lang="en-US" dirty="0">
                <a:latin typeface="Helvetica" panose="020B0604020202020204" pitchFamily="34" charset="0"/>
                <a:cs typeface="Helvetica" panose="020B0604020202020204" pitchFamily="34" charset="0"/>
              </a:rPr>
            </a:b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Students who are unable or have great difficulty locating, attending, and identifying objects or light sources will not have vision as their primary learning mode and must learn through their remaining senses. They are considered to be functionally blind. Compensatory skills such as braille, tactile modes of learning, auditory skills, </a:t>
            </a:r>
            <a:r>
              <a:rPr lang="en-US" dirty="0" err="1">
                <a:latin typeface="Helvetica" panose="020B0604020202020204" pitchFamily="34" charset="0"/>
                <a:cs typeface="Helvetica" panose="020B0604020202020204" pitchFamily="34" charset="0"/>
              </a:rPr>
              <a:t>etc</a:t>
            </a:r>
            <a:r>
              <a:rPr lang="en-US" dirty="0">
                <a:latin typeface="Helvetica" panose="020B0604020202020204" pitchFamily="34" charset="0"/>
                <a:cs typeface="Helvetica" panose="020B0604020202020204" pitchFamily="34" charset="0"/>
              </a:rPr>
              <a:t> must be taught in order to access printed information. </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20</a:t>
            </a:fld>
            <a:endParaRPr lang="en-US"/>
          </a:p>
        </p:txBody>
      </p:sp>
    </p:spTree>
    <p:extLst>
      <p:ext uri="{BB962C8B-B14F-4D97-AF65-F5344CB8AC3E}">
        <p14:creationId xmlns:p14="http://schemas.microsoft.com/office/powerpoint/2010/main" val="1443370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Page 42-43 of FVLMA Practitioner’s Guidebook</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21</a:t>
            </a:fld>
            <a:endParaRPr lang="en-US"/>
          </a:p>
        </p:txBody>
      </p:sp>
    </p:spTree>
    <p:extLst>
      <p:ext uri="{BB962C8B-B14F-4D97-AF65-F5344CB8AC3E}">
        <p14:creationId xmlns:p14="http://schemas.microsoft.com/office/powerpoint/2010/main" val="982245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baseline="0" dirty="0">
                <a:solidFill>
                  <a:srgbClr val="000000"/>
                </a:solidFill>
                <a:latin typeface="Century Gothic" panose="020B0502020202020204" pitchFamily="34" charset="0"/>
              </a:rPr>
              <a:t>Above is quoted from FVLMA Practitioner’s Guidebook</a:t>
            </a:r>
            <a:br>
              <a:rPr lang="en-US" sz="1200" b="1" i="1" u="none" strike="noStrike" baseline="0" dirty="0">
                <a:solidFill>
                  <a:srgbClr val="000000"/>
                </a:solidFill>
                <a:latin typeface="Century Gothic" panose="020B0502020202020204" pitchFamily="34" charset="0"/>
              </a:rPr>
            </a:br>
            <a:r>
              <a:rPr lang="en-US" sz="1200" b="1" i="1" u="none" strike="noStrike" baseline="0" dirty="0">
                <a:solidFill>
                  <a:srgbClr val="000000"/>
                </a:solidFill>
                <a:latin typeface="Century Gothic" panose="020B0502020202020204" pitchFamily="34" charset="0"/>
              </a:rPr>
              <a:t>Foundations of Low Vision, </a:t>
            </a:r>
            <a:r>
              <a:rPr lang="en-US" sz="1200" b="0" i="0" u="none" strike="noStrike" baseline="0" dirty="0">
                <a:solidFill>
                  <a:srgbClr val="000000"/>
                </a:solidFill>
                <a:latin typeface="Century Gothic" panose="020B0502020202020204" pitchFamily="34" charset="0"/>
              </a:rPr>
              <a:t>page 341</a:t>
            </a:r>
            <a:endParaRPr lang="en-US" dirty="0"/>
          </a:p>
        </p:txBody>
      </p:sp>
      <p:sp>
        <p:nvSpPr>
          <p:cNvPr id="4" name="Slide Number Placeholder 3"/>
          <p:cNvSpPr>
            <a:spLocks noGrp="1"/>
          </p:cNvSpPr>
          <p:nvPr>
            <p:ph type="sldNum" sz="quarter" idx="5"/>
          </p:nvPr>
        </p:nvSpPr>
        <p:spPr/>
        <p:txBody>
          <a:bodyPr/>
          <a:lstStyle/>
          <a:p>
            <a:fld id="{A012575A-6FCC-485B-B72A-26C109452A04}" type="slidenum">
              <a:rPr lang="en-US" smtClean="0"/>
              <a:t>2</a:t>
            </a:fld>
            <a:endParaRPr lang="en-US"/>
          </a:p>
        </p:txBody>
      </p:sp>
    </p:spTree>
    <p:extLst>
      <p:ext uri="{BB962C8B-B14F-4D97-AF65-F5344CB8AC3E}">
        <p14:creationId xmlns:p14="http://schemas.microsoft.com/office/powerpoint/2010/main" val="1248496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entury Gothic" panose="020B0502020202020204" pitchFamily="34" charset="0"/>
              </a:rPr>
              <a:t>Starting with Lighting and Visual Fields will give you the best conditions for the next areas of the FVA. Present items in the best viewing field of vision and with correct lighting.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94622-C062-874F-A5CC-A440E03D0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680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entury Gothic" panose="020B0502020202020204" pitchFamily="34" charset="0"/>
              </a:rPr>
              <a:t>Starting with Lighting and Visual Fields will give you the best conditions for the next areas of the FVA. Present items in the best viewing field of vision and with correct lighting.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baseline="0" dirty="0">
                <a:latin typeface="Century Gothic" panose="020B0502020202020204" pitchFamily="34" charset="0"/>
              </a:rPr>
            </a:br>
            <a:r>
              <a:rPr lang="en-US" sz="1200" b="0" i="0" u="none" strike="noStrike" baseline="0" dirty="0">
                <a:latin typeface="Century Gothic" panose="020B0502020202020204" pitchFamily="34" charset="0"/>
              </a:rPr>
              <a:t>Assessment of Visual Fields Video: Diane </a:t>
            </a:r>
            <a:r>
              <a:rPr lang="en-US" sz="1200" b="0" i="0" u="none" strike="noStrike" baseline="0" dirty="0" err="1">
                <a:latin typeface="Century Gothic" panose="020B0502020202020204" pitchFamily="34" charset="0"/>
              </a:rPr>
              <a:t>Dirette|MedBridge</a:t>
            </a:r>
            <a:r>
              <a:rPr lang="en-US" sz="1200" b="0" i="0" u="none" strike="noStrike" baseline="0" dirty="0">
                <a:latin typeface="Century Gothic" panose="020B0502020202020204" pitchFamily="34" charset="0"/>
              </a:rPr>
              <a:t>: https://www.youtube.com/watch?v=liSMzhZJ63Q</a:t>
            </a:r>
            <a:br>
              <a:rPr lang="en-US" sz="1200" b="0" i="0" u="none" strike="noStrike" baseline="0" dirty="0">
                <a:latin typeface="Century Gothic" panose="020B0502020202020204" pitchFamily="34" charset="0"/>
              </a:rPr>
            </a:br>
            <a:r>
              <a:rPr lang="en-US" sz="1200" b="0" i="0" u="none" strike="noStrike" baseline="0" dirty="0">
                <a:latin typeface="Century Gothic" panose="020B0502020202020204" pitchFamily="34" charset="0"/>
              </a:rPr>
              <a:t>Participants can use their phone/device to access the QR Code and save the video for future viewing.</a:t>
            </a:r>
            <a:endParaRPr lang="en-US" sz="1200" b="0" i="0" u="none" strike="noStrike" baseline="0" dirty="0">
              <a:solidFill>
                <a:srgbClr val="D20E63"/>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4879-0E06-4789-A7DD-4998C4283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742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4879-0E06-4789-A7DD-4998C4283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59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APH Lightbox with translucent pieces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4879-0E06-4789-A7DD-4998C4283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250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 Symbols low contrast flip book</a:t>
            </a:r>
          </a:p>
        </p:txBody>
      </p:sp>
      <p:sp>
        <p:nvSpPr>
          <p:cNvPr id="4" name="Slide Number Placeholder 3"/>
          <p:cNvSpPr>
            <a:spLocks noGrp="1"/>
          </p:cNvSpPr>
          <p:nvPr>
            <p:ph type="sldNum" sz="quarter" idx="5"/>
          </p:nvPr>
        </p:nvSpPr>
        <p:spPr/>
        <p:txBody>
          <a:bodyPr/>
          <a:lstStyle/>
          <a:p>
            <a:fld id="{30594622-C062-874F-A5CC-A440E03D0E03}" type="slidenum">
              <a:rPr lang="en-US" smtClean="0"/>
              <a:t>31</a:t>
            </a:fld>
            <a:endParaRPr lang="en-US"/>
          </a:p>
        </p:txBody>
      </p:sp>
    </p:spTree>
    <p:extLst>
      <p:ext uri="{BB962C8B-B14F-4D97-AF65-F5344CB8AC3E}">
        <p14:creationId xmlns:p14="http://schemas.microsoft.com/office/powerpoint/2010/main" val="1908516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000000"/>
                </a:solidFill>
                <a:latin typeface="Arial" panose="020B0604020202020204" pitchFamily="34" charset="0"/>
              </a:rPr>
              <a:t>Visual Discrimination and Form Perception: </a:t>
            </a:r>
            <a:endParaRPr lang="en-US" sz="1800" b="0" i="0" u="none" strike="noStrike" baseline="0" dirty="0">
              <a:solidFill>
                <a:srgbClr val="000000"/>
              </a:solidFill>
              <a:latin typeface="Century Gothic" panose="020B0502020202020204" pitchFamily="34" charset="0"/>
            </a:endParaRPr>
          </a:p>
          <a:p>
            <a:r>
              <a:rPr lang="en-US" sz="1800" b="0" i="0" u="none" strike="noStrike" baseline="0" dirty="0">
                <a:solidFill>
                  <a:srgbClr val="000000"/>
                </a:solidFill>
                <a:latin typeface="Century Gothic" panose="020B0502020202020204" pitchFamily="34" charset="0"/>
              </a:rPr>
              <a:t>This is the awareness of distinctive features of forms including shape, orientation, size, and color. This is an important skill in reading and math.</a:t>
            </a:r>
          </a:p>
          <a:p>
            <a:r>
              <a:rPr lang="en-US" sz="1800" b="0" i="0" u="none" strike="noStrike" baseline="0" dirty="0">
                <a:solidFill>
                  <a:srgbClr val="FFC000"/>
                </a:solidFill>
                <a:latin typeface="Arial" panose="020B0604020202020204" pitchFamily="34" charset="0"/>
              </a:rPr>
              <a:t>•</a:t>
            </a:r>
            <a:r>
              <a:rPr lang="en-US" sz="1800" b="0" i="0" u="none" strike="noStrike" baseline="0" dirty="0">
                <a:solidFill>
                  <a:srgbClr val="000000"/>
                </a:solidFill>
                <a:latin typeface="Century Gothic" panose="020B0502020202020204" pitchFamily="34" charset="0"/>
              </a:rPr>
              <a:t>matches/sorts objects, shapes, letters, numbers</a:t>
            </a:r>
          </a:p>
          <a:p>
            <a:endParaRPr lang="en-US" sz="1200" b="0" i="0" u="none" strike="noStrike" baseline="0" dirty="0">
              <a:solidFill>
                <a:srgbClr val="000000"/>
              </a:solidFill>
              <a:latin typeface="Arial" panose="020B0604020202020204" pitchFamily="34" charset="0"/>
            </a:endParaRPr>
          </a:p>
          <a:p>
            <a:pPr algn="l"/>
            <a:r>
              <a:rPr lang="en-US" sz="1200" b="0" i="0" u="none" strike="noStrike" baseline="0" dirty="0">
                <a:solidFill>
                  <a:srgbClr val="000000"/>
                </a:solidFill>
                <a:latin typeface="Arial" panose="020B0604020202020204" pitchFamily="34" charset="0"/>
              </a:rPr>
              <a:t>•</a:t>
            </a:r>
            <a:r>
              <a:rPr lang="en-US" sz="1200" b="1" i="0" u="none" strike="noStrike" baseline="0" dirty="0">
                <a:solidFill>
                  <a:srgbClr val="000000"/>
                </a:solidFill>
                <a:latin typeface="Arial" panose="020B0604020202020204" pitchFamily="34" charset="0"/>
              </a:rPr>
              <a:t>Figure Ground: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ability to attend to specific feature or form while maintaining an awareness of the relationship of this form to background information</a:t>
            </a:r>
          </a:p>
          <a:p>
            <a:r>
              <a:rPr lang="en-US" sz="1800" b="0" i="0" u="none" strike="noStrike" baseline="0" dirty="0">
                <a:solidFill>
                  <a:srgbClr val="FFC000"/>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finds hidden objects when given pictures (book or electronic device), symbols, or real objects</a:t>
            </a:r>
          </a:p>
          <a:p>
            <a:r>
              <a:rPr lang="en-US" sz="1800" b="0" i="0" u="none" strike="noStrike" baseline="0" dirty="0">
                <a:solidFill>
                  <a:srgbClr val="FFC000"/>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regards own hand or familiar face, looks at/points/</a:t>
            </a:r>
            <a:r>
              <a:rPr lang="en-US" sz="1800" b="0" i="0" u="none" strike="noStrike" baseline="0" dirty="0" err="1">
                <a:solidFill>
                  <a:srgbClr val="000000"/>
                </a:solidFill>
                <a:latin typeface="Arial" panose="020B0604020202020204" pitchFamily="34" charset="0"/>
              </a:rPr>
              <a:t>identifiesrequested</a:t>
            </a:r>
            <a:r>
              <a:rPr lang="en-US" sz="1800" b="0" i="0" u="none" strike="noStrike" baseline="0" dirty="0">
                <a:solidFill>
                  <a:srgbClr val="000000"/>
                </a:solidFill>
                <a:latin typeface="Arial" panose="020B0604020202020204" pitchFamily="34" charset="0"/>
              </a:rPr>
              <a:t> items/actions in pictures</a:t>
            </a:r>
          </a:p>
          <a:p>
            <a:endParaRPr lang="en-US" sz="1200" b="0" i="0" u="none" strike="noStrike" baseline="0" dirty="0">
              <a:solidFill>
                <a:srgbClr val="000000"/>
              </a:solidFill>
              <a:latin typeface="Arial" panose="020B0604020202020204" pitchFamily="34" charset="0"/>
            </a:endParaRPr>
          </a:p>
          <a:p>
            <a:pPr algn="l"/>
            <a:r>
              <a:rPr lang="en-US" sz="1200" b="0" i="0" u="none" strike="noStrike" baseline="0" dirty="0">
                <a:solidFill>
                  <a:srgbClr val="000000"/>
                </a:solidFill>
                <a:latin typeface="Arial" panose="020B0604020202020204" pitchFamily="34" charset="0"/>
              </a:rPr>
              <a:t>•</a:t>
            </a:r>
            <a:r>
              <a:rPr lang="en-US" sz="1200" b="1" i="0" u="none" strike="noStrike" baseline="0" dirty="0">
                <a:solidFill>
                  <a:srgbClr val="000000"/>
                </a:solidFill>
                <a:latin typeface="Arial" panose="020B0604020202020204" pitchFamily="34" charset="0"/>
              </a:rPr>
              <a:t>Visual Memory: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This is the ability to recognize and recall visually presented information. Spelling requires recall of visual information, reading and math require matching the word/number on the page with a stored image. </a:t>
            </a:r>
          </a:p>
          <a:p>
            <a:r>
              <a:rPr lang="en-US" sz="1800" b="0" i="0" u="none" strike="noStrike" baseline="0" dirty="0">
                <a:solidFill>
                  <a:srgbClr val="FFC000"/>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imitates actions</a:t>
            </a:r>
          </a:p>
          <a:p>
            <a:r>
              <a:rPr lang="en-US" sz="1800" b="0" i="0" u="none" strike="noStrike" baseline="0" dirty="0">
                <a:solidFill>
                  <a:srgbClr val="FFC000"/>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visually searches for missing/hidden item</a:t>
            </a:r>
          </a:p>
          <a:p>
            <a:r>
              <a:rPr lang="en-US" sz="1800" b="0" i="0" u="none" strike="noStrike" baseline="0" dirty="0">
                <a:solidFill>
                  <a:srgbClr val="FFC000"/>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recognizes name, letters, numbers </a:t>
            </a:r>
          </a:p>
          <a:p>
            <a:endParaRPr lang="en-US" sz="1200" b="0" i="0" u="none" strike="noStrike" baseline="0" dirty="0">
              <a:solidFill>
                <a:srgbClr val="000000"/>
              </a:solidFill>
              <a:latin typeface="Arial" panose="020B0604020202020204" pitchFamily="34" charset="0"/>
            </a:endParaRPr>
          </a:p>
          <a:p>
            <a:pPr algn="l"/>
            <a:r>
              <a:rPr lang="en-US" sz="1200" b="0" i="0" u="none" strike="noStrike" baseline="0" dirty="0">
                <a:solidFill>
                  <a:srgbClr val="000000"/>
                </a:solidFill>
                <a:latin typeface="Arial" panose="020B0604020202020204" pitchFamily="34" charset="0"/>
              </a:rPr>
              <a:t>•</a:t>
            </a:r>
            <a:r>
              <a:rPr lang="en-US" sz="1200" b="1" i="0" u="none" strike="noStrike" baseline="0" dirty="0">
                <a:solidFill>
                  <a:srgbClr val="000000"/>
                </a:solidFill>
                <a:latin typeface="Arial" panose="020B0604020202020204" pitchFamily="34" charset="0"/>
              </a:rPr>
              <a:t>Eye-Hand Coordination: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ability to develop normal internal and external spatial concepts used to interact with and organize the environment, make judgements about location of objects and the student’s body.</a:t>
            </a:r>
          </a:p>
          <a:p>
            <a:r>
              <a:rPr lang="en-US" sz="1800" b="0" i="0" u="none" strike="noStrike" baseline="0" dirty="0">
                <a:solidFill>
                  <a:srgbClr val="5C005A"/>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reaches for objects</a:t>
            </a:r>
          </a:p>
          <a:p>
            <a:r>
              <a:rPr lang="en-US" sz="1800" b="0" i="0" u="none" strike="noStrike" baseline="0" dirty="0">
                <a:solidFill>
                  <a:srgbClr val="5C005A"/>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stringing beads</a:t>
            </a:r>
          </a:p>
          <a:p>
            <a:r>
              <a:rPr lang="en-US" sz="1800" b="0" i="0" u="none" strike="noStrike" baseline="0" dirty="0">
                <a:solidFill>
                  <a:srgbClr val="5C005A"/>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colors within lines</a:t>
            </a:r>
          </a:p>
          <a:p>
            <a:r>
              <a:rPr lang="en-US" sz="1800" b="0" i="0" u="none" strike="noStrike" baseline="0" dirty="0">
                <a:solidFill>
                  <a:srgbClr val="5C005A"/>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cuts simple shapes</a:t>
            </a:r>
          </a:p>
          <a:p>
            <a:endParaRPr lang="en-US" sz="1800" b="0" i="0" u="none" strike="noStrike" baseline="0" dirty="0">
              <a:solidFill>
                <a:srgbClr val="000000"/>
              </a:solidFill>
              <a:latin typeface="Arial" panose="020B0604020202020204" pitchFamily="34" charset="0"/>
            </a:endParaRPr>
          </a:p>
          <a:p>
            <a:endParaRPr lang="en-US" sz="1200" b="0" i="0" u="none" strike="noStrike" baseline="0" dirty="0">
              <a:solidFill>
                <a:srgbClr val="000000"/>
              </a:solidFill>
              <a:latin typeface="Arial" panose="020B0604020202020204" pitchFamily="34" charset="0"/>
            </a:endParaRPr>
          </a:p>
          <a:p>
            <a:pPr algn="l"/>
            <a:r>
              <a:rPr lang="en-US" sz="1200" b="0" i="0" u="none" strike="noStrike" baseline="0" dirty="0">
                <a:solidFill>
                  <a:srgbClr val="000000"/>
                </a:solidFill>
                <a:latin typeface="Arial" panose="020B0604020202020204" pitchFamily="34" charset="0"/>
              </a:rPr>
              <a:t>•</a:t>
            </a:r>
            <a:r>
              <a:rPr lang="en-US" sz="1200" b="1" i="0" u="none" strike="noStrike" baseline="0" dirty="0">
                <a:solidFill>
                  <a:srgbClr val="000000"/>
                </a:solidFill>
                <a:latin typeface="Arial" panose="020B0604020202020204" pitchFamily="34" charset="0"/>
              </a:rPr>
              <a:t>Visual Closure: </a:t>
            </a:r>
            <a:endParaRPr lang="en-US" sz="1800" b="0" i="0" u="none" strike="noStrike" baseline="0" dirty="0">
              <a:solidFill>
                <a:srgbClr val="000000"/>
              </a:solidFill>
              <a:latin typeface="Century Gothic" panose="020B0502020202020204" pitchFamily="34" charset="0"/>
            </a:endParaRPr>
          </a:p>
          <a:p>
            <a:r>
              <a:rPr lang="en-US" sz="1800" b="0" i="0" u="none" strike="noStrike" baseline="0" dirty="0">
                <a:solidFill>
                  <a:srgbClr val="000000"/>
                </a:solidFill>
                <a:latin typeface="Century Gothic" panose="020B0502020202020204" pitchFamily="34" charset="0"/>
              </a:rPr>
              <a:t>The ability to visualize a complete whole when given incomplete information or a partial picture. This skill helps children read and comprehend quickly; their eyes don't have to individually process every letter in every word for them to quickly recognize the word by sight.</a:t>
            </a:r>
          </a:p>
          <a:p>
            <a:r>
              <a:rPr lang="en-US" sz="1800" b="0" i="0" u="none" strike="noStrike" baseline="0" dirty="0">
                <a:solidFill>
                  <a:srgbClr val="FFC000"/>
                </a:solidFill>
                <a:latin typeface="Arial" panose="020B0604020202020204" pitchFamily="34" charset="0"/>
              </a:rPr>
              <a:t>•</a:t>
            </a:r>
            <a:r>
              <a:rPr lang="en-US" sz="1800" b="0" i="0" u="none" strike="noStrike" baseline="0" dirty="0">
                <a:solidFill>
                  <a:srgbClr val="000000"/>
                </a:solidFill>
                <a:latin typeface="Century Gothic" panose="020B0502020202020204" pitchFamily="34" charset="0"/>
              </a:rPr>
              <a:t>identifies/draws missing parts to complete picture</a:t>
            </a:r>
          </a:p>
          <a:p>
            <a:endParaRPr lang="en-US" sz="1200" b="0" i="0" u="none" strike="noStrike" baseline="0" dirty="0">
              <a:solidFill>
                <a:srgbClr val="000000"/>
              </a:solidFill>
              <a:latin typeface="Arial" panose="020B0604020202020204" pitchFamily="34" charset="0"/>
            </a:endParaRPr>
          </a:p>
          <a:p>
            <a:pPr algn="l"/>
            <a:r>
              <a:rPr lang="en-US" sz="1200" b="0" i="0" u="none" strike="noStrike" baseline="0" dirty="0">
                <a:solidFill>
                  <a:srgbClr val="000000"/>
                </a:solidFill>
                <a:latin typeface="Arial" panose="020B0604020202020204" pitchFamily="34" charset="0"/>
              </a:rPr>
              <a:t>•</a:t>
            </a:r>
            <a:r>
              <a:rPr lang="en-US" sz="1200" b="1" i="0" u="none" strike="noStrike" baseline="0" dirty="0">
                <a:solidFill>
                  <a:srgbClr val="000000"/>
                </a:solidFill>
                <a:latin typeface="Arial" panose="020B0604020202020204" pitchFamily="34" charset="0"/>
              </a:rPr>
              <a:t>Visual Sequencing: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ability to observe, remember, recall and reproduce the sequence of objects, symbols, etc. in whatever means appropriate for the student.</a:t>
            </a:r>
          </a:p>
          <a:p>
            <a:r>
              <a:rPr lang="en-US" sz="1800" b="0" i="0" u="none" strike="noStrike" baseline="0" dirty="0">
                <a:solidFill>
                  <a:srgbClr val="524D96"/>
                </a:solidFill>
                <a:latin typeface="Arial" panose="020B0604020202020204" pitchFamily="34" charset="0"/>
              </a:rPr>
              <a:t>•</a:t>
            </a:r>
            <a:r>
              <a:rPr lang="en-US" sz="1800" b="0" i="0" u="none" strike="noStrike" baseline="0" dirty="0">
                <a:solidFill>
                  <a:srgbClr val="000000"/>
                </a:solidFill>
                <a:latin typeface="Arial" panose="020B0604020202020204" pitchFamily="34" charset="0"/>
              </a:rPr>
              <a:t>arrange items/pictures in requested order</a:t>
            </a:r>
          </a:p>
          <a:p>
            <a:endParaRPr lang="en-US" sz="12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4879-0E06-4789-A7DD-4998C4283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68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2060"/>
                </a:solidFill>
                <a:latin typeface="Helvetica Neue" panose="02000503000000020004"/>
              </a:rPr>
              <a:t>Depending on the physical and cognitive abilities of the student, some of the areas below may or may not be able to be assessed.</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34</a:t>
            </a:fld>
            <a:endParaRPr lang="en-US"/>
          </a:p>
        </p:txBody>
      </p:sp>
    </p:spTree>
    <p:extLst>
      <p:ext uri="{BB962C8B-B14F-4D97-AF65-F5344CB8AC3E}">
        <p14:creationId xmlns:p14="http://schemas.microsoft.com/office/powerpoint/2010/main" val="39459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4879-0E06-4789-A7DD-4998C4283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40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Inter"/>
              </a:rPr>
              <a:t>TADPOLE Kit: Tools and Activities for the Development of Visual Skills</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36</a:t>
            </a:fld>
            <a:endParaRPr lang="en-US"/>
          </a:p>
        </p:txBody>
      </p:sp>
    </p:spTree>
    <p:extLst>
      <p:ext uri="{BB962C8B-B14F-4D97-AF65-F5344CB8AC3E}">
        <p14:creationId xmlns:p14="http://schemas.microsoft.com/office/powerpoint/2010/main" val="990169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entury Gothic" panose="020B0502020202020204" pitchFamily="34" charset="0"/>
              </a:rPr>
              <a:t>Start at the normed distance and move closer if necessary. If you move closer, be sure to document the actual distance. </a:t>
            </a:r>
          </a:p>
          <a:p>
            <a:r>
              <a:rPr lang="en-US" sz="1800" b="0" i="0" u="none" strike="noStrike" baseline="0" dirty="0">
                <a:solidFill>
                  <a:srgbClr val="622D61"/>
                </a:solidFill>
                <a:latin typeface="Wingdings" panose="05000000000000000000" pitchFamily="2" charset="2"/>
              </a:rPr>
              <a:t></a:t>
            </a:r>
            <a:r>
              <a:rPr lang="en-US" sz="1800" b="0" i="0" u="none" strike="noStrike" baseline="0" dirty="0">
                <a:solidFill>
                  <a:srgbClr val="000000"/>
                </a:solidFill>
                <a:latin typeface="Century Gothic" panose="020B0502020202020204" pitchFamily="34" charset="0"/>
              </a:rPr>
              <a:t>Review the shapes before beginning.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4879-0E06-4789-A7DD-4998C4283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446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used deliberately, assessment helps educators make informed decisions about programming, school supports and instruction.</a:t>
            </a:r>
          </a:p>
          <a:p>
            <a:r>
              <a:rPr lang="en-US" dirty="0"/>
              <a:t>1</a:t>
            </a:r>
            <a:r>
              <a:rPr lang="en-US" baseline="30000" dirty="0"/>
              <a:t>st</a:t>
            </a:r>
            <a:r>
              <a:rPr lang="en-US" dirty="0"/>
              <a:t> – assess to determine NEED</a:t>
            </a:r>
          </a:p>
          <a:p>
            <a:r>
              <a:rPr lang="en-US" dirty="0"/>
              <a:t>2</a:t>
            </a:r>
            <a:r>
              <a:rPr lang="en-US" baseline="30000" dirty="0"/>
              <a:t>nd</a:t>
            </a:r>
            <a:r>
              <a:rPr lang="en-US" dirty="0"/>
              <a:t> – Use assessment data, create an instructional plan that highlights the student's strengths and targets the students needs.</a:t>
            </a:r>
          </a:p>
          <a:p>
            <a:r>
              <a:rPr lang="en-US" dirty="0"/>
              <a:t>3rd – The plan is implemented (Instruct) for a period of time.</a:t>
            </a:r>
          </a:p>
          <a:p>
            <a:r>
              <a:rPr lang="en-US" dirty="0"/>
              <a:t>Finally, assessment is conducted to evaluate how well the instruction worked, making any necessary changes to the program based on the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4879-0E06-4789-A7DD-4998C4283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750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94622-C062-874F-A5CC-A440E03D0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012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Start at furthest distance and move closer. If you move closer, be sure to document the actual distance. </a:t>
            </a:r>
          </a:p>
          <a:p>
            <a:r>
              <a:rPr lang="en-US" sz="1800" b="0" i="0" u="none" strike="noStrike" baseline="0" dirty="0">
                <a:solidFill>
                  <a:srgbClr val="0047B3"/>
                </a:solidFill>
                <a:latin typeface="Wingdings" panose="05000000000000000000" pitchFamily="2" charset="2"/>
              </a:rPr>
              <a:t></a:t>
            </a:r>
            <a:r>
              <a:rPr lang="en-US" sz="1800" b="0" i="0" u="none" strike="noStrike" baseline="0" dirty="0">
                <a:solidFill>
                  <a:srgbClr val="000000"/>
                </a:solidFill>
                <a:latin typeface="Arial" panose="020B0604020202020204" pitchFamily="34" charset="0"/>
              </a:rPr>
              <a:t>Review the shapes before beginning.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74879-0E06-4789-A7DD-4998C4283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050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43</a:t>
            </a:fld>
            <a:endParaRPr lang="en-US"/>
          </a:p>
        </p:txBody>
      </p:sp>
    </p:spTree>
    <p:extLst>
      <p:ext uri="{BB962C8B-B14F-4D97-AF65-F5344CB8AC3E}">
        <p14:creationId xmlns:p14="http://schemas.microsoft.com/office/powerpoint/2010/main" val="427072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Where do we begin? Do we roll in and start testing the student?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94622-C062-874F-A5CC-A440E03D0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0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FVLMA Practitioner’s Guidebook and </a:t>
            </a:r>
            <a:r>
              <a:rPr lang="en-US" dirty="0" err="1"/>
              <a:t>NewT</a:t>
            </a:r>
            <a:r>
              <a:rPr lang="en-US" dirty="0"/>
              <a:t> </a:t>
            </a:r>
            <a:r>
              <a:rPr lang="en-US" dirty="0" err="1"/>
              <a:t>Quickstart</a:t>
            </a:r>
            <a:r>
              <a:rPr lang="en-US" dirty="0"/>
              <a:t> Guidebook.</a:t>
            </a:r>
            <a:br>
              <a:rPr lang="en-US" dirty="0"/>
            </a:br>
            <a:r>
              <a:rPr lang="en-US" dirty="0"/>
              <a:t>See FVLMA Practitioner’s Guidebook page 6-7 for a great checklist.</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5</a:t>
            </a:fld>
            <a:endParaRPr lang="en-US"/>
          </a:p>
        </p:txBody>
      </p:sp>
    </p:spTree>
    <p:extLst>
      <p:ext uri="{BB962C8B-B14F-4D97-AF65-F5344CB8AC3E}">
        <p14:creationId xmlns:p14="http://schemas.microsoft.com/office/powerpoint/2010/main" val="270335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tools do you need from the kit? What activities should you use? The above questions will help guide you to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Look at family history, life events, cultural implications. </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6</a:t>
            </a:fld>
            <a:endParaRPr lang="en-US"/>
          </a:p>
        </p:txBody>
      </p:sp>
    </p:spTree>
    <p:extLst>
      <p:ext uri="{BB962C8B-B14F-4D97-AF65-F5344CB8AC3E}">
        <p14:creationId xmlns:p14="http://schemas.microsoft.com/office/powerpoint/2010/main" val="330909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you have noted: </a:t>
            </a:r>
            <a:r>
              <a:rPr lang="en-US" dirty="0">
                <a:cs typeface="Calibri"/>
              </a:rPr>
              <a:t> family history, life events, cultural implications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RIOT: Review, Interview, Observe, Test (Assess)  The first three steps should give you a good chunk of your needed information. Then determine what you need to assess. </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7</a:t>
            </a:fld>
            <a:endParaRPr lang="en-US"/>
          </a:p>
        </p:txBody>
      </p:sp>
    </p:spTree>
    <p:extLst>
      <p:ext uri="{BB962C8B-B14F-4D97-AF65-F5344CB8AC3E}">
        <p14:creationId xmlns:p14="http://schemas.microsoft.com/office/powerpoint/2010/main" val="4082544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t>
            </a:r>
            <a:r>
              <a:rPr lang="en-US" dirty="0" err="1"/>
              <a:t>NewT</a:t>
            </a:r>
            <a:r>
              <a:rPr lang="en-US" dirty="0"/>
              <a:t> Description and uses of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RIOT: Review, Interview, Observe, Test (Assess) The first three steps should give you a good chunk of your needed information. Then determine what you need to assess. </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8</a:t>
            </a:fld>
            <a:endParaRPr lang="en-US"/>
          </a:p>
        </p:txBody>
      </p:sp>
    </p:spTree>
    <p:extLst>
      <p:ext uri="{BB962C8B-B14F-4D97-AF65-F5344CB8AC3E}">
        <p14:creationId xmlns:p14="http://schemas.microsoft.com/office/powerpoint/2010/main" val="236320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t>
            </a:r>
            <a:r>
              <a:rPr lang="en-US" dirty="0" err="1"/>
              <a:t>NewT</a:t>
            </a:r>
            <a:r>
              <a:rPr lang="en-US" dirty="0"/>
              <a:t> Description and uses of tools</a:t>
            </a:r>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9</a:t>
            </a:fld>
            <a:endParaRPr lang="en-US"/>
          </a:p>
        </p:txBody>
      </p:sp>
    </p:spTree>
    <p:extLst>
      <p:ext uri="{BB962C8B-B14F-4D97-AF65-F5344CB8AC3E}">
        <p14:creationId xmlns:p14="http://schemas.microsoft.com/office/powerpoint/2010/main" val="2851116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243139" y="1539937"/>
            <a:ext cx="10311552" cy="779589"/>
          </a:xfrm>
        </p:spPr>
        <p:txBody>
          <a:bodyPr anchor="t">
            <a:normAutofit/>
          </a:bodyPr>
          <a:lstStyle>
            <a:lvl1pPr algn="l">
              <a:defRPr sz="4800" b="1" cap="all" spc="250" baseline="0">
                <a:latin typeface="Helvetica" pitchFamily="2" charset="0"/>
              </a:defRPr>
            </a:lvl1pPr>
          </a:lstStyle>
          <a:p>
            <a:r>
              <a:rPr lang="en-US" dirty="0"/>
              <a:t>Presentation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243139" y="2319526"/>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7" name="Picture 6">
            <a:extLst>
              <a:ext uri="{FF2B5EF4-FFF2-40B4-BE49-F238E27FC236}">
                <a16:creationId xmlns:a16="http://schemas.microsoft.com/office/drawing/2014/main" id="{BA09BC0F-AA48-CD4C-B64C-0CA955E732F1}"/>
              </a:ext>
            </a:extLst>
          </p:cNvPr>
          <p:cNvPicPr>
            <a:picLocks noChangeAspect="1"/>
          </p:cNvPicPr>
          <p:nvPr userDrawn="1"/>
        </p:nvPicPr>
        <p:blipFill>
          <a:blip r:embed="rId2"/>
          <a:stretch>
            <a:fillRect/>
          </a:stretch>
        </p:blipFill>
        <p:spPr>
          <a:xfrm>
            <a:off x="10443282" y="4373580"/>
            <a:ext cx="984085" cy="1445890"/>
          </a:xfrm>
          <a:prstGeom prst="rect">
            <a:avLst/>
          </a:prstGeom>
        </p:spPr>
      </p:pic>
      <p:pic>
        <p:nvPicPr>
          <p:cNvPr id="16" name="Picture 15">
            <a:extLst>
              <a:ext uri="{FF2B5EF4-FFF2-40B4-BE49-F238E27FC236}">
                <a16:creationId xmlns:a16="http://schemas.microsoft.com/office/drawing/2014/main" id="{BFB9EB9F-2CE0-6C42-B1D8-825CF31DE0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1537" y="5996153"/>
            <a:ext cx="727574" cy="861848"/>
          </a:xfrm>
          <a:prstGeom prst="rect">
            <a:avLst/>
          </a:prstGeom>
        </p:spPr>
      </p:pic>
    </p:spTree>
    <p:extLst>
      <p:ext uri="{BB962C8B-B14F-4D97-AF65-F5344CB8AC3E}">
        <p14:creationId xmlns:p14="http://schemas.microsoft.com/office/powerpoint/2010/main" val="1108657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 Columes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A11B08-E314-BD45-AE4D-BF56DDE60A64}"/>
              </a:ext>
            </a:extLst>
          </p:cNvPr>
          <p:cNvSpPr/>
          <p:nvPr userDrawn="1"/>
        </p:nvSpPr>
        <p:spPr>
          <a:xfrm>
            <a:off x="0" y="0"/>
            <a:ext cx="403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8CCCB5-E70D-214E-8983-A685AF211F91}"/>
              </a:ext>
            </a:extLst>
          </p:cNvPr>
          <p:cNvSpPr/>
          <p:nvPr userDrawn="1"/>
        </p:nvSpPr>
        <p:spPr>
          <a:xfrm>
            <a:off x="8153400" y="0"/>
            <a:ext cx="403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p:txBody>
          <a:bodyPr/>
          <a:lstStyle/>
          <a:p>
            <a:fld id="{F0C871D8-B6D8-F340-A1EA-481CE5CFB8FA}" type="datetimeFigureOut">
              <a:rPr lang="en-US" smtClean="0"/>
              <a:t>10/16/2023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p:txBody>
          <a:bodyPr/>
          <a:lstStyle/>
          <a:p>
            <a:fld id="{EF211320-63FE-0A4D-8A93-EDF8DC382B11}" type="slidenum">
              <a:rPr lang="en-US" smtClean="0"/>
              <a:t>‹#›</a:t>
            </a:fld>
            <a:endParaRPr lang="en-US"/>
          </a:p>
        </p:txBody>
      </p:sp>
      <p:sp>
        <p:nvSpPr>
          <p:cNvPr id="8" name="Content Placeholder 2">
            <a:extLst>
              <a:ext uri="{FF2B5EF4-FFF2-40B4-BE49-F238E27FC236}">
                <a16:creationId xmlns:a16="http://schemas.microsoft.com/office/drawing/2014/main" id="{4293489C-0555-564C-B9D5-74B0DB3767F2}"/>
              </a:ext>
            </a:extLst>
          </p:cNvPr>
          <p:cNvSpPr>
            <a:spLocks noGrp="1"/>
          </p:cNvSpPr>
          <p:nvPr>
            <p:ph idx="1"/>
          </p:nvPr>
        </p:nvSpPr>
        <p:spPr>
          <a:xfrm>
            <a:off x="396264" y="1536568"/>
            <a:ext cx="3266422" cy="4819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AEEEB3B-C4DB-0D4D-9C73-FA0DA6B35915}"/>
              </a:ext>
            </a:extLst>
          </p:cNvPr>
          <p:cNvSpPr>
            <a:spLocks noGrp="1"/>
          </p:cNvSpPr>
          <p:nvPr>
            <p:ph idx="13"/>
          </p:nvPr>
        </p:nvSpPr>
        <p:spPr>
          <a:xfrm>
            <a:off x="4462789" y="1536570"/>
            <a:ext cx="3266422" cy="481977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4832927-ACD2-AD47-8A67-66A0CAFDEFAE}"/>
              </a:ext>
            </a:extLst>
          </p:cNvPr>
          <p:cNvSpPr>
            <a:spLocks noGrp="1"/>
          </p:cNvSpPr>
          <p:nvPr>
            <p:ph idx="14"/>
          </p:nvPr>
        </p:nvSpPr>
        <p:spPr>
          <a:xfrm>
            <a:off x="8526789" y="1536569"/>
            <a:ext cx="3266422" cy="4819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5AFE44B-035B-E14C-8FA8-118B0E2ED740}"/>
              </a:ext>
            </a:extLst>
          </p:cNvPr>
          <p:cNvSpPr>
            <a:spLocks noGrp="1"/>
          </p:cNvSpPr>
          <p:nvPr>
            <p:ph type="body" idx="15"/>
          </p:nvPr>
        </p:nvSpPr>
        <p:spPr>
          <a:xfrm>
            <a:off x="396265" y="522100"/>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B947920D-DA3E-3840-A30B-87E71F3B2390}"/>
              </a:ext>
            </a:extLst>
          </p:cNvPr>
          <p:cNvSpPr>
            <a:spLocks noGrp="1"/>
          </p:cNvSpPr>
          <p:nvPr>
            <p:ph type="body" idx="16"/>
          </p:nvPr>
        </p:nvSpPr>
        <p:spPr>
          <a:xfrm>
            <a:off x="4462789" y="522102"/>
            <a:ext cx="3266422"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D56C90D9-FC01-E946-A2B6-051646463FE6}"/>
              </a:ext>
            </a:extLst>
          </p:cNvPr>
          <p:cNvSpPr>
            <a:spLocks noGrp="1"/>
          </p:cNvSpPr>
          <p:nvPr>
            <p:ph type="body" idx="17"/>
          </p:nvPr>
        </p:nvSpPr>
        <p:spPr>
          <a:xfrm>
            <a:off x="8526788" y="522100"/>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1314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rge Pic Next to Content ">
    <p:spTree>
      <p:nvGrpSpPr>
        <p:cNvPr id="1" name=""/>
        <p:cNvGrpSpPr/>
        <p:nvPr/>
      </p:nvGrpSpPr>
      <p:grpSpPr>
        <a:xfrm>
          <a:off x="0" y="0"/>
          <a:ext cx="0" cy="0"/>
          <a:chOff x="0" y="0"/>
          <a:chExt cx="0" cy="0"/>
        </a:xfrm>
      </p:grpSpPr>
      <p:pic>
        <p:nvPicPr>
          <p:cNvPr id="12" name="Picture 11" descr="A close up of a keyboard&#10;&#10;Description automatically generated with low confidence">
            <a:extLst>
              <a:ext uri="{FF2B5EF4-FFF2-40B4-BE49-F238E27FC236}">
                <a16:creationId xmlns:a16="http://schemas.microsoft.com/office/drawing/2014/main" id="{C90A5EFF-BE49-EC43-8B19-9BB6632995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2">
            <a:extLst>
              <a:ext uri="{FF2B5EF4-FFF2-40B4-BE49-F238E27FC236}">
                <a16:creationId xmlns:a16="http://schemas.microsoft.com/office/drawing/2014/main" id="{3684CDF4-B964-274A-8D2A-CA49E1F433B6}"/>
              </a:ext>
            </a:extLst>
          </p:cNvPr>
          <p:cNvSpPr>
            <a:spLocks noGrp="1"/>
          </p:cNvSpPr>
          <p:nvPr>
            <p:ph type="pic" idx="1"/>
          </p:nvPr>
        </p:nvSpPr>
        <p:spPr>
          <a:xfrm>
            <a:off x="5739072" y="0"/>
            <a:ext cx="6452928" cy="6858000"/>
          </a:xfrm>
          <a:solidFill>
            <a:schemeClr val="accent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132081" y="6238968"/>
            <a:ext cx="917546" cy="365125"/>
          </a:xfrm>
        </p:spPr>
        <p:txBody>
          <a:bodyPr/>
          <a:lstStyle/>
          <a:p>
            <a:fld id="{F0C871D8-B6D8-F340-A1EA-481CE5CFB8FA}" type="datetimeFigureOut">
              <a:rPr lang="en-US" smtClean="0"/>
              <a:t>10/16/2023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1390081" y="6238966"/>
            <a:ext cx="2749493" cy="365125"/>
          </a:xfrm>
        </p:spPr>
        <p:txBody>
          <a:body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4480723" y="6238967"/>
            <a:ext cx="917895" cy="365125"/>
          </a:xfrm>
        </p:spPr>
        <p:txBody>
          <a:bodyPr/>
          <a:lstStyle/>
          <a:p>
            <a:fld id="{EF211320-63FE-0A4D-8A93-EDF8DC382B11}" type="slidenum">
              <a:rPr lang="en-US" smtClean="0"/>
              <a:t>‹#›</a:t>
            </a:fld>
            <a:endParaRPr lang="en-US"/>
          </a:p>
        </p:txBody>
      </p:sp>
      <p:sp>
        <p:nvSpPr>
          <p:cNvPr id="8" name="Title 1">
            <a:extLst>
              <a:ext uri="{FF2B5EF4-FFF2-40B4-BE49-F238E27FC236}">
                <a16:creationId xmlns:a16="http://schemas.microsoft.com/office/drawing/2014/main" id="{3CF95BB5-96D5-C847-83E2-CBA1F0BAB0D2}"/>
              </a:ext>
            </a:extLst>
          </p:cNvPr>
          <p:cNvSpPr>
            <a:spLocks noGrp="1"/>
          </p:cNvSpPr>
          <p:nvPr>
            <p:ph type="title"/>
          </p:nvPr>
        </p:nvSpPr>
        <p:spPr>
          <a:xfrm>
            <a:off x="132081" y="619034"/>
            <a:ext cx="5266537" cy="1325563"/>
          </a:xfrm>
        </p:spPr>
        <p:txBody>
          <a:bodyPr>
            <a:normAutofit/>
          </a:bodyPr>
          <a:lstStyle>
            <a:lvl1pPr>
              <a:defRPr sz="3600">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E343A6A2-27CD-844D-B324-04ECDDCC6D73}"/>
              </a:ext>
            </a:extLst>
          </p:cNvPr>
          <p:cNvSpPr>
            <a:spLocks noGrp="1"/>
          </p:cNvSpPr>
          <p:nvPr>
            <p:ph idx="13"/>
          </p:nvPr>
        </p:nvSpPr>
        <p:spPr>
          <a:xfrm>
            <a:off x="132081" y="2994112"/>
            <a:ext cx="5266537" cy="274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3E28662B-09EA-C94B-9BE2-0D7D05F3287E}"/>
              </a:ext>
            </a:extLst>
          </p:cNvPr>
          <p:cNvSpPr>
            <a:spLocks noGrp="1"/>
          </p:cNvSpPr>
          <p:nvPr>
            <p:ph type="body" idx="14"/>
          </p:nvPr>
        </p:nvSpPr>
        <p:spPr>
          <a:xfrm>
            <a:off x="132081" y="2081125"/>
            <a:ext cx="5266537" cy="701213"/>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16757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Dark Background">
    <p:spTree>
      <p:nvGrpSpPr>
        <p:cNvPr id="1" name=""/>
        <p:cNvGrpSpPr/>
        <p:nvPr/>
      </p:nvGrpSpPr>
      <p:grpSpPr>
        <a:xfrm>
          <a:off x="0" y="0"/>
          <a:ext cx="0" cy="0"/>
          <a:chOff x="0" y="0"/>
          <a:chExt cx="0" cy="0"/>
        </a:xfrm>
      </p:grpSpPr>
      <p:pic>
        <p:nvPicPr>
          <p:cNvPr id="11" name="Picture 10" descr="Graphical user interface&#10;&#10;Description automatically generated with low confidence">
            <a:extLst>
              <a:ext uri="{FF2B5EF4-FFF2-40B4-BE49-F238E27FC236}">
                <a16:creationId xmlns:a16="http://schemas.microsoft.com/office/drawing/2014/main" id="{AC541492-154F-574A-8721-AC21F33AB8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37B907-CFE4-9A42-AFE1-B55F0A02773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838200" y="6356350"/>
            <a:ext cx="1830185" cy="365125"/>
          </a:xfrm>
        </p:spPr>
        <p:txBody>
          <a:bodyPr/>
          <a:lstStyle>
            <a:lvl1pPr>
              <a:defRPr>
                <a:solidFill>
                  <a:schemeClr val="bg1"/>
                </a:solidFill>
              </a:defRPr>
            </a:lvl1pPr>
          </a:lstStyle>
          <a:p>
            <a:fld id="{F0C871D8-B6D8-F340-A1EA-481CE5CFB8FA}" type="datetimeFigureOut">
              <a:rPr lang="en-US" smtClean="0"/>
              <a:pPr/>
              <a:t>10/16/2023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3286990" y="6361774"/>
            <a:ext cx="4590011" cy="365125"/>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8495607" y="6356349"/>
            <a:ext cx="915785" cy="365125"/>
          </a:xfrm>
        </p:spPr>
        <p:txBody>
          <a:bodyPr/>
          <a:lstStyle>
            <a:lvl1pPr>
              <a:defRPr>
                <a:solidFill>
                  <a:schemeClr val="bg1"/>
                </a:solidFill>
              </a:defRPr>
            </a:lvl1pPr>
          </a:lstStyle>
          <a:p>
            <a:fld id="{EF211320-63FE-0A4D-8A93-EDF8DC382B11}" type="slidenum">
              <a:rPr lang="en-US" smtClean="0"/>
              <a:pPr/>
              <a:t>‹#›</a:t>
            </a:fld>
            <a:endParaRPr lang="en-US"/>
          </a:p>
        </p:txBody>
      </p:sp>
      <p:sp>
        <p:nvSpPr>
          <p:cNvPr id="10" name="Content Placeholder 2">
            <a:extLst>
              <a:ext uri="{FF2B5EF4-FFF2-40B4-BE49-F238E27FC236}">
                <a16:creationId xmlns:a16="http://schemas.microsoft.com/office/drawing/2014/main" id="{0C29774F-1496-824A-BC89-5473C0B16D1F}"/>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587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 Boxes of Content">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A13D6243-B4AF-4B47-950C-F1FF4ACA36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304339" y="6432449"/>
            <a:ext cx="2743200" cy="365125"/>
          </a:xfrm>
        </p:spPr>
        <p:txBody>
          <a:bodyPr anchor="b"/>
          <a:lstStyle>
            <a:lvl1pPr>
              <a:defRPr>
                <a:solidFill>
                  <a:schemeClr val="tx1">
                    <a:lumMod val="75000"/>
                    <a:lumOff val="25000"/>
                  </a:schemeClr>
                </a:solidFill>
              </a:defRPr>
            </a:lvl1pPr>
          </a:lstStyle>
          <a:p>
            <a:fld id="{F0C871D8-B6D8-F340-A1EA-481CE5CFB8FA}" type="datetimeFigureOut">
              <a:rPr lang="en-US" smtClean="0"/>
              <a:pPr/>
              <a:t>10/16/2023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4038600" y="6432449"/>
            <a:ext cx="4114800" cy="365125"/>
          </a:xfrm>
        </p:spPr>
        <p:txBody>
          <a:bodyPr anchor="b"/>
          <a:lstStyle>
            <a:lvl1pPr>
              <a:defRPr>
                <a:solidFill>
                  <a:schemeClr val="tx1">
                    <a:lumMod val="75000"/>
                    <a:lumOff val="25000"/>
                  </a:schemeClr>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8940800" y="6432449"/>
            <a:ext cx="2743200" cy="365125"/>
          </a:xfrm>
        </p:spPr>
        <p:txBody>
          <a:bodyPr anchor="b"/>
          <a:lstStyle>
            <a:lvl1pPr>
              <a:defRPr>
                <a:solidFill>
                  <a:schemeClr val="tx1">
                    <a:lumMod val="75000"/>
                    <a:lumOff val="25000"/>
                  </a:schemeClr>
                </a:solidFill>
              </a:defRPr>
            </a:lvl1pPr>
          </a:lstStyle>
          <a:p>
            <a:fld id="{EF211320-63FE-0A4D-8A93-EDF8DC382B11}" type="slidenum">
              <a:rPr lang="en-US" smtClean="0"/>
              <a:pPr/>
              <a:t>‹#›</a:t>
            </a:fld>
            <a:endParaRPr lang="en-US"/>
          </a:p>
        </p:txBody>
      </p:sp>
      <p:sp>
        <p:nvSpPr>
          <p:cNvPr id="10" name="Content Placeholder 2">
            <a:extLst>
              <a:ext uri="{FF2B5EF4-FFF2-40B4-BE49-F238E27FC236}">
                <a16:creationId xmlns:a16="http://schemas.microsoft.com/office/drawing/2014/main" id="{A404D0F4-FA70-8F4A-8ECF-29C65D7E2B48}"/>
              </a:ext>
            </a:extLst>
          </p:cNvPr>
          <p:cNvSpPr>
            <a:spLocks noGrp="1"/>
          </p:cNvSpPr>
          <p:nvPr>
            <p:ph idx="1"/>
          </p:nvPr>
        </p:nvSpPr>
        <p:spPr>
          <a:xfrm>
            <a:off x="508001" y="540932"/>
            <a:ext cx="5219469" cy="2565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D0E4F4B8-74BD-3742-BEE4-851109473274}"/>
              </a:ext>
            </a:extLst>
          </p:cNvPr>
          <p:cNvSpPr>
            <a:spLocks noGrp="1"/>
          </p:cNvSpPr>
          <p:nvPr>
            <p:ph idx="13"/>
          </p:nvPr>
        </p:nvSpPr>
        <p:spPr>
          <a:xfrm>
            <a:off x="6464531" y="540932"/>
            <a:ext cx="5219469" cy="2565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CBDF700C-A014-BB43-933E-E98F58AE3DEC}"/>
              </a:ext>
            </a:extLst>
          </p:cNvPr>
          <p:cNvSpPr>
            <a:spLocks noGrp="1"/>
          </p:cNvSpPr>
          <p:nvPr>
            <p:ph idx="14"/>
          </p:nvPr>
        </p:nvSpPr>
        <p:spPr>
          <a:xfrm>
            <a:off x="541672" y="3751322"/>
            <a:ext cx="5219469" cy="2565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EE72EA6-13EC-FD45-92BD-5ECFA2906BEC}"/>
              </a:ext>
            </a:extLst>
          </p:cNvPr>
          <p:cNvSpPr>
            <a:spLocks noGrp="1"/>
          </p:cNvSpPr>
          <p:nvPr>
            <p:ph idx="15"/>
          </p:nvPr>
        </p:nvSpPr>
        <p:spPr>
          <a:xfrm>
            <a:off x="6430859" y="3751322"/>
            <a:ext cx="5219469" cy="2565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650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016" y="782337"/>
            <a:ext cx="10348784" cy="867591"/>
          </a:xfrm>
        </p:spPr>
        <p:txBody>
          <a:bodyPr/>
          <a:lstStyle/>
          <a:p>
            <a:pPr lvl="0"/>
            <a:r>
              <a:rPr lang="en-US" dirty="0"/>
              <a:t>Title Helvetica bold 44 pt.</a:t>
            </a:r>
          </a:p>
        </p:txBody>
      </p:sp>
      <p:sp>
        <p:nvSpPr>
          <p:cNvPr id="6" name="Content Placeholder 5"/>
          <p:cNvSpPr>
            <a:spLocks noGrp="1"/>
          </p:cNvSpPr>
          <p:nvPr>
            <p:ph sz="quarter" idx="12" hasCustomPrompt="1"/>
          </p:nvPr>
        </p:nvSpPr>
        <p:spPr>
          <a:xfrm>
            <a:off x="1005016" y="1721708"/>
            <a:ext cx="10348784" cy="3917092"/>
          </a:xfrm>
        </p:spPr>
        <p:txBody>
          <a:bodyPr/>
          <a:lstStyle>
            <a:lvl1pPr marL="0" indent="0">
              <a:buNone/>
              <a:defRPr baseline="0"/>
            </a:lvl1pPr>
          </a:lstStyle>
          <a:p>
            <a:pPr lvl="0"/>
            <a:r>
              <a:rPr lang="en-US" dirty="0"/>
              <a:t>Body copy Helvetica 30 pt.</a:t>
            </a:r>
          </a:p>
        </p:txBody>
      </p:sp>
      <p:sp>
        <p:nvSpPr>
          <p:cNvPr id="9" name="Rectangle 8">
            <a:extLst>
              <a:ext uri="{FF2B5EF4-FFF2-40B4-BE49-F238E27FC236}">
                <a16:creationId xmlns:a16="http://schemas.microsoft.com/office/drawing/2014/main" id="{FABF8CE8-C45B-8345-BC93-60697ECD88AD}"/>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16D4DB16-526C-064B-8B98-4AEB57223E04}"/>
              </a:ext>
            </a:extLst>
          </p:cNvPr>
          <p:cNvSpPr>
            <a:spLocks noGrp="1"/>
          </p:cNvSpPr>
          <p:nvPr>
            <p:ph type="sldNum" sz="quarter" idx="13"/>
          </p:nvPr>
        </p:nvSpPr>
        <p:spPr>
          <a:xfrm>
            <a:off x="10822898" y="6387676"/>
            <a:ext cx="530902" cy="130500"/>
          </a:xfrm>
          <a:prstGeom prst="rect">
            <a:avLst/>
          </a:prstGeom>
        </p:spPr>
        <p:txBody>
          <a:bodyPr/>
          <a:lstStyle>
            <a:lvl1pPr>
              <a:defRPr>
                <a:solidFill>
                  <a:schemeClr val="bg1"/>
                </a:solidFill>
                <a:latin typeface="Helvetica" pitchFamily="2" charset="0"/>
              </a:defRPr>
            </a:lvl1pPr>
          </a:lstStyle>
          <a:p>
            <a:fld id="{9AB133FE-E6F7-EC46-8519-564ACF30934E}" type="slidenum">
              <a:rPr lang="en-US" smtClean="0"/>
              <a:pPr/>
              <a:t>‹#›</a:t>
            </a:fld>
            <a:endParaRPr lang="en-US" dirty="0"/>
          </a:p>
        </p:txBody>
      </p:sp>
      <p:pic>
        <p:nvPicPr>
          <p:cNvPr id="12" name="Picture 11">
            <a:extLst>
              <a:ext uri="{FF2B5EF4-FFF2-40B4-BE49-F238E27FC236}">
                <a16:creationId xmlns:a16="http://schemas.microsoft.com/office/drawing/2014/main" id="{2C12B3C3-E78B-B246-BEF6-7ADF214EA1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17789"/>
            <a:ext cx="1145561" cy="496651"/>
          </a:xfrm>
          <a:prstGeom prst="rect">
            <a:avLst/>
          </a:prstGeom>
        </p:spPr>
      </p:pic>
    </p:spTree>
    <p:extLst>
      <p:ext uri="{BB962C8B-B14F-4D97-AF65-F5344CB8AC3E}">
        <p14:creationId xmlns:p14="http://schemas.microsoft.com/office/powerpoint/2010/main" val="290973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losing_title and subtitl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29674C-CEE8-454D-AA76-A021556D799F}"/>
              </a:ext>
            </a:extLst>
          </p:cNvPr>
          <p:cNvSpPr>
            <a:spLocks noGrp="1"/>
          </p:cNvSpPr>
          <p:nvPr>
            <p:ph type="ctrTitle" hasCustomPrompt="1"/>
          </p:nvPr>
        </p:nvSpPr>
        <p:spPr>
          <a:xfrm>
            <a:off x="1243139" y="1539937"/>
            <a:ext cx="10184228" cy="779589"/>
          </a:xfrm>
        </p:spPr>
        <p:txBody>
          <a:bodyPr anchor="t">
            <a:normAutofit/>
          </a:bodyPr>
          <a:lstStyle>
            <a:lvl1pPr algn="l">
              <a:defRPr sz="4800" b="1" cap="all" spc="250" baseline="0">
                <a:latin typeface="Helvetica" pitchFamily="2" charset="0"/>
              </a:defRPr>
            </a:lvl1pPr>
          </a:lstStyle>
          <a:p>
            <a:r>
              <a:rPr lang="en-US" dirty="0"/>
              <a:t>Closing title</a:t>
            </a:r>
          </a:p>
        </p:txBody>
      </p:sp>
      <p:sp>
        <p:nvSpPr>
          <p:cNvPr id="7" name="Subtitle 2">
            <a:extLst>
              <a:ext uri="{FF2B5EF4-FFF2-40B4-BE49-F238E27FC236}">
                <a16:creationId xmlns:a16="http://schemas.microsoft.com/office/drawing/2014/main" id="{07710289-AF8A-6246-AA02-170AB25CF262}"/>
              </a:ext>
            </a:extLst>
          </p:cNvPr>
          <p:cNvSpPr>
            <a:spLocks noGrp="1"/>
          </p:cNvSpPr>
          <p:nvPr>
            <p:ph type="subTitle" idx="1" hasCustomPrompt="1"/>
          </p:nvPr>
        </p:nvSpPr>
        <p:spPr>
          <a:xfrm>
            <a:off x="1243139" y="2319526"/>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Closing subtitle</a:t>
            </a:r>
          </a:p>
        </p:txBody>
      </p:sp>
      <p:pic>
        <p:nvPicPr>
          <p:cNvPr id="8" name="Picture 7">
            <a:extLst>
              <a:ext uri="{FF2B5EF4-FFF2-40B4-BE49-F238E27FC236}">
                <a16:creationId xmlns:a16="http://schemas.microsoft.com/office/drawing/2014/main" id="{8747D21F-F20D-7E4B-8F09-39BAAAF513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1537" y="5996153"/>
            <a:ext cx="727574" cy="861848"/>
          </a:xfrm>
          <a:prstGeom prst="rect">
            <a:avLst/>
          </a:prstGeom>
        </p:spPr>
      </p:pic>
      <p:pic>
        <p:nvPicPr>
          <p:cNvPr id="10" name="Picture 9">
            <a:extLst>
              <a:ext uri="{FF2B5EF4-FFF2-40B4-BE49-F238E27FC236}">
                <a16:creationId xmlns:a16="http://schemas.microsoft.com/office/drawing/2014/main" id="{21078852-B76B-904D-B8D9-851EFEB9A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3282" y="4068769"/>
            <a:ext cx="984085" cy="1684981"/>
          </a:xfrm>
          <a:prstGeom prst="rect">
            <a:avLst/>
          </a:prstGeom>
        </p:spPr>
      </p:pic>
    </p:spTree>
    <p:extLst>
      <p:ext uri="{BB962C8B-B14F-4D97-AF65-F5344CB8AC3E}">
        <p14:creationId xmlns:p14="http://schemas.microsoft.com/office/powerpoint/2010/main" val="34679874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 2 Side by Sid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24933"/>
            <a:ext cx="10515600" cy="766753"/>
          </a:xfrm>
        </p:spPr>
        <p:txBody>
          <a:bodyPr/>
          <a:lstStyle>
            <a:lvl1pPr>
              <a:defRPr/>
            </a:lvl1pPr>
          </a:lstStyle>
          <a:p>
            <a:r>
              <a:rPr lang="en-US" dirty="0"/>
              <a:t>Title Helvetica bold 44 pt.</a:t>
            </a:r>
          </a:p>
        </p:txBody>
      </p:sp>
      <p:sp>
        <p:nvSpPr>
          <p:cNvPr id="6" name="Content Placeholder 5"/>
          <p:cNvSpPr>
            <a:spLocks noGrp="1"/>
          </p:cNvSpPr>
          <p:nvPr>
            <p:ph sz="quarter" idx="12" hasCustomPrompt="1"/>
          </p:nvPr>
        </p:nvSpPr>
        <p:spPr>
          <a:xfrm>
            <a:off x="838201" y="1580982"/>
            <a:ext cx="4887097" cy="4127843"/>
          </a:xfrm>
        </p:spPr>
        <p:txBody>
          <a:bodyPr/>
          <a:lstStyle>
            <a:lvl1pPr marL="0" indent="0">
              <a:buNone/>
              <a:defRPr baseline="0"/>
            </a:lvl1pPr>
          </a:lstStyle>
          <a:p>
            <a:pPr lvl="0"/>
            <a:r>
              <a:rPr lang="en-US" dirty="0"/>
              <a:t>Body copy Helvetica 30 pt.</a:t>
            </a:r>
          </a:p>
        </p:txBody>
      </p:sp>
      <p:sp>
        <p:nvSpPr>
          <p:cNvPr id="8" name="Content Placeholder 7"/>
          <p:cNvSpPr>
            <a:spLocks noGrp="1"/>
          </p:cNvSpPr>
          <p:nvPr>
            <p:ph sz="quarter" idx="13" hasCustomPrompt="1"/>
          </p:nvPr>
        </p:nvSpPr>
        <p:spPr>
          <a:xfrm>
            <a:off x="6466705" y="1588532"/>
            <a:ext cx="4887097" cy="4120292"/>
          </a:xfrm>
        </p:spPr>
        <p:txBody>
          <a:bodyPr/>
          <a:lstStyle>
            <a:lvl1pPr marL="0" indent="0">
              <a:buNone/>
              <a:defRPr baseline="0"/>
            </a:lvl1pPr>
          </a:lstStyle>
          <a:p>
            <a:pPr lvl="0"/>
            <a:r>
              <a:rPr lang="en-US" dirty="0"/>
              <a:t>Body copy Helvetica 30 pt.</a:t>
            </a:r>
          </a:p>
        </p:txBody>
      </p:sp>
      <p:sp>
        <p:nvSpPr>
          <p:cNvPr id="9" name="Rectangle 8">
            <a:extLst>
              <a:ext uri="{FF2B5EF4-FFF2-40B4-BE49-F238E27FC236}">
                <a16:creationId xmlns:a16="http://schemas.microsoft.com/office/drawing/2014/main" id="{5263435B-D72C-BA49-905B-6D5511560EC9}"/>
              </a:ext>
            </a:extLst>
          </p:cNvPr>
          <p:cNvSpPr/>
          <p:nvPr userDrawn="1"/>
        </p:nvSpPr>
        <p:spPr>
          <a:xfrm>
            <a:off x="0" y="6074231"/>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lide Number Placeholder 5">
            <a:extLst>
              <a:ext uri="{FF2B5EF4-FFF2-40B4-BE49-F238E27FC236}">
                <a16:creationId xmlns:a16="http://schemas.microsoft.com/office/drawing/2014/main" id="{A68E21F0-5AFB-7F4E-BF5E-86338F4BF828}"/>
              </a:ext>
            </a:extLst>
          </p:cNvPr>
          <p:cNvSpPr>
            <a:spLocks noGrp="1"/>
          </p:cNvSpPr>
          <p:nvPr>
            <p:ph type="sldNum" sz="quarter" idx="14"/>
          </p:nvPr>
        </p:nvSpPr>
        <p:spPr>
          <a:xfrm>
            <a:off x="10822898" y="6414052"/>
            <a:ext cx="530903" cy="104124"/>
          </a:xfrm>
          <a:prstGeom prst="rect">
            <a:avLst/>
          </a:prstGeom>
        </p:spPr>
        <p:txBody>
          <a:bodyPr/>
          <a:lstStyle>
            <a:lvl1pPr>
              <a:defRPr>
                <a:solidFill>
                  <a:schemeClr val="bg1"/>
                </a:solidFill>
                <a:latin typeface="Helvetica" pitchFamily="2" charset="0"/>
              </a:defRPr>
            </a:lvl1pPr>
          </a:lstStyle>
          <a:p>
            <a:fld id="{9AB133FE-E6F7-EC46-8519-564ACF30934E}" type="slidenum">
              <a:rPr lang="en-US" smtClean="0"/>
              <a:pPr/>
              <a:t>‹#›</a:t>
            </a:fld>
            <a:endParaRPr lang="en-US"/>
          </a:p>
        </p:txBody>
      </p:sp>
      <p:pic>
        <p:nvPicPr>
          <p:cNvPr id="11" name="Picture 10">
            <a:extLst>
              <a:ext uri="{FF2B5EF4-FFF2-40B4-BE49-F238E27FC236}">
                <a16:creationId xmlns:a16="http://schemas.microsoft.com/office/drawing/2014/main" id="{6AC0CB71-38E6-B941-97F1-395594672D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1" y="6217791"/>
            <a:ext cx="1145561" cy="496651"/>
          </a:xfrm>
          <a:prstGeom prst="rect">
            <a:avLst/>
          </a:prstGeom>
        </p:spPr>
      </p:pic>
      <p:sp>
        <p:nvSpPr>
          <p:cNvPr id="12" name="Footer Placeholder 4">
            <a:extLst>
              <a:ext uri="{FF2B5EF4-FFF2-40B4-BE49-F238E27FC236}">
                <a16:creationId xmlns:a16="http://schemas.microsoft.com/office/drawing/2014/main" id="{BFCF1CCB-B2A9-7F49-B51C-D7E99CDEF8B7}"/>
              </a:ext>
            </a:extLst>
          </p:cNvPr>
          <p:cNvSpPr>
            <a:spLocks noGrp="1"/>
          </p:cNvSpPr>
          <p:nvPr>
            <p:ph type="ftr" sz="quarter" idx="11"/>
          </p:nvPr>
        </p:nvSpPr>
        <p:spPr>
          <a:xfrm>
            <a:off x="4840942" y="6387676"/>
            <a:ext cx="5811447" cy="1305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lgn="r">
              <a:defRPr/>
            </a:pPr>
            <a:r>
              <a:rPr lang="en-US" b="1"/>
              <a:t>Sample</a:t>
            </a:r>
            <a:endParaRPr lang="en-US"/>
          </a:p>
        </p:txBody>
      </p:sp>
    </p:spTree>
    <p:extLst>
      <p:ext uri="{BB962C8B-B14F-4D97-AF65-F5344CB8AC3E}">
        <p14:creationId xmlns:p14="http://schemas.microsoft.com/office/powerpoint/2010/main" val="2541598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 Content">
    <p:spTree>
      <p:nvGrpSpPr>
        <p:cNvPr id="1" name=""/>
        <p:cNvGrpSpPr/>
        <p:nvPr/>
      </p:nvGrpSpPr>
      <p:grpSpPr>
        <a:xfrm>
          <a:off x="0" y="0"/>
          <a:ext cx="0" cy="0"/>
          <a:chOff x="0" y="0"/>
          <a:chExt cx="0" cy="0"/>
        </a:xfrm>
      </p:grpSpPr>
      <p:sp>
        <p:nvSpPr>
          <p:cNvPr id="4" name="Rectangle 3"/>
          <p:cNvSpPr/>
          <p:nvPr userDrawn="1"/>
        </p:nvSpPr>
        <p:spPr>
          <a:xfrm>
            <a:off x="0" y="6073775"/>
            <a:ext cx="12192000" cy="784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218238"/>
            <a:ext cx="11461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4"/>
          <p:cNvSpPr>
            <a:spLocks noGrp="1"/>
          </p:cNvSpPr>
          <p:nvPr>
            <p:ph idx="1"/>
          </p:nvPr>
        </p:nvSpPr>
        <p:spPr>
          <a:xfrm>
            <a:off x="838200" y="1607041"/>
            <a:ext cx="10515600" cy="3931611"/>
          </a:xfrm>
        </p:spPr>
        <p:txBody>
          <a:bodyPr>
            <a:normAutofit/>
          </a:bodyPr>
          <a:lstStyle/>
          <a:p>
            <a:r>
              <a:rPr lang="en-US"/>
              <a:t>Body copy Helvetica 30 pt.</a:t>
            </a:r>
          </a:p>
        </p:txBody>
      </p:sp>
      <p:sp>
        <p:nvSpPr>
          <p:cNvPr id="13" name="Text Placeholder 2"/>
          <p:cNvSpPr>
            <a:spLocks noGrp="1"/>
          </p:cNvSpPr>
          <p:nvPr>
            <p:ph type="body" sz="quarter" idx="14"/>
          </p:nvPr>
        </p:nvSpPr>
        <p:spPr>
          <a:xfrm>
            <a:off x="838201" y="743522"/>
            <a:ext cx="10526713" cy="768351"/>
          </a:xfrm>
        </p:spPr>
        <p:txBody>
          <a:bodyPr>
            <a:normAutofit/>
          </a:bodyPr>
          <a:lstStyle>
            <a:lvl1pPr marL="0" indent="0">
              <a:buNone/>
              <a:defRPr sz="4400" b="1"/>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6" name="Footer Placeholder 4"/>
          <p:cNvSpPr>
            <a:spLocks noGrp="1"/>
          </p:cNvSpPr>
          <p:nvPr>
            <p:ph type="ftr" sz="quarter" idx="15"/>
          </p:nvPr>
        </p:nvSpPr>
        <p:spPr>
          <a:xfrm>
            <a:off x="4840288" y="6388100"/>
            <a:ext cx="5811837" cy="130175"/>
          </a:xfrm>
        </p:spPr>
        <p:txBody>
          <a:bodyPr/>
          <a:lstStyle>
            <a:lvl1pPr marL="0" marR="0" indent="0" algn="r" defTabSz="914377" rtl="0" eaLnBrk="1" fontAlgn="auto" latinLnBrk="0" hangingPunct="1">
              <a:lnSpc>
                <a:spcPct val="100000"/>
              </a:lnSpc>
              <a:spcBef>
                <a:spcPts val="0"/>
              </a:spcBef>
              <a:spcAft>
                <a:spcPts val="0"/>
              </a:spcAft>
              <a:buClrTx/>
              <a:buSzTx/>
              <a:buFontTx/>
              <a:buNone/>
              <a:tabLst/>
              <a:defRPr b="1">
                <a:solidFill>
                  <a:schemeClr val="bg1"/>
                </a:solidFill>
              </a:defRPr>
            </a:lvl1pPr>
          </a:lstStyle>
          <a:p>
            <a:pPr>
              <a:defRPr/>
            </a:pPr>
            <a:r>
              <a:rPr lang="en-US"/>
              <a:t>Footer</a:t>
            </a:r>
            <a:endParaRPr lang="en-US" b="0"/>
          </a:p>
        </p:txBody>
      </p:sp>
      <p:sp>
        <p:nvSpPr>
          <p:cNvPr id="7" name="Slide Number Placeholder 5"/>
          <p:cNvSpPr>
            <a:spLocks noGrp="1"/>
          </p:cNvSpPr>
          <p:nvPr>
            <p:ph type="sldNum" sz="quarter" idx="16"/>
          </p:nvPr>
        </p:nvSpPr>
        <p:spPr>
          <a:xfrm>
            <a:off x="10823575" y="6388100"/>
            <a:ext cx="530225" cy="130175"/>
          </a:xfrm>
        </p:spPr>
        <p:txBody>
          <a:bodyPr/>
          <a:lstStyle>
            <a:lvl1pPr>
              <a:defRPr>
                <a:solidFill>
                  <a:schemeClr val="bg1"/>
                </a:solidFill>
                <a:latin typeface="Helvetica" pitchFamily="2" charset="0"/>
              </a:defRPr>
            </a:lvl1pPr>
          </a:lstStyle>
          <a:p>
            <a:pPr>
              <a:defRPr/>
            </a:pPr>
            <a:fld id="{BB805E3E-03BA-485D-94F0-D1A1C91FB371}" type="slidenum">
              <a:rPr lang="en-US"/>
              <a:pPr>
                <a:defRPr/>
              </a:pPr>
              <a:t>‹#›</a:t>
            </a:fld>
            <a:endParaRPr lang="en-US"/>
          </a:p>
        </p:txBody>
      </p:sp>
    </p:spTree>
    <p:extLst>
      <p:ext uri="{BB962C8B-B14F-4D97-AF65-F5344CB8AC3E}">
        <p14:creationId xmlns:p14="http://schemas.microsoft.com/office/powerpoint/2010/main" val="71629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with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243139" y="1539937"/>
            <a:ext cx="10311552" cy="779589"/>
          </a:xfrm>
        </p:spPr>
        <p:txBody>
          <a:bodyPr anchor="t">
            <a:normAutofit/>
          </a:bodyPr>
          <a:lstStyle>
            <a:lvl1pPr algn="l">
              <a:defRPr sz="4800" b="1" cap="all" spc="250" baseline="0">
                <a:latin typeface="Helvetica" pitchFamily="2" charset="0"/>
              </a:defRPr>
            </a:lvl1pPr>
          </a:lstStyle>
          <a:p>
            <a:r>
              <a:rPr lang="en-US" dirty="0"/>
              <a:t>Presentation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243139" y="2319526"/>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7" name="Picture 6">
            <a:extLst>
              <a:ext uri="{FF2B5EF4-FFF2-40B4-BE49-F238E27FC236}">
                <a16:creationId xmlns:a16="http://schemas.microsoft.com/office/drawing/2014/main" id="{BA09BC0F-AA48-CD4C-B64C-0CA955E732F1}"/>
              </a:ext>
            </a:extLst>
          </p:cNvPr>
          <p:cNvPicPr>
            <a:picLocks noChangeAspect="1"/>
          </p:cNvPicPr>
          <p:nvPr userDrawn="1"/>
        </p:nvPicPr>
        <p:blipFill>
          <a:blip r:embed="rId2"/>
          <a:stretch>
            <a:fillRect/>
          </a:stretch>
        </p:blipFill>
        <p:spPr>
          <a:xfrm>
            <a:off x="10443282" y="4373580"/>
            <a:ext cx="984085" cy="1445890"/>
          </a:xfrm>
          <a:prstGeom prst="rect">
            <a:avLst/>
          </a:prstGeom>
        </p:spPr>
      </p:pic>
      <p:pic>
        <p:nvPicPr>
          <p:cNvPr id="16" name="Picture 15">
            <a:extLst>
              <a:ext uri="{FF2B5EF4-FFF2-40B4-BE49-F238E27FC236}">
                <a16:creationId xmlns:a16="http://schemas.microsoft.com/office/drawing/2014/main" id="{BFB9EB9F-2CE0-6C42-B1D8-825CF31DE0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1537" y="5996153"/>
            <a:ext cx="727574" cy="861848"/>
          </a:xfrm>
          <a:prstGeom prst="rect">
            <a:avLst/>
          </a:prstGeom>
        </p:spPr>
      </p:pic>
    </p:spTree>
    <p:extLst>
      <p:ext uri="{BB962C8B-B14F-4D97-AF65-F5344CB8AC3E}">
        <p14:creationId xmlns:p14="http://schemas.microsoft.com/office/powerpoint/2010/main" val="266051938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hoto left + title and content righ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BA5B2-753E-BE47-9B27-B0AFAE3EEE20}"/>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0E6744F-AFB4-744C-A85D-4C0CAA1460E3}"/>
              </a:ext>
            </a:extLst>
          </p:cNvPr>
          <p:cNvSpPr>
            <a:spLocks noGrp="1"/>
          </p:cNvSpPr>
          <p:nvPr>
            <p:ph type="sldNum" sz="quarter" idx="12"/>
          </p:nvPr>
        </p:nvSpPr>
        <p:spPr>
          <a:xfrm>
            <a:off x="10822898" y="6414052"/>
            <a:ext cx="530902" cy="104124"/>
          </a:xfrm>
          <a:prstGeom prst="rect">
            <a:avLst/>
          </a:prstGeom>
        </p:spPr>
        <p:txBody>
          <a:bodyPr/>
          <a:lstStyle>
            <a:lvl1pPr>
              <a:defRPr>
                <a:solidFill>
                  <a:schemeClr val="bg1"/>
                </a:solidFill>
                <a:latin typeface="Helvetica" pitchFamily="2" charset="0"/>
              </a:defRPr>
            </a:lvl1pPr>
          </a:lstStyle>
          <a:p>
            <a:fld id="{9AB133FE-E6F7-EC46-8519-564ACF30934E}" type="slidenum">
              <a:rPr lang="en-US" smtClean="0"/>
              <a:pPr/>
              <a:t>‹#›</a:t>
            </a:fld>
            <a:endParaRPr lang="en-US"/>
          </a:p>
        </p:txBody>
      </p:sp>
      <p:pic>
        <p:nvPicPr>
          <p:cNvPr id="13" name="Picture 12">
            <a:extLst>
              <a:ext uri="{FF2B5EF4-FFF2-40B4-BE49-F238E27FC236}">
                <a16:creationId xmlns:a16="http://schemas.microsoft.com/office/drawing/2014/main" id="{E6BD0A88-4FC1-1A4E-A4AD-048073E1A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17789"/>
            <a:ext cx="1145561" cy="496651"/>
          </a:xfrm>
          <a:prstGeom prst="rect">
            <a:avLst/>
          </a:prstGeom>
        </p:spPr>
      </p:pic>
      <p:sp>
        <p:nvSpPr>
          <p:cNvPr id="11"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4962144" y="741641"/>
            <a:ext cx="6391656" cy="573659"/>
          </a:xfrm>
        </p:spPr>
        <p:txBody>
          <a:bodyPr>
            <a:noAutofit/>
          </a:bodyPr>
          <a:lstStyle>
            <a:lvl1pPr>
              <a:defRPr sz="3800" b="1"/>
            </a:lvl1pPr>
          </a:lstStyle>
          <a:p>
            <a:r>
              <a:rPr lang="en-US"/>
              <a:t>Title Helvetica 38 pt.</a:t>
            </a:r>
          </a:p>
        </p:txBody>
      </p:sp>
      <p:sp>
        <p:nvSpPr>
          <p:cNvPr id="16"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4962144" y="1604733"/>
            <a:ext cx="6391656" cy="3612726"/>
          </a:xfrm>
        </p:spPr>
        <p:txBody>
          <a:bodyPr>
            <a:normAutofit/>
          </a:bodyPr>
          <a:lstStyle>
            <a:lvl1pPr>
              <a:defRPr sz="2600"/>
            </a:lvl1pPr>
            <a:lvl2pPr>
              <a:defRPr sz="2600"/>
            </a:lvl2pPr>
            <a:lvl3pPr>
              <a:defRPr sz="2600"/>
            </a:lvl3pPr>
            <a:lvl4pPr>
              <a:defRPr sz="3000"/>
            </a:lvl4pPr>
            <a:lvl5pPr>
              <a:defRPr sz="3000"/>
            </a:lvl5pPr>
          </a:lstStyle>
          <a:p>
            <a:pPr lvl="0"/>
            <a:r>
              <a:rPr lang="en-US"/>
              <a:t>Edit Master text styles</a:t>
            </a:r>
          </a:p>
          <a:p>
            <a:pPr lvl="1"/>
            <a:r>
              <a:rPr lang="en-US"/>
              <a:t>Second level</a:t>
            </a:r>
          </a:p>
          <a:p>
            <a:pPr lvl="2"/>
            <a:r>
              <a:rPr lang="en-US"/>
              <a:t>Third level</a:t>
            </a:r>
          </a:p>
        </p:txBody>
      </p:sp>
      <p:sp>
        <p:nvSpPr>
          <p:cNvPr id="17"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0" y="0"/>
            <a:ext cx="4059936" cy="6074229"/>
          </a:xfrm>
        </p:spPr>
        <p:txBody>
          <a:bodyPr>
            <a:normAutofit/>
          </a:bodyPr>
          <a:lstStyle>
            <a:lvl1pPr marL="0" indent="0">
              <a:buNone/>
              <a:defRPr sz="2000">
                <a:solidFill>
                  <a:schemeClr val="accent1"/>
                </a:solidFill>
              </a:defRPr>
            </a:lvl1pPr>
          </a:lstStyle>
          <a:p>
            <a:r>
              <a:rPr lang="en-US"/>
              <a:t>Click icon to add picture</a:t>
            </a:r>
          </a:p>
        </p:txBody>
      </p:sp>
    </p:spTree>
    <p:extLst>
      <p:ext uri="{BB962C8B-B14F-4D97-AF65-F5344CB8AC3E}">
        <p14:creationId xmlns:p14="http://schemas.microsoft.com/office/powerpoint/2010/main" val="120805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016" y="782337"/>
            <a:ext cx="10348784" cy="867591"/>
          </a:xfrm>
        </p:spPr>
        <p:txBody>
          <a:bodyPr/>
          <a:lstStyle/>
          <a:p>
            <a:pPr lvl="0"/>
            <a:r>
              <a:rPr lang="en-US" dirty="0"/>
              <a:t>Title Helvetica bold 44 pt.</a:t>
            </a:r>
          </a:p>
        </p:txBody>
      </p:sp>
      <p:sp>
        <p:nvSpPr>
          <p:cNvPr id="6" name="Content Placeholder 5"/>
          <p:cNvSpPr>
            <a:spLocks noGrp="1"/>
          </p:cNvSpPr>
          <p:nvPr>
            <p:ph sz="quarter" idx="12" hasCustomPrompt="1"/>
          </p:nvPr>
        </p:nvSpPr>
        <p:spPr>
          <a:xfrm>
            <a:off x="1005016" y="1721708"/>
            <a:ext cx="10348784" cy="3917092"/>
          </a:xfrm>
        </p:spPr>
        <p:txBody>
          <a:bodyPr/>
          <a:lstStyle>
            <a:lvl1pPr marL="0" indent="0">
              <a:buNone/>
              <a:defRPr baseline="0"/>
            </a:lvl1pPr>
          </a:lstStyle>
          <a:p>
            <a:pPr lvl="0"/>
            <a:r>
              <a:rPr lang="en-US" dirty="0"/>
              <a:t>Body copy Helvetica 30 pt.</a:t>
            </a:r>
          </a:p>
        </p:txBody>
      </p:sp>
      <p:sp>
        <p:nvSpPr>
          <p:cNvPr id="9" name="Rectangle 8">
            <a:extLst>
              <a:ext uri="{FF2B5EF4-FFF2-40B4-BE49-F238E27FC236}">
                <a16:creationId xmlns:a16="http://schemas.microsoft.com/office/drawing/2014/main" id="{FABF8CE8-C45B-8345-BC93-60697ECD88AD}"/>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16D4DB16-526C-064B-8B98-4AEB57223E04}"/>
              </a:ext>
            </a:extLst>
          </p:cNvPr>
          <p:cNvSpPr>
            <a:spLocks noGrp="1"/>
          </p:cNvSpPr>
          <p:nvPr>
            <p:ph type="sldNum" sz="quarter" idx="13"/>
          </p:nvPr>
        </p:nvSpPr>
        <p:spPr>
          <a:xfrm>
            <a:off x="10822898" y="6387676"/>
            <a:ext cx="530902" cy="130500"/>
          </a:xfrm>
          <a:prstGeom prst="rect">
            <a:avLst/>
          </a:prstGeom>
        </p:spPr>
        <p:txBody>
          <a:bodyPr/>
          <a:lstStyle>
            <a:lvl1pPr>
              <a:defRPr>
                <a:solidFill>
                  <a:schemeClr val="bg1"/>
                </a:solidFill>
                <a:latin typeface="Helvetica" pitchFamily="2" charset="0"/>
              </a:defRPr>
            </a:lvl1pPr>
          </a:lstStyle>
          <a:p>
            <a:fld id="{9AB133FE-E6F7-EC46-8519-564ACF30934E}" type="slidenum">
              <a:rPr lang="en-US" smtClean="0"/>
              <a:pPr/>
              <a:t>‹#›</a:t>
            </a:fld>
            <a:endParaRPr lang="en-US" dirty="0"/>
          </a:p>
        </p:txBody>
      </p:sp>
      <p:pic>
        <p:nvPicPr>
          <p:cNvPr id="12" name="Picture 11">
            <a:extLst>
              <a:ext uri="{FF2B5EF4-FFF2-40B4-BE49-F238E27FC236}">
                <a16:creationId xmlns:a16="http://schemas.microsoft.com/office/drawing/2014/main" id="{2C12B3C3-E78B-B246-BEF6-7ADF214EA1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17789"/>
            <a:ext cx="1145561" cy="496651"/>
          </a:xfrm>
          <a:prstGeom prst="rect">
            <a:avLst/>
          </a:prstGeom>
        </p:spPr>
      </p:pic>
    </p:spTree>
    <p:extLst>
      <p:ext uri="{BB962C8B-B14F-4D97-AF65-F5344CB8AC3E}">
        <p14:creationId xmlns:p14="http://schemas.microsoft.com/office/powerpoint/2010/main" val="1030610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icture Left + Title, Name, Positi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7590" y="2053885"/>
            <a:ext cx="5826210" cy="1044179"/>
          </a:xfrm>
        </p:spPr>
        <p:txBody>
          <a:bodyPr/>
          <a:lstStyle>
            <a:lvl1pPr>
              <a:defRPr/>
            </a:lvl1pPr>
          </a:lstStyle>
          <a:p>
            <a:r>
              <a:rPr lang="en-US" dirty="0"/>
              <a:t>Presentation Title</a:t>
            </a:r>
          </a:p>
        </p:txBody>
      </p:sp>
      <p:sp>
        <p:nvSpPr>
          <p:cNvPr id="9"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5527590" y="3782111"/>
            <a:ext cx="5826210" cy="438032"/>
          </a:xfrm>
        </p:spPr>
        <p:txBody>
          <a:bodyPr>
            <a:noAutofit/>
          </a:bodyPr>
          <a:lstStyle>
            <a:lvl1pPr marL="0" indent="0" algn="l">
              <a:buNone/>
              <a:defRPr sz="3000" spc="150" baseline="0">
                <a:solidFill>
                  <a:schemeClr val="tx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p:txBody>
      </p:sp>
      <p:sp>
        <p:nvSpPr>
          <p:cNvPr id="15" name="Text Placeholder 14"/>
          <p:cNvSpPr>
            <a:spLocks noGrp="1"/>
          </p:cNvSpPr>
          <p:nvPr>
            <p:ph type="body" sz="quarter" idx="10" hasCustomPrompt="1"/>
          </p:nvPr>
        </p:nvSpPr>
        <p:spPr>
          <a:xfrm>
            <a:off x="5527674" y="4424363"/>
            <a:ext cx="5826125" cy="493626"/>
          </a:xfrm>
        </p:spPr>
        <p:txBody>
          <a:bodyPr/>
          <a:lstStyle>
            <a:lvl1pPr marL="0" indent="0">
              <a:buNone/>
              <a:defRPr>
                <a:solidFill>
                  <a:schemeClr val="accent1"/>
                </a:solidFill>
              </a:defRPr>
            </a:lvl1pPr>
          </a:lstStyle>
          <a:p>
            <a:pPr lvl="0"/>
            <a:r>
              <a:rPr lang="en-US" dirty="0"/>
              <a:t>Position</a:t>
            </a:r>
          </a:p>
        </p:txBody>
      </p:sp>
      <p:sp>
        <p:nvSpPr>
          <p:cNvPr id="17" name="Picture Placeholder 16"/>
          <p:cNvSpPr>
            <a:spLocks noGrp="1"/>
          </p:cNvSpPr>
          <p:nvPr>
            <p:ph type="pic" sz="quarter" idx="11"/>
          </p:nvPr>
        </p:nvSpPr>
        <p:spPr>
          <a:xfrm>
            <a:off x="1103313" y="1054443"/>
            <a:ext cx="4078287" cy="4752631"/>
          </a:xfrm>
        </p:spPr>
        <p:txBody>
          <a:bodyPr/>
          <a:lstStyle/>
          <a:p>
            <a:r>
              <a:rPr lang="en-US"/>
              <a:t>Click icon to add picture</a:t>
            </a:r>
          </a:p>
        </p:txBody>
      </p:sp>
    </p:spTree>
    <p:extLst>
      <p:ext uri="{BB962C8B-B14F-4D97-AF65-F5344CB8AC3E}">
        <p14:creationId xmlns:p14="http://schemas.microsoft.com/office/powerpoint/2010/main" val="3287386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1BFC-7C71-9E49-9AF3-83B6FE2C3C66}"/>
              </a:ext>
            </a:extLst>
          </p:cNvPr>
          <p:cNvSpPr>
            <a:spLocks noGrp="1"/>
          </p:cNvSpPr>
          <p:nvPr>
            <p:ph type="title"/>
          </p:nvPr>
        </p:nvSpPr>
        <p:spPr>
          <a:xfrm>
            <a:off x="838200" y="5014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077C8-5852-9F41-BF1E-DBA2B290D917}"/>
              </a:ext>
            </a:extLst>
          </p:cNvPr>
          <p:cNvSpPr>
            <a:spLocks noGrp="1"/>
          </p:cNvSpPr>
          <p:nvPr>
            <p:ph type="body" idx="1"/>
          </p:nvPr>
        </p:nvSpPr>
        <p:spPr>
          <a:xfrm>
            <a:off x="838200" y="342900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BB2BA7-E76C-D94D-A2C7-08C822CD883B}"/>
              </a:ext>
            </a:extLst>
          </p:cNvPr>
          <p:cNvSpPr>
            <a:spLocks noGrp="1"/>
          </p:cNvSpPr>
          <p:nvPr>
            <p:ph type="dt" sz="half" idx="10"/>
          </p:nvPr>
        </p:nvSpPr>
        <p:spPr>
          <a:xfrm>
            <a:off x="838200" y="5306002"/>
            <a:ext cx="2743200" cy="365125"/>
          </a:xfrm>
        </p:spPr>
        <p:txBody>
          <a:bodyPr/>
          <a:lstStyle/>
          <a:p>
            <a:fld id="{7A6A73AD-27B1-154E-BE2E-3119496B7FE3}" type="datetimeFigureOut">
              <a:rPr lang="en-US" smtClean="0"/>
              <a:t>10/16/2023</a:t>
            </a:fld>
            <a:endParaRPr lang="en-US"/>
          </a:p>
        </p:txBody>
      </p:sp>
      <p:sp>
        <p:nvSpPr>
          <p:cNvPr id="5" name="Footer Placeholder 4">
            <a:extLst>
              <a:ext uri="{FF2B5EF4-FFF2-40B4-BE49-F238E27FC236}">
                <a16:creationId xmlns:a16="http://schemas.microsoft.com/office/drawing/2014/main" id="{E9041283-AF1F-A546-B8F9-33C6CDFD3263}"/>
              </a:ext>
            </a:extLst>
          </p:cNvPr>
          <p:cNvSpPr>
            <a:spLocks noGrp="1"/>
          </p:cNvSpPr>
          <p:nvPr>
            <p:ph type="ftr" sz="quarter" idx="11"/>
          </p:nvPr>
        </p:nvSpPr>
        <p:spPr>
          <a:xfrm>
            <a:off x="4038600" y="5306002"/>
            <a:ext cx="4114800" cy="365125"/>
          </a:xfrm>
        </p:spPr>
        <p:txBody>
          <a:bodyPr/>
          <a:lstStyle/>
          <a:p>
            <a:endParaRPr lang="en-US"/>
          </a:p>
        </p:txBody>
      </p:sp>
      <p:sp>
        <p:nvSpPr>
          <p:cNvPr id="6" name="Slide Number Placeholder 5">
            <a:extLst>
              <a:ext uri="{FF2B5EF4-FFF2-40B4-BE49-F238E27FC236}">
                <a16:creationId xmlns:a16="http://schemas.microsoft.com/office/drawing/2014/main" id="{FB2D1A41-31B3-4247-BB6A-D2056CA6AAB5}"/>
              </a:ext>
            </a:extLst>
          </p:cNvPr>
          <p:cNvSpPr>
            <a:spLocks noGrp="1"/>
          </p:cNvSpPr>
          <p:nvPr>
            <p:ph type="sldNum" sz="quarter" idx="12"/>
          </p:nvPr>
        </p:nvSpPr>
        <p:spPr>
          <a:xfrm>
            <a:off x="8610600" y="5306002"/>
            <a:ext cx="2743200" cy="365125"/>
          </a:xfrm>
        </p:spPr>
        <p:txBody>
          <a:bodyPr/>
          <a:lstStyle/>
          <a:p>
            <a:fld id="{798D65E3-A1C6-0D4D-A555-C5DBCE62B83E}" type="slidenum">
              <a:rPr lang="en-US" smtClean="0"/>
              <a:t>‹#›</a:t>
            </a:fld>
            <a:endParaRPr lang="en-US"/>
          </a:p>
        </p:txBody>
      </p:sp>
      <p:pic>
        <p:nvPicPr>
          <p:cNvPr id="7" name="Picture 6">
            <a:extLst>
              <a:ext uri="{FF2B5EF4-FFF2-40B4-BE49-F238E27FC236}">
                <a16:creationId xmlns:a16="http://schemas.microsoft.com/office/drawing/2014/main" id="{F73B8AAC-A6E8-9C41-A668-89F7191AFEF0}"/>
              </a:ext>
            </a:extLst>
          </p:cNvPr>
          <p:cNvPicPr>
            <a:picLocks noChangeAspect="1"/>
          </p:cNvPicPr>
          <p:nvPr userDrawn="1"/>
        </p:nvPicPr>
        <p:blipFill>
          <a:blip r:embed="rId2"/>
          <a:stretch>
            <a:fillRect/>
          </a:stretch>
        </p:blipFill>
        <p:spPr>
          <a:xfrm>
            <a:off x="0" y="5772150"/>
            <a:ext cx="12192000" cy="1085850"/>
          </a:xfrm>
          <a:prstGeom prst="rect">
            <a:avLst/>
          </a:prstGeom>
        </p:spPr>
      </p:pic>
    </p:spTree>
    <p:extLst>
      <p:ext uri="{BB962C8B-B14F-4D97-AF65-F5344CB8AC3E}">
        <p14:creationId xmlns:p14="http://schemas.microsoft.com/office/powerpoint/2010/main" val="318789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2 Side by Sid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24931"/>
            <a:ext cx="10515600" cy="766753"/>
          </a:xfrm>
        </p:spPr>
        <p:txBody>
          <a:bodyPr/>
          <a:lstStyle>
            <a:lvl1pPr>
              <a:defRPr/>
            </a:lvl1pPr>
          </a:lstStyle>
          <a:p>
            <a:r>
              <a:rPr lang="en-US" dirty="0"/>
              <a:t>Title Helvetica bold 44 pt.</a:t>
            </a:r>
          </a:p>
        </p:txBody>
      </p:sp>
      <p:sp>
        <p:nvSpPr>
          <p:cNvPr id="6" name="Content Placeholder 5"/>
          <p:cNvSpPr>
            <a:spLocks noGrp="1"/>
          </p:cNvSpPr>
          <p:nvPr>
            <p:ph sz="quarter" idx="12" hasCustomPrompt="1"/>
          </p:nvPr>
        </p:nvSpPr>
        <p:spPr>
          <a:xfrm>
            <a:off x="838200" y="1580980"/>
            <a:ext cx="4887097" cy="4127843"/>
          </a:xfrm>
        </p:spPr>
        <p:txBody>
          <a:bodyPr/>
          <a:lstStyle>
            <a:lvl1pPr marL="0" indent="0">
              <a:buNone/>
              <a:defRPr baseline="0"/>
            </a:lvl1pPr>
          </a:lstStyle>
          <a:p>
            <a:pPr lvl="0"/>
            <a:r>
              <a:rPr lang="en-US" dirty="0"/>
              <a:t>Body copy Helvetica 30 pt.</a:t>
            </a:r>
          </a:p>
        </p:txBody>
      </p:sp>
      <p:sp>
        <p:nvSpPr>
          <p:cNvPr id="8" name="Content Placeholder 7"/>
          <p:cNvSpPr>
            <a:spLocks noGrp="1"/>
          </p:cNvSpPr>
          <p:nvPr>
            <p:ph sz="quarter" idx="13" hasCustomPrompt="1"/>
          </p:nvPr>
        </p:nvSpPr>
        <p:spPr>
          <a:xfrm>
            <a:off x="6466703" y="1588532"/>
            <a:ext cx="4887097" cy="4120292"/>
          </a:xfrm>
        </p:spPr>
        <p:txBody>
          <a:bodyPr/>
          <a:lstStyle>
            <a:lvl1pPr marL="0" indent="0">
              <a:buNone/>
              <a:defRPr baseline="0"/>
            </a:lvl1pPr>
          </a:lstStyle>
          <a:p>
            <a:pPr lvl="0"/>
            <a:r>
              <a:rPr lang="en-US" dirty="0"/>
              <a:t>Body copy Helvetica 30 pt.</a:t>
            </a:r>
          </a:p>
        </p:txBody>
      </p:sp>
      <p:sp>
        <p:nvSpPr>
          <p:cNvPr id="9" name="Rectangle 8">
            <a:extLst>
              <a:ext uri="{FF2B5EF4-FFF2-40B4-BE49-F238E27FC236}">
                <a16:creationId xmlns:a16="http://schemas.microsoft.com/office/drawing/2014/main" id="{5263435B-D72C-BA49-905B-6D5511560EC9}"/>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A68E21F0-5AFB-7F4E-BF5E-86338F4BF828}"/>
              </a:ext>
            </a:extLst>
          </p:cNvPr>
          <p:cNvSpPr>
            <a:spLocks noGrp="1"/>
          </p:cNvSpPr>
          <p:nvPr>
            <p:ph type="sldNum" sz="quarter" idx="14"/>
          </p:nvPr>
        </p:nvSpPr>
        <p:spPr>
          <a:xfrm>
            <a:off x="10822898" y="6414052"/>
            <a:ext cx="530902" cy="104124"/>
          </a:xfrm>
          <a:prstGeom prst="rect">
            <a:avLst/>
          </a:prstGeom>
        </p:spPr>
        <p:txBody>
          <a:bodyPr/>
          <a:lstStyle>
            <a:lvl1pPr>
              <a:defRPr>
                <a:solidFill>
                  <a:schemeClr val="bg1"/>
                </a:solidFill>
                <a:latin typeface="Helvetica" pitchFamily="2" charset="0"/>
              </a:defRPr>
            </a:lvl1pPr>
          </a:lstStyle>
          <a:p>
            <a:fld id="{9AB133FE-E6F7-EC46-8519-564ACF30934E}" type="slidenum">
              <a:rPr lang="en-US" smtClean="0"/>
              <a:pPr/>
              <a:t>‹#›</a:t>
            </a:fld>
            <a:endParaRPr lang="en-US" dirty="0"/>
          </a:p>
        </p:txBody>
      </p:sp>
      <p:pic>
        <p:nvPicPr>
          <p:cNvPr id="11" name="Picture 10">
            <a:extLst>
              <a:ext uri="{FF2B5EF4-FFF2-40B4-BE49-F238E27FC236}">
                <a16:creationId xmlns:a16="http://schemas.microsoft.com/office/drawing/2014/main" id="{6AC0CB71-38E6-B941-97F1-395594672D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17789"/>
            <a:ext cx="1145561" cy="496651"/>
          </a:xfrm>
          <a:prstGeom prst="rect">
            <a:avLst/>
          </a:prstGeom>
        </p:spPr>
      </p:pic>
    </p:spTree>
    <p:extLst>
      <p:ext uri="{BB962C8B-B14F-4D97-AF65-F5344CB8AC3E}">
        <p14:creationId xmlns:p14="http://schemas.microsoft.com/office/powerpoint/2010/main" val="324940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DDBAC5-039E-7B42-BBDD-5B63081654AB}"/>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59B9EA21-F5DF-E344-A7FD-F7B072381701}"/>
              </a:ext>
            </a:extLst>
          </p:cNvPr>
          <p:cNvSpPr>
            <a:spLocks noGrp="1"/>
          </p:cNvSpPr>
          <p:nvPr>
            <p:ph type="sldNum" sz="quarter" idx="12"/>
          </p:nvPr>
        </p:nvSpPr>
        <p:spPr>
          <a:xfrm>
            <a:off x="10822898" y="6414052"/>
            <a:ext cx="530902" cy="104124"/>
          </a:xfrm>
          <a:prstGeom prst="rect">
            <a:avLst/>
          </a:prstGeom>
        </p:spPr>
        <p:txBody>
          <a:bodyPr/>
          <a:lstStyle>
            <a:lvl1pPr>
              <a:defRPr>
                <a:solidFill>
                  <a:schemeClr val="bg1"/>
                </a:solidFill>
                <a:latin typeface="Helvetica" pitchFamily="2" charset="0"/>
              </a:defRPr>
            </a:lvl1pPr>
          </a:lstStyle>
          <a:p>
            <a:fld id="{9AB133FE-E6F7-EC46-8519-564ACF30934E}" type="slidenum">
              <a:rPr lang="en-US" smtClean="0"/>
              <a:pPr/>
              <a:t>‹#›</a:t>
            </a:fld>
            <a:endParaRPr lang="en-US" dirty="0"/>
          </a:p>
        </p:txBody>
      </p:sp>
      <p:pic>
        <p:nvPicPr>
          <p:cNvPr id="16" name="Picture 15">
            <a:extLst>
              <a:ext uri="{FF2B5EF4-FFF2-40B4-BE49-F238E27FC236}">
                <a16:creationId xmlns:a16="http://schemas.microsoft.com/office/drawing/2014/main" id="{A426259A-5EA9-0140-985F-37CE70CBBF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17789"/>
            <a:ext cx="1145561" cy="496651"/>
          </a:xfrm>
          <a:prstGeom prst="rect">
            <a:avLst/>
          </a:prstGeom>
        </p:spPr>
      </p:pic>
      <p:sp>
        <p:nvSpPr>
          <p:cNvPr id="2" name="Title 1"/>
          <p:cNvSpPr>
            <a:spLocks noGrp="1"/>
          </p:cNvSpPr>
          <p:nvPr>
            <p:ph type="title" hasCustomPrompt="1"/>
          </p:nvPr>
        </p:nvSpPr>
        <p:spPr>
          <a:xfrm>
            <a:off x="838200" y="743522"/>
            <a:ext cx="10515600" cy="768350"/>
          </a:xfrm>
        </p:spPr>
        <p:txBody>
          <a:bodyPr/>
          <a:lstStyle/>
          <a:p>
            <a:pPr lvl="0"/>
            <a:r>
              <a:rPr lang="en-US" dirty="0"/>
              <a:t>Title Helvetica bold 44 pt.</a:t>
            </a:r>
          </a:p>
        </p:txBody>
      </p:sp>
    </p:spTree>
    <p:extLst>
      <p:ext uri="{BB962C8B-B14F-4D97-AF65-F5344CB8AC3E}">
        <p14:creationId xmlns:p14="http://schemas.microsoft.com/office/powerpoint/2010/main" val="1650636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left + title and content righ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BA5B2-753E-BE47-9B27-B0AFAE3EEE20}"/>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40E6744F-AFB4-744C-A85D-4C0CAA1460E3}"/>
              </a:ext>
            </a:extLst>
          </p:cNvPr>
          <p:cNvSpPr>
            <a:spLocks noGrp="1"/>
          </p:cNvSpPr>
          <p:nvPr>
            <p:ph type="sldNum" sz="quarter" idx="12"/>
          </p:nvPr>
        </p:nvSpPr>
        <p:spPr>
          <a:xfrm>
            <a:off x="10822898" y="6414052"/>
            <a:ext cx="530902" cy="104124"/>
          </a:xfrm>
          <a:prstGeom prst="rect">
            <a:avLst/>
          </a:prstGeom>
        </p:spPr>
        <p:txBody>
          <a:bodyPr/>
          <a:lstStyle>
            <a:lvl1pPr>
              <a:defRPr>
                <a:solidFill>
                  <a:schemeClr val="bg1"/>
                </a:solidFill>
                <a:latin typeface="Helvetica" pitchFamily="2" charset="0"/>
              </a:defRPr>
            </a:lvl1pPr>
          </a:lstStyle>
          <a:p>
            <a:fld id="{9AB133FE-E6F7-EC46-8519-564ACF30934E}" type="slidenum">
              <a:rPr lang="en-US" smtClean="0"/>
              <a:pPr/>
              <a:t>‹#›</a:t>
            </a:fld>
            <a:endParaRPr lang="en-US" dirty="0"/>
          </a:p>
        </p:txBody>
      </p:sp>
      <p:pic>
        <p:nvPicPr>
          <p:cNvPr id="13" name="Picture 12">
            <a:extLst>
              <a:ext uri="{FF2B5EF4-FFF2-40B4-BE49-F238E27FC236}">
                <a16:creationId xmlns:a16="http://schemas.microsoft.com/office/drawing/2014/main" id="{E6BD0A88-4FC1-1A4E-A4AD-048073E1A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17789"/>
            <a:ext cx="1145561" cy="496651"/>
          </a:xfrm>
          <a:prstGeom prst="rect">
            <a:avLst/>
          </a:prstGeom>
        </p:spPr>
      </p:pic>
      <p:sp>
        <p:nvSpPr>
          <p:cNvPr id="11"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4962144" y="741641"/>
            <a:ext cx="6391656" cy="573659"/>
          </a:xfrm>
        </p:spPr>
        <p:txBody>
          <a:bodyPr>
            <a:noAutofit/>
          </a:bodyPr>
          <a:lstStyle>
            <a:lvl1pPr>
              <a:defRPr sz="3800" b="1"/>
            </a:lvl1pPr>
          </a:lstStyle>
          <a:p>
            <a:r>
              <a:rPr lang="en-US" dirty="0"/>
              <a:t>Title Helvetica 38 pt.</a:t>
            </a:r>
          </a:p>
        </p:txBody>
      </p:sp>
      <p:sp>
        <p:nvSpPr>
          <p:cNvPr id="16"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4962144" y="1604733"/>
            <a:ext cx="6391656" cy="3612726"/>
          </a:xfrm>
        </p:spPr>
        <p:txBody>
          <a:bodyPr>
            <a:normAutofit/>
          </a:bodyPr>
          <a:lstStyle>
            <a:lvl1pPr>
              <a:defRPr sz="2600"/>
            </a:lvl1pPr>
            <a:lvl2pPr>
              <a:defRPr sz="2600"/>
            </a:lvl2pPr>
            <a:lvl3pPr>
              <a:defRPr sz="2600"/>
            </a:lvl3pPr>
            <a:lvl4pPr>
              <a:defRPr sz="3000"/>
            </a:lvl4pPr>
            <a:lvl5pPr>
              <a:defRPr sz="3000"/>
            </a:lvl5pPr>
          </a:lstStyle>
          <a:p>
            <a:pPr lvl="0"/>
            <a:r>
              <a:rPr lang="en-US"/>
              <a:t>Edit Master text styles</a:t>
            </a:r>
          </a:p>
          <a:p>
            <a:pPr lvl="1"/>
            <a:r>
              <a:rPr lang="en-US"/>
              <a:t>Second level</a:t>
            </a:r>
          </a:p>
          <a:p>
            <a:pPr lvl="2"/>
            <a:r>
              <a:rPr lang="en-US"/>
              <a:t>Third level</a:t>
            </a:r>
          </a:p>
        </p:txBody>
      </p:sp>
      <p:sp>
        <p:nvSpPr>
          <p:cNvPr id="17"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0" y="0"/>
            <a:ext cx="4059936" cy="6074229"/>
          </a:xfrm>
        </p:spPr>
        <p:txBody>
          <a:bodyPr>
            <a:normAutofit/>
          </a:bodyPr>
          <a:lstStyle>
            <a:lvl1pPr marL="0" indent="0">
              <a:buNone/>
              <a:defRPr sz="20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120016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left + photo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622DFE8-CFC2-5744-994B-7805CF003B4E}"/>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AAF1C3F-97DE-3746-A763-3AAC665D1C21}"/>
              </a:ext>
            </a:extLst>
          </p:cNvPr>
          <p:cNvSpPr>
            <a:spLocks noGrp="1"/>
          </p:cNvSpPr>
          <p:nvPr>
            <p:ph type="sldNum" sz="quarter" idx="12"/>
          </p:nvPr>
        </p:nvSpPr>
        <p:spPr>
          <a:xfrm>
            <a:off x="10822898" y="6414052"/>
            <a:ext cx="530902" cy="104124"/>
          </a:xfrm>
          <a:prstGeom prst="rect">
            <a:avLst/>
          </a:prstGeom>
        </p:spPr>
        <p:txBody>
          <a:bodyPr/>
          <a:lstStyle>
            <a:lvl1pPr>
              <a:defRPr>
                <a:solidFill>
                  <a:schemeClr val="bg1"/>
                </a:solidFill>
                <a:latin typeface="Helvetica" pitchFamily="2" charset="0"/>
              </a:defRPr>
            </a:lvl1pPr>
          </a:lstStyle>
          <a:p>
            <a:fld id="{9AB133FE-E6F7-EC46-8519-564ACF30934E}" type="slidenum">
              <a:rPr lang="en-US" smtClean="0"/>
              <a:pPr/>
              <a:t>‹#›</a:t>
            </a:fld>
            <a:endParaRPr lang="en-US" dirty="0"/>
          </a:p>
        </p:txBody>
      </p:sp>
      <p:pic>
        <p:nvPicPr>
          <p:cNvPr id="19" name="Picture 18">
            <a:extLst>
              <a:ext uri="{FF2B5EF4-FFF2-40B4-BE49-F238E27FC236}">
                <a16:creationId xmlns:a16="http://schemas.microsoft.com/office/drawing/2014/main" id="{D4361636-5FA2-794C-BB10-7AD53FEECA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17789"/>
            <a:ext cx="1145561" cy="496651"/>
          </a:xfrm>
          <a:prstGeom prst="rect">
            <a:avLst/>
          </a:prstGeom>
        </p:spPr>
      </p:pic>
      <p:sp>
        <p:nvSpPr>
          <p:cNvPr id="20" name="Title 1">
            <a:extLst>
              <a:ext uri="{FF2B5EF4-FFF2-40B4-BE49-F238E27FC236}">
                <a16:creationId xmlns:a16="http://schemas.microsoft.com/office/drawing/2014/main" id="{59B8D995-7A3B-0649-AD48-4BDAD89993F1}"/>
              </a:ext>
            </a:extLst>
          </p:cNvPr>
          <p:cNvSpPr>
            <a:spLocks noGrp="1"/>
          </p:cNvSpPr>
          <p:nvPr>
            <p:ph type="title" hasCustomPrompt="1"/>
          </p:nvPr>
        </p:nvSpPr>
        <p:spPr>
          <a:xfrm>
            <a:off x="858011" y="739589"/>
            <a:ext cx="6391656" cy="573659"/>
          </a:xfrm>
        </p:spPr>
        <p:txBody>
          <a:bodyPr>
            <a:noAutofit/>
          </a:bodyPr>
          <a:lstStyle>
            <a:lvl1pPr>
              <a:defRPr sz="3800" b="1"/>
            </a:lvl1pPr>
          </a:lstStyle>
          <a:p>
            <a:r>
              <a:rPr lang="en-US" dirty="0"/>
              <a:t>Title Helvetica 38 pt.</a:t>
            </a:r>
          </a:p>
        </p:txBody>
      </p:sp>
      <p:sp>
        <p:nvSpPr>
          <p:cNvPr id="21" name="Content Placeholder 2">
            <a:extLst>
              <a:ext uri="{FF2B5EF4-FFF2-40B4-BE49-F238E27FC236}">
                <a16:creationId xmlns:a16="http://schemas.microsoft.com/office/drawing/2014/main" id="{0506DE51-C710-6643-8B18-33A489ED827A}"/>
              </a:ext>
            </a:extLst>
          </p:cNvPr>
          <p:cNvSpPr>
            <a:spLocks noGrp="1"/>
          </p:cNvSpPr>
          <p:nvPr>
            <p:ph idx="13"/>
          </p:nvPr>
        </p:nvSpPr>
        <p:spPr>
          <a:xfrm>
            <a:off x="858011" y="1602681"/>
            <a:ext cx="6391656" cy="3628225"/>
          </a:xfrm>
        </p:spPr>
        <p:txBody>
          <a:bodyPr>
            <a:normAutofit/>
          </a:bodyPr>
          <a:lstStyle>
            <a:lvl1pPr>
              <a:defRPr sz="2600"/>
            </a:lvl1pPr>
            <a:lvl2pPr>
              <a:defRPr sz="2600"/>
            </a:lvl2pPr>
            <a:lvl3pPr>
              <a:defRPr sz="2600"/>
            </a:lvl3pPr>
            <a:lvl4pPr>
              <a:defRPr sz="3000"/>
            </a:lvl4pPr>
            <a:lvl5pPr>
              <a:defRPr sz="3000"/>
            </a:lvl5pPr>
          </a:lstStyle>
          <a:p>
            <a:pPr lvl="0"/>
            <a:r>
              <a:rPr lang="en-US"/>
              <a:t>Edit Master text styles</a:t>
            </a:r>
          </a:p>
          <a:p>
            <a:pPr lvl="1"/>
            <a:r>
              <a:rPr lang="en-US"/>
              <a:t>Second level</a:t>
            </a:r>
          </a:p>
          <a:p>
            <a:pPr lvl="2"/>
            <a:r>
              <a:rPr lang="en-US"/>
              <a:t>Third level</a:t>
            </a:r>
          </a:p>
        </p:txBody>
      </p:sp>
      <p:sp>
        <p:nvSpPr>
          <p:cNvPr id="11" name="Picture Placeholder 9">
            <a:extLst>
              <a:ext uri="{FF2B5EF4-FFF2-40B4-BE49-F238E27FC236}">
                <a16:creationId xmlns:a16="http://schemas.microsoft.com/office/drawing/2014/main" id="{CE249F36-21B2-B244-8A05-BFA83D7FE7FE}"/>
              </a:ext>
            </a:extLst>
          </p:cNvPr>
          <p:cNvSpPr>
            <a:spLocks noGrp="1"/>
          </p:cNvSpPr>
          <p:nvPr>
            <p:ph type="pic" sz="quarter" idx="14"/>
          </p:nvPr>
        </p:nvSpPr>
        <p:spPr>
          <a:xfrm>
            <a:off x="8161599" y="8238"/>
            <a:ext cx="4030401" cy="6074228"/>
          </a:xfrm>
        </p:spPr>
        <p:txBody>
          <a:bodyPr>
            <a:normAutofit/>
          </a:bodyPr>
          <a:lstStyle>
            <a:lvl1pPr marL="0" indent="0">
              <a:buNone/>
              <a:defRPr sz="20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2392337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_title and subtitle">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29674C-CEE8-454D-AA76-A021556D799F}"/>
              </a:ext>
            </a:extLst>
          </p:cNvPr>
          <p:cNvSpPr>
            <a:spLocks noGrp="1"/>
          </p:cNvSpPr>
          <p:nvPr>
            <p:ph type="ctrTitle" hasCustomPrompt="1"/>
          </p:nvPr>
        </p:nvSpPr>
        <p:spPr>
          <a:xfrm>
            <a:off x="1243139" y="1539937"/>
            <a:ext cx="10184228" cy="779589"/>
          </a:xfrm>
        </p:spPr>
        <p:txBody>
          <a:bodyPr anchor="t">
            <a:normAutofit/>
          </a:bodyPr>
          <a:lstStyle>
            <a:lvl1pPr algn="l">
              <a:defRPr sz="4800" b="1" cap="all" spc="250" baseline="0">
                <a:latin typeface="Helvetica" pitchFamily="2" charset="0"/>
              </a:defRPr>
            </a:lvl1pPr>
          </a:lstStyle>
          <a:p>
            <a:r>
              <a:rPr lang="en-US" dirty="0"/>
              <a:t>Closing title</a:t>
            </a:r>
          </a:p>
        </p:txBody>
      </p:sp>
      <p:sp>
        <p:nvSpPr>
          <p:cNvPr id="7" name="Subtitle 2">
            <a:extLst>
              <a:ext uri="{FF2B5EF4-FFF2-40B4-BE49-F238E27FC236}">
                <a16:creationId xmlns:a16="http://schemas.microsoft.com/office/drawing/2014/main" id="{07710289-AF8A-6246-AA02-170AB25CF262}"/>
              </a:ext>
            </a:extLst>
          </p:cNvPr>
          <p:cNvSpPr>
            <a:spLocks noGrp="1"/>
          </p:cNvSpPr>
          <p:nvPr>
            <p:ph type="subTitle" idx="1" hasCustomPrompt="1"/>
          </p:nvPr>
        </p:nvSpPr>
        <p:spPr>
          <a:xfrm>
            <a:off x="1243139" y="2319526"/>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Closing subtitle</a:t>
            </a:r>
          </a:p>
        </p:txBody>
      </p:sp>
      <p:pic>
        <p:nvPicPr>
          <p:cNvPr id="8" name="Picture 7">
            <a:extLst>
              <a:ext uri="{FF2B5EF4-FFF2-40B4-BE49-F238E27FC236}">
                <a16:creationId xmlns:a16="http://schemas.microsoft.com/office/drawing/2014/main" id="{8747D21F-F20D-7E4B-8F09-39BAAAF513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1537" y="5996153"/>
            <a:ext cx="727574" cy="861848"/>
          </a:xfrm>
          <a:prstGeom prst="rect">
            <a:avLst/>
          </a:prstGeom>
        </p:spPr>
      </p:pic>
      <p:pic>
        <p:nvPicPr>
          <p:cNvPr id="10" name="Picture 9">
            <a:extLst>
              <a:ext uri="{FF2B5EF4-FFF2-40B4-BE49-F238E27FC236}">
                <a16:creationId xmlns:a16="http://schemas.microsoft.com/office/drawing/2014/main" id="{21078852-B76B-904D-B8D9-851EFEB9A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3282" y="4068769"/>
            <a:ext cx="984085" cy="1684981"/>
          </a:xfrm>
          <a:prstGeom prst="rect">
            <a:avLst/>
          </a:prstGeom>
        </p:spPr>
      </p:pic>
    </p:spTree>
    <p:extLst>
      <p:ext uri="{BB962C8B-B14F-4D97-AF65-F5344CB8AC3E}">
        <p14:creationId xmlns:p14="http://schemas.microsoft.com/office/powerpoint/2010/main" val="420102656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esenter/Speaker Bio Info and Image Slide">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1450D8F2-3626-254B-92D9-A86E672BA3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96A553-F2AE-B34C-AE94-46AB007885B3}"/>
              </a:ext>
            </a:extLst>
          </p:cNvPr>
          <p:cNvSpPr>
            <a:spLocks noGrp="1"/>
          </p:cNvSpPr>
          <p:nvPr>
            <p:ph type="title" hasCustomPrompt="1"/>
          </p:nvPr>
        </p:nvSpPr>
        <p:spPr>
          <a:xfrm>
            <a:off x="925217" y="877908"/>
            <a:ext cx="3932237" cy="1600200"/>
          </a:xfrm>
        </p:spPr>
        <p:txBody>
          <a:bodyPr anchor="b"/>
          <a:lstStyle>
            <a:lvl1pPr algn="ctr">
              <a:defRPr sz="3200">
                <a:solidFill>
                  <a:schemeClr val="bg1"/>
                </a:solidFill>
              </a:defRPr>
            </a:lvl1pPr>
          </a:lstStyle>
          <a:p>
            <a:r>
              <a:rPr lang="en-US"/>
              <a:t>Presenter/Speaker</a:t>
            </a:r>
          </a:p>
        </p:txBody>
      </p:sp>
      <p:sp>
        <p:nvSpPr>
          <p:cNvPr id="4" name="Text Placeholder 3">
            <a:extLst>
              <a:ext uri="{FF2B5EF4-FFF2-40B4-BE49-F238E27FC236}">
                <a16:creationId xmlns:a16="http://schemas.microsoft.com/office/drawing/2014/main" id="{F3181DE5-6E0E-E64F-88CB-A0E97EA93874}"/>
              </a:ext>
            </a:extLst>
          </p:cNvPr>
          <p:cNvSpPr>
            <a:spLocks noGrp="1"/>
          </p:cNvSpPr>
          <p:nvPr>
            <p:ph type="body" sz="half" idx="2" hasCustomPrompt="1"/>
          </p:nvPr>
        </p:nvSpPr>
        <p:spPr>
          <a:xfrm>
            <a:off x="925217" y="2710864"/>
            <a:ext cx="3932237" cy="1824644"/>
          </a:xfrm>
        </p:spPr>
        <p:txBody>
          <a:bodyPr anchor="t"/>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Speaker’s Bio Info</a:t>
            </a:r>
          </a:p>
        </p:txBody>
      </p:sp>
      <p:sp>
        <p:nvSpPr>
          <p:cNvPr id="5" name="Date Placeholder 4">
            <a:extLst>
              <a:ext uri="{FF2B5EF4-FFF2-40B4-BE49-F238E27FC236}">
                <a16:creationId xmlns:a16="http://schemas.microsoft.com/office/drawing/2014/main" id="{36AB75A7-93E6-E149-9F7A-42E3650442AA}"/>
              </a:ext>
            </a:extLst>
          </p:cNvPr>
          <p:cNvSpPr>
            <a:spLocks noGrp="1"/>
          </p:cNvSpPr>
          <p:nvPr>
            <p:ph type="dt" sz="half" idx="10"/>
          </p:nvPr>
        </p:nvSpPr>
        <p:spPr>
          <a:xfrm>
            <a:off x="8969433" y="6267668"/>
            <a:ext cx="1553727" cy="365125"/>
          </a:xfrm>
        </p:spPr>
        <p:txBody>
          <a:bodyPr/>
          <a:lstStyle>
            <a:lvl1pPr algn="r">
              <a:defRPr>
                <a:solidFill>
                  <a:schemeClr val="tx1">
                    <a:lumMod val="75000"/>
                    <a:lumOff val="25000"/>
                  </a:schemeClr>
                </a:solidFill>
              </a:defRPr>
            </a:lvl1pPr>
          </a:lstStyle>
          <a:p>
            <a:fld id="{F0C871D8-B6D8-F340-A1EA-481CE5CFB8FA}" type="datetimeFigureOut">
              <a:rPr lang="en-US" smtClean="0"/>
              <a:pPr/>
              <a:t>10/16/2023</a:t>
            </a:fld>
            <a:endParaRPr lang="en-US"/>
          </a:p>
        </p:txBody>
      </p:sp>
      <p:sp>
        <p:nvSpPr>
          <p:cNvPr id="6" name="Footer Placeholder 5">
            <a:extLst>
              <a:ext uri="{FF2B5EF4-FFF2-40B4-BE49-F238E27FC236}">
                <a16:creationId xmlns:a16="http://schemas.microsoft.com/office/drawing/2014/main" id="{8803FC08-0FDF-4843-939F-3226D36620FD}"/>
              </a:ext>
            </a:extLst>
          </p:cNvPr>
          <p:cNvSpPr>
            <a:spLocks noGrp="1"/>
          </p:cNvSpPr>
          <p:nvPr>
            <p:ph type="ftr" sz="quarter" idx="11"/>
          </p:nvPr>
        </p:nvSpPr>
        <p:spPr>
          <a:xfrm>
            <a:off x="925217" y="5763681"/>
            <a:ext cx="3932237" cy="365125"/>
          </a:xfrm>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1DD1AEE-739B-ED41-9D1C-70CDA510B125}"/>
              </a:ext>
            </a:extLst>
          </p:cNvPr>
          <p:cNvSpPr>
            <a:spLocks noGrp="1"/>
          </p:cNvSpPr>
          <p:nvPr>
            <p:ph type="sldNum" sz="quarter" idx="12"/>
          </p:nvPr>
        </p:nvSpPr>
        <p:spPr>
          <a:xfrm>
            <a:off x="10897984" y="6263576"/>
            <a:ext cx="684415" cy="365125"/>
          </a:xfrm>
        </p:spPr>
        <p:txBody>
          <a:bodyPr/>
          <a:lstStyle>
            <a:lvl1pPr>
              <a:defRPr>
                <a:solidFill>
                  <a:schemeClr val="tx1">
                    <a:lumMod val="75000"/>
                    <a:lumOff val="25000"/>
                  </a:schemeClr>
                </a:solidFill>
              </a:defRPr>
            </a:lvl1pPr>
          </a:lstStyle>
          <a:p>
            <a:fld id="{EF211320-63FE-0A4D-8A93-EDF8DC382B11}" type="slidenum">
              <a:rPr lang="en-US" smtClean="0"/>
              <a:pPr/>
              <a:t>‹#›</a:t>
            </a:fld>
            <a:endParaRPr lang="en-US"/>
          </a:p>
        </p:txBody>
      </p:sp>
      <p:sp>
        <p:nvSpPr>
          <p:cNvPr id="3" name="Picture Placeholder 2">
            <a:extLst>
              <a:ext uri="{FF2B5EF4-FFF2-40B4-BE49-F238E27FC236}">
                <a16:creationId xmlns:a16="http://schemas.microsoft.com/office/drawing/2014/main" id="{2392F521-DBDE-3040-B222-01A3469CA658}"/>
              </a:ext>
            </a:extLst>
          </p:cNvPr>
          <p:cNvSpPr>
            <a:spLocks noGrp="1"/>
          </p:cNvSpPr>
          <p:nvPr>
            <p:ph type="pic" idx="1" hasCustomPrompt="1"/>
          </p:nvPr>
        </p:nvSpPr>
        <p:spPr>
          <a:xfrm>
            <a:off x="5782671" y="1005840"/>
            <a:ext cx="5303520" cy="48463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of Speaker/Presenter</a:t>
            </a:r>
          </a:p>
        </p:txBody>
      </p:sp>
    </p:spTree>
    <p:extLst>
      <p:ext uri="{BB962C8B-B14F-4D97-AF65-F5344CB8AC3E}">
        <p14:creationId xmlns:p14="http://schemas.microsoft.com/office/powerpoint/2010/main" val="49418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4" name="Rectangle 3"/>
          <p:cNvSpPr/>
          <p:nvPr userDrawn="1"/>
        </p:nvSpPr>
        <p:spPr>
          <a:xfrm>
            <a:off x="0" y="6073775"/>
            <a:ext cx="12192000" cy="784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218238"/>
            <a:ext cx="11461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4"/>
          <p:cNvSpPr>
            <a:spLocks noGrp="1"/>
          </p:cNvSpPr>
          <p:nvPr>
            <p:ph idx="1"/>
          </p:nvPr>
        </p:nvSpPr>
        <p:spPr>
          <a:xfrm>
            <a:off x="838200" y="1607041"/>
            <a:ext cx="10515600" cy="3931611"/>
          </a:xfrm>
        </p:spPr>
        <p:txBody>
          <a:bodyPr>
            <a:normAutofit/>
          </a:bodyPr>
          <a:lstStyle/>
          <a:p>
            <a:r>
              <a:rPr lang="en-US"/>
              <a:t>Body copy Helvetica 30 pt.</a:t>
            </a:r>
          </a:p>
        </p:txBody>
      </p:sp>
      <p:sp>
        <p:nvSpPr>
          <p:cNvPr id="13" name="Text Placeholder 2"/>
          <p:cNvSpPr>
            <a:spLocks noGrp="1"/>
          </p:cNvSpPr>
          <p:nvPr>
            <p:ph type="body" sz="quarter" idx="14"/>
          </p:nvPr>
        </p:nvSpPr>
        <p:spPr>
          <a:xfrm>
            <a:off x="838201" y="743522"/>
            <a:ext cx="10526713" cy="768351"/>
          </a:xfrm>
        </p:spPr>
        <p:txBody>
          <a:bodyPr>
            <a:normAutofit/>
          </a:bodyPr>
          <a:lstStyle>
            <a:lvl1pPr marL="0" indent="0">
              <a:buNone/>
              <a:defRPr sz="4400" b="1"/>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6" name="Footer Placeholder 4"/>
          <p:cNvSpPr>
            <a:spLocks noGrp="1"/>
          </p:cNvSpPr>
          <p:nvPr>
            <p:ph type="ftr" sz="quarter" idx="15"/>
          </p:nvPr>
        </p:nvSpPr>
        <p:spPr>
          <a:xfrm>
            <a:off x="4840288" y="6388100"/>
            <a:ext cx="5811837" cy="130175"/>
          </a:xfrm>
        </p:spPr>
        <p:txBody>
          <a:bodyPr/>
          <a:lstStyle>
            <a:lvl1pPr marL="0" marR="0" indent="0" algn="r" defTabSz="914377" rtl="0" eaLnBrk="1" fontAlgn="auto" latinLnBrk="0" hangingPunct="1">
              <a:lnSpc>
                <a:spcPct val="100000"/>
              </a:lnSpc>
              <a:spcBef>
                <a:spcPts val="0"/>
              </a:spcBef>
              <a:spcAft>
                <a:spcPts val="0"/>
              </a:spcAft>
              <a:buClrTx/>
              <a:buSzTx/>
              <a:buFontTx/>
              <a:buNone/>
              <a:tabLst/>
              <a:defRPr b="1">
                <a:solidFill>
                  <a:schemeClr val="bg1"/>
                </a:solidFill>
              </a:defRPr>
            </a:lvl1pPr>
          </a:lstStyle>
          <a:p>
            <a:pPr>
              <a:defRPr/>
            </a:pPr>
            <a:r>
              <a:rPr lang="en-US"/>
              <a:t>Footer</a:t>
            </a:r>
            <a:endParaRPr lang="en-US" b="0"/>
          </a:p>
        </p:txBody>
      </p:sp>
      <p:sp>
        <p:nvSpPr>
          <p:cNvPr id="7" name="Slide Number Placeholder 5"/>
          <p:cNvSpPr>
            <a:spLocks noGrp="1"/>
          </p:cNvSpPr>
          <p:nvPr>
            <p:ph type="sldNum" sz="quarter" idx="16"/>
          </p:nvPr>
        </p:nvSpPr>
        <p:spPr>
          <a:xfrm>
            <a:off x="10823575" y="6388100"/>
            <a:ext cx="530225" cy="130175"/>
          </a:xfrm>
        </p:spPr>
        <p:txBody>
          <a:bodyPr/>
          <a:lstStyle>
            <a:lvl1pPr>
              <a:defRPr>
                <a:solidFill>
                  <a:schemeClr val="bg1"/>
                </a:solidFill>
                <a:latin typeface="Helvetica" pitchFamily="2" charset="0"/>
              </a:defRPr>
            </a:lvl1pPr>
          </a:lstStyle>
          <a:p>
            <a:pPr>
              <a:defRPr/>
            </a:pPr>
            <a:fld id="{BB805E3E-03BA-485D-94F0-D1A1C91FB371}" type="slidenum">
              <a:rPr lang="en-US"/>
              <a:pPr>
                <a:defRPr/>
              </a:pPr>
              <a:t>‹#›</a:t>
            </a:fld>
            <a:endParaRPr lang="en-US"/>
          </a:p>
        </p:txBody>
      </p:sp>
    </p:spTree>
    <p:extLst>
      <p:ext uri="{BB962C8B-B14F-4D97-AF65-F5344CB8AC3E}">
        <p14:creationId xmlns:p14="http://schemas.microsoft.com/office/powerpoint/2010/main" val="1527061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C6617-D2E5-5B4D-9F87-40E8B531C39A}"/>
              </a:ext>
            </a:extLst>
          </p:cNvPr>
          <p:cNvSpPr>
            <a:spLocks noGrp="1"/>
          </p:cNvSpPr>
          <p:nvPr>
            <p:ph type="title"/>
          </p:nvPr>
        </p:nvSpPr>
        <p:spPr>
          <a:xfrm>
            <a:off x="838200" y="365125"/>
            <a:ext cx="10515600" cy="10441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43B6536-045E-DC4D-BC2D-AE7ADCF26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B2B32E42-3F79-344B-B9F5-44B08F43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r>
              <a:rPr lang="en-US"/>
              <a:t>Sample</a:t>
            </a:r>
            <a:endParaRPr lang="en-US" dirty="0"/>
          </a:p>
        </p:txBody>
      </p:sp>
      <p:sp>
        <p:nvSpPr>
          <p:cNvPr id="6" name="Slide Number Placeholder 5">
            <a:extLst>
              <a:ext uri="{FF2B5EF4-FFF2-40B4-BE49-F238E27FC236}">
                <a16:creationId xmlns:a16="http://schemas.microsoft.com/office/drawing/2014/main" id="{0490ADEA-530E-7F42-B7F3-C65A56F36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9AB133FE-E6F7-EC46-8519-564ACF30934E}" type="slidenum">
              <a:rPr lang="en-US" smtClean="0"/>
              <a:pPr/>
              <a:t>‹#›</a:t>
            </a:fld>
            <a:endParaRPr lang="en-US" dirty="0"/>
          </a:p>
        </p:txBody>
      </p:sp>
    </p:spTree>
    <p:extLst>
      <p:ext uri="{BB962C8B-B14F-4D97-AF65-F5344CB8AC3E}">
        <p14:creationId xmlns:p14="http://schemas.microsoft.com/office/powerpoint/2010/main" val="4289351064"/>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66" r:id="rId3"/>
    <p:sldLayoutId id="2147483657" r:id="rId4"/>
    <p:sldLayoutId id="2147483658" r:id="rId5"/>
    <p:sldLayoutId id="2147483659" r:id="rId6"/>
    <p:sldLayoutId id="2147483651" r:id="rId7"/>
    <p:sldLayoutId id="2147483707" r:id="rId8"/>
    <p:sldLayoutId id="2147483708" r:id="rId9"/>
    <p:sldLayoutId id="2147483711" r:id="rId10"/>
    <p:sldLayoutId id="2147483712" r:id="rId11"/>
    <p:sldLayoutId id="2147483714" r:id="rId12"/>
    <p:sldLayoutId id="2147483715" r:id="rId13"/>
    <p:sldLayoutId id="2147483698" r:id="rId14"/>
    <p:sldLayoutId id="2147483699" r:id="rId15"/>
    <p:sldLayoutId id="2147483701" r:id="rId16"/>
    <p:sldLayoutId id="2147483703" r:id="rId17"/>
    <p:sldLayoutId id="2147483704" r:id="rId18"/>
    <p:sldLayoutId id="2147483713" r:id="rId19"/>
    <p:sldLayoutId id="2147483716" r:id="rId20"/>
    <p:sldLayoutId id="2147483717" r:id="rId21"/>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earubric.com/"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hyperlink" Target="mailto:outreach@aph.org" TargetMode="External"/><Relationship Id="rId2" Type="http://schemas.openxmlformats.org/officeDocument/2006/relationships/hyperlink" Target="mailto:jbrooks@aph.org"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FE73-6455-4FE5-9C21-2B868D2F7B5C}"/>
              </a:ext>
            </a:extLst>
          </p:cNvPr>
          <p:cNvSpPr>
            <a:spLocks noGrp="1"/>
          </p:cNvSpPr>
          <p:nvPr>
            <p:ph type="ctrTitle"/>
          </p:nvPr>
        </p:nvSpPr>
        <p:spPr>
          <a:xfrm>
            <a:off x="470263" y="1332548"/>
            <a:ext cx="11389228" cy="779589"/>
          </a:xfrm>
        </p:spPr>
        <p:txBody>
          <a:bodyPr>
            <a:noAutofit/>
          </a:bodyPr>
          <a:lstStyle/>
          <a:p>
            <a:r>
              <a:rPr lang="en-US" sz="4400" dirty="0">
                <a:latin typeface="Helvetica"/>
                <a:cs typeface="Helvetica"/>
              </a:rPr>
              <a:t>Functional Vision Assessments</a:t>
            </a:r>
            <a:endParaRPr lang="en-US" sz="4400" dirty="0"/>
          </a:p>
        </p:txBody>
      </p:sp>
      <p:sp>
        <p:nvSpPr>
          <p:cNvPr id="3" name="Subtitle 1">
            <a:extLst>
              <a:ext uri="{FF2B5EF4-FFF2-40B4-BE49-F238E27FC236}">
                <a16:creationId xmlns:a16="http://schemas.microsoft.com/office/drawing/2014/main" id="{B045AB15-20D5-461D-AE7D-8817895C4752}"/>
              </a:ext>
            </a:extLst>
          </p:cNvPr>
          <p:cNvSpPr>
            <a:spLocks noGrp="1"/>
          </p:cNvSpPr>
          <p:nvPr>
            <p:ph type="subTitle" idx="1"/>
          </p:nvPr>
        </p:nvSpPr>
        <p:spPr>
          <a:xfrm>
            <a:off x="1243138" y="2319525"/>
            <a:ext cx="9424862" cy="2139353"/>
          </a:xfrm>
        </p:spPr>
        <p:txBody>
          <a:bodyPr vert="horz" lIns="91440" tIns="45720" rIns="91440" bIns="45720" rtlCol="0" anchor="t">
            <a:noAutofit/>
          </a:bodyPr>
          <a:lstStyle/>
          <a:p>
            <a:pPr>
              <a:lnSpc>
                <a:spcPct val="110000"/>
              </a:lnSpc>
            </a:pPr>
            <a:r>
              <a:rPr lang="en-US" sz="2800" dirty="0"/>
              <a:t>Back to the Basics!  </a:t>
            </a:r>
          </a:p>
          <a:p>
            <a:pPr>
              <a:lnSpc>
                <a:spcPct val="110000"/>
              </a:lnSpc>
            </a:pPr>
            <a:r>
              <a:rPr lang="en-US" sz="2800" dirty="0"/>
              <a:t>APH’s FVLMA Guidebook and </a:t>
            </a:r>
            <a:r>
              <a:rPr lang="en-US" sz="2800" dirty="0" err="1"/>
              <a:t>NewT</a:t>
            </a:r>
            <a:r>
              <a:rPr lang="en-US" sz="2800" dirty="0"/>
              <a:t> Kit</a:t>
            </a:r>
          </a:p>
        </p:txBody>
      </p:sp>
    </p:spTree>
    <p:extLst>
      <p:ext uri="{BB962C8B-B14F-4D97-AF65-F5344CB8AC3E}">
        <p14:creationId xmlns:p14="http://schemas.microsoft.com/office/powerpoint/2010/main" val="1704262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8170-E826-5F6C-3866-F2E9EE55D231}"/>
              </a:ext>
            </a:extLst>
          </p:cNvPr>
          <p:cNvSpPr>
            <a:spLocks noGrp="1"/>
          </p:cNvSpPr>
          <p:nvPr>
            <p:ph type="title"/>
          </p:nvPr>
        </p:nvSpPr>
        <p:spPr>
          <a:xfrm>
            <a:off x="829525" y="431355"/>
            <a:ext cx="10348784" cy="867591"/>
          </a:xfrm>
        </p:spPr>
        <p:txBody>
          <a:bodyPr/>
          <a:lstStyle/>
          <a:p>
            <a:r>
              <a:rPr lang="en-US" dirty="0"/>
              <a:t>Student Preparation</a:t>
            </a:r>
          </a:p>
        </p:txBody>
      </p:sp>
      <p:sp>
        <p:nvSpPr>
          <p:cNvPr id="3" name="Content Placeholder 2">
            <a:extLst>
              <a:ext uri="{FF2B5EF4-FFF2-40B4-BE49-F238E27FC236}">
                <a16:creationId xmlns:a16="http://schemas.microsoft.com/office/drawing/2014/main" id="{EB82E064-8CDD-A3D9-18E4-90A6DCC17B75}"/>
              </a:ext>
            </a:extLst>
          </p:cNvPr>
          <p:cNvSpPr>
            <a:spLocks noGrp="1"/>
          </p:cNvSpPr>
          <p:nvPr>
            <p:ph sz="quarter" idx="12"/>
          </p:nvPr>
        </p:nvSpPr>
        <p:spPr/>
        <p:txBody>
          <a:bodyPr>
            <a:normAutofit/>
          </a:bodyPr>
          <a:lstStyle/>
          <a:p>
            <a:pPr marL="457200" indent="-457200">
              <a:buFont typeface="Arial" panose="020B0604020202020204" pitchFamily="34" charset="0"/>
              <a:buChar char="•"/>
            </a:pPr>
            <a:r>
              <a:rPr lang="en-US" dirty="0"/>
              <a:t>Build rapport first.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Explain (appropriately for student’s need) the purpose of the activity.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This is not a test. There are no right or wrong answers.</a:t>
            </a:r>
          </a:p>
          <a:p>
            <a:pPr marL="1143000" lvl="1" indent="-457200"/>
            <a:r>
              <a:rPr lang="en-US" sz="2800" dirty="0"/>
              <a:t>Avoid using words or responses that might indicate that the student is doing better if they see more.</a:t>
            </a:r>
          </a:p>
        </p:txBody>
      </p:sp>
    </p:spTree>
    <p:extLst>
      <p:ext uri="{BB962C8B-B14F-4D97-AF65-F5344CB8AC3E}">
        <p14:creationId xmlns:p14="http://schemas.microsoft.com/office/powerpoint/2010/main" val="2856535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78722-0704-AB65-1187-FD0CCB4368C0}"/>
              </a:ext>
            </a:extLst>
          </p:cNvPr>
          <p:cNvSpPr>
            <a:spLocks noGrp="1"/>
          </p:cNvSpPr>
          <p:nvPr>
            <p:ph type="title"/>
          </p:nvPr>
        </p:nvSpPr>
        <p:spPr/>
        <p:txBody>
          <a:bodyPr/>
          <a:lstStyle/>
          <a:p>
            <a:pPr algn="ctr"/>
            <a:r>
              <a:rPr lang="en-US" dirty="0"/>
              <a:t>Helpful Tools</a:t>
            </a:r>
          </a:p>
        </p:txBody>
      </p:sp>
    </p:spTree>
    <p:extLst>
      <p:ext uri="{BB962C8B-B14F-4D97-AF65-F5344CB8AC3E}">
        <p14:creationId xmlns:p14="http://schemas.microsoft.com/office/powerpoint/2010/main" val="1483950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E2EB-9F15-C352-A078-EBE0915E7E6E}"/>
              </a:ext>
            </a:extLst>
          </p:cNvPr>
          <p:cNvSpPr>
            <a:spLocks noGrp="1"/>
          </p:cNvSpPr>
          <p:nvPr>
            <p:ph type="title"/>
          </p:nvPr>
        </p:nvSpPr>
        <p:spPr/>
        <p:txBody>
          <a:bodyPr/>
          <a:lstStyle/>
          <a:p>
            <a:r>
              <a:rPr kumimoji="0" lang="en-US" sz="4400" i="0" u="none" strike="noStrike" kern="0" cap="none" spc="0" normalizeH="0" baseline="0" noProof="0" dirty="0">
                <a:ln>
                  <a:noFill/>
                </a:ln>
                <a:effectLst/>
                <a:uLnTx/>
                <a:uFillTx/>
                <a:latin typeface="Arial"/>
                <a:cs typeface="Arial"/>
              </a:rPr>
              <a:t>Essential</a:t>
            </a:r>
            <a:r>
              <a:rPr kumimoji="0" lang="en-US" sz="4400" i="0" u="none" strike="noStrike" kern="0" cap="none" spc="-145" normalizeH="0" baseline="0" noProof="0" dirty="0">
                <a:ln>
                  <a:noFill/>
                </a:ln>
                <a:effectLst/>
                <a:uLnTx/>
                <a:uFillTx/>
                <a:latin typeface="Arial"/>
                <a:cs typeface="Arial"/>
              </a:rPr>
              <a:t> </a:t>
            </a:r>
            <a:r>
              <a:rPr kumimoji="0" lang="en-US" sz="4400" i="0" u="none" strike="noStrike" kern="0" cap="none" spc="0" normalizeH="0" baseline="0" noProof="0" dirty="0">
                <a:ln>
                  <a:noFill/>
                </a:ln>
                <a:effectLst/>
                <a:uLnTx/>
                <a:uFillTx/>
                <a:latin typeface="Arial"/>
                <a:cs typeface="Arial"/>
              </a:rPr>
              <a:t>Assessments</a:t>
            </a:r>
            <a:r>
              <a:rPr kumimoji="0" lang="en-US" sz="4400" i="0" u="none" strike="noStrike" kern="0" cap="none" spc="-30" normalizeH="0" baseline="0" noProof="0" dirty="0">
                <a:ln>
                  <a:noFill/>
                </a:ln>
                <a:effectLst/>
                <a:uLnTx/>
                <a:uFillTx/>
                <a:latin typeface="Arial"/>
                <a:cs typeface="Arial"/>
              </a:rPr>
              <a:t> </a:t>
            </a:r>
            <a:r>
              <a:rPr kumimoji="0" lang="en-US" sz="4400" i="0" u="none" strike="noStrike" kern="0" cap="none" spc="0" normalizeH="0" baseline="0" noProof="0" dirty="0">
                <a:ln>
                  <a:noFill/>
                </a:ln>
                <a:effectLst/>
                <a:uLnTx/>
                <a:uFillTx/>
                <a:latin typeface="Arial"/>
                <a:cs typeface="Arial"/>
              </a:rPr>
              <a:t>Rubric</a:t>
            </a:r>
            <a:endParaRPr lang="en-US" sz="4000" dirty="0"/>
          </a:p>
        </p:txBody>
      </p:sp>
      <p:sp>
        <p:nvSpPr>
          <p:cNvPr id="10" name="Content Placeholder 9">
            <a:extLst>
              <a:ext uri="{FF2B5EF4-FFF2-40B4-BE49-F238E27FC236}">
                <a16:creationId xmlns:a16="http://schemas.microsoft.com/office/drawing/2014/main" id="{88E7284A-01C6-BAE8-1A9E-3EB341670F83}"/>
              </a:ext>
            </a:extLst>
          </p:cNvPr>
          <p:cNvSpPr>
            <a:spLocks noGrp="1"/>
          </p:cNvSpPr>
          <p:nvPr>
            <p:ph idx="13"/>
          </p:nvPr>
        </p:nvSpPr>
        <p:spPr>
          <a:xfrm>
            <a:off x="858011" y="2276475"/>
            <a:ext cx="6391656" cy="2954431"/>
          </a:xfrm>
        </p:spPr>
        <p:txBody>
          <a:bodyPr/>
          <a:lstStyle/>
          <a:p>
            <a:r>
              <a:rPr kumimoji="0" lang="en-US" sz="2800" b="0" i="0" u="sng" strike="noStrike" kern="0" cap="none" spc="-10" normalizeH="0" baseline="0" noProof="0" dirty="0">
                <a:ln>
                  <a:noFill/>
                </a:ln>
                <a:effectLst/>
                <a:uLnTx/>
                <a:uFill>
                  <a:solidFill>
                    <a:srgbClr val="9E0A4A"/>
                  </a:solidFill>
                </a:uFill>
                <a:latin typeface="Arial"/>
                <a:cs typeface="Arial"/>
                <a:hlinkClick r:id="rId2">
                  <a:extLst>
                    <a:ext uri="{A12FA001-AC4F-418D-AE19-62706E023703}">
                      <ahyp:hlinkClr xmlns:ahyp="http://schemas.microsoft.com/office/drawing/2018/hyperlinkcolor" val="tx"/>
                    </a:ext>
                  </a:extLst>
                </a:hlinkClick>
              </a:rPr>
              <a:t>www.EArubric.com</a:t>
            </a:r>
            <a:endParaRPr lang="en-US" dirty="0"/>
          </a:p>
        </p:txBody>
      </p:sp>
      <p:grpSp>
        <p:nvGrpSpPr>
          <p:cNvPr id="5" name="Group 4">
            <a:extLst>
              <a:ext uri="{FF2B5EF4-FFF2-40B4-BE49-F238E27FC236}">
                <a16:creationId xmlns:a16="http://schemas.microsoft.com/office/drawing/2014/main" id="{53E9D8E0-593D-3974-B118-636985078381}"/>
              </a:ext>
              <a:ext uri="{C183D7F6-B498-43B3-948B-1728B52AA6E4}">
                <adec:decorative xmlns:adec="http://schemas.microsoft.com/office/drawing/2017/decorative" val="1"/>
              </a:ext>
            </a:extLst>
          </p:cNvPr>
          <p:cNvGrpSpPr/>
          <p:nvPr/>
        </p:nvGrpSpPr>
        <p:grpSpPr>
          <a:xfrm>
            <a:off x="7629525" y="1026418"/>
            <a:ext cx="3810381" cy="4674762"/>
            <a:chOff x="9291066" y="220218"/>
            <a:chExt cx="2539365" cy="2962910"/>
          </a:xfrm>
          <a:effectLst>
            <a:outerShdw blurRad="50800" dist="38100" dir="2700000" algn="tl" rotWithShape="0">
              <a:prstClr val="black">
                <a:alpha val="40000"/>
              </a:prstClr>
            </a:outerShdw>
          </a:effectLst>
        </p:grpSpPr>
        <p:pic>
          <p:nvPicPr>
            <p:cNvPr id="6" name="object 22">
              <a:extLst>
                <a:ext uri="{FF2B5EF4-FFF2-40B4-BE49-F238E27FC236}">
                  <a16:creationId xmlns:a16="http://schemas.microsoft.com/office/drawing/2014/main" id="{9CB19330-5345-F092-CB68-684FD2FAC618}"/>
                </a:ext>
                <a:ext uri="{C183D7F6-B498-43B3-948B-1728B52AA6E4}">
                  <adec:decorative xmlns:adec="http://schemas.microsoft.com/office/drawing/2017/decorative" val="1"/>
                </a:ext>
              </a:extLst>
            </p:cNvPr>
            <p:cNvPicPr/>
            <p:nvPr/>
          </p:nvPicPr>
          <p:blipFill>
            <a:blip r:embed="rId3" cstate="print"/>
            <a:stretch>
              <a:fillRect/>
            </a:stretch>
          </p:blipFill>
          <p:spPr>
            <a:xfrm>
              <a:off x="9310116" y="239268"/>
              <a:ext cx="2500883" cy="2924429"/>
            </a:xfrm>
            <a:prstGeom prst="rect">
              <a:avLst/>
            </a:prstGeom>
          </p:spPr>
        </p:pic>
        <p:sp>
          <p:nvSpPr>
            <p:cNvPr id="7" name="object 23">
              <a:extLst>
                <a:ext uri="{FF2B5EF4-FFF2-40B4-BE49-F238E27FC236}">
                  <a16:creationId xmlns:a16="http://schemas.microsoft.com/office/drawing/2014/main" id="{1C6F48D9-82F7-13F6-365F-ED99C56EA29D}"/>
                </a:ext>
                <a:ext uri="{C183D7F6-B498-43B3-948B-1728B52AA6E4}">
                  <adec:decorative xmlns:adec="http://schemas.microsoft.com/office/drawing/2017/decorative" val="1"/>
                </a:ext>
              </a:extLst>
            </p:cNvPr>
            <p:cNvSpPr/>
            <p:nvPr/>
          </p:nvSpPr>
          <p:spPr>
            <a:xfrm>
              <a:off x="9291066" y="220218"/>
              <a:ext cx="2539365" cy="2962910"/>
            </a:xfrm>
            <a:custGeom>
              <a:avLst/>
              <a:gdLst/>
              <a:ahLst/>
              <a:cxnLst/>
              <a:rect l="l" t="t" r="r" b="b"/>
              <a:pathLst>
                <a:path w="2539365" h="2962910">
                  <a:moveTo>
                    <a:pt x="0" y="2962655"/>
                  </a:moveTo>
                  <a:lnTo>
                    <a:pt x="2538983" y="2962655"/>
                  </a:lnTo>
                  <a:lnTo>
                    <a:pt x="2538983" y="0"/>
                  </a:lnTo>
                  <a:lnTo>
                    <a:pt x="0" y="0"/>
                  </a:lnTo>
                  <a:lnTo>
                    <a:pt x="0" y="2962655"/>
                  </a:lnTo>
                  <a:close/>
                </a:path>
              </a:pathLst>
            </a:custGeom>
            <a:ln w="381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88750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1785-88BD-7949-0078-3571C524F1B2}"/>
              </a:ext>
            </a:extLst>
          </p:cNvPr>
          <p:cNvSpPr>
            <a:spLocks noGrp="1"/>
          </p:cNvSpPr>
          <p:nvPr>
            <p:ph type="title"/>
          </p:nvPr>
        </p:nvSpPr>
        <p:spPr>
          <a:xfrm>
            <a:off x="696085" y="443234"/>
            <a:ext cx="6553581" cy="1149922"/>
          </a:xfrm>
        </p:spPr>
        <p:txBody>
          <a:bodyPr/>
          <a:lstStyle/>
          <a:p>
            <a:r>
              <a:rPr lang="en-US" sz="4400" dirty="0"/>
              <a:t>Essential Tools of the Trade</a:t>
            </a:r>
          </a:p>
        </p:txBody>
      </p:sp>
      <p:sp>
        <p:nvSpPr>
          <p:cNvPr id="3" name="Content Placeholder 2">
            <a:extLst>
              <a:ext uri="{FF2B5EF4-FFF2-40B4-BE49-F238E27FC236}">
                <a16:creationId xmlns:a16="http://schemas.microsoft.com/office/drawing/2014/main" id="{3F262BD5-207B-D897-886D-5A7C332DE577}"/>
              </a:ext>
            </a:extLst>
          </p:cNvPr>
          <p:cNvSpPr>
            <a:spLocks noGrp="1"/>
          </p:cNvSpPr>
          <p:nvPr>
            <p:ph idx="13"/>
          </p:nvPr>
        </p:nvSpPr>
        <p:spPr>
          <a:xfrm>
            <a:off x="858011" y="2266950"/>
            <a:ext cx="6391656" cy="2963956"/>
          </a:xfrm>
        </p:spPr>
        <p:txBody>
          <a:bodyPr/>
          <a:lstStyle/>
          <a:p>
            <a:r>
              <a:rPr kumimoji="0" lang="en-US" sz="2400" b="0" i="0" u="none" strike="noStrike" kern="0" cap="none" spc="0" normalizeH="0" baseline="0" noProof="0" dirty="0">
                <a:ln>
                  <a:noFill/>
                </a:ln>
                <a:effectLst/>
                <a:uLnTx/>
                <a:uFillTx/>
                <a:latin typeface="Arial"/>
                <a:cs typeface="Arial"/>
              </a:rPr>
              <a:t>Essential</a:t>
            </a:r>
            <a:r>
              <a:rPr kumimoji="0" lang="en-US" sz="2400" b="0" i="0" u="none" strike="noStrike" kern="0" cap="none" spc="-75" normalizeH="0" baseline="0" noProof="0" dirty="0">
                <a:ln>
                  <a:noFill/>
                </a:ln>
                <a:effectLst/>
                <a:uLnTx/>
                <a:uFillTx/>
                <a:latin typeface="Arial"/>
                <a:cs typeface="Arial"/>
              </a:rPr>
              <a:t> </a:t>
            </a:r>
            <a:r>
              <a:rPr kumimoji="0" lang="en-US" sz="2400" b="0" i="0" u="none" strike="noStrike" kern="0" cap="none" spc="-30" normalizeH="0" baseline="0" noProof="0" dirty="0">
                <a:ln>
                  <a:noFill/>
                </a:ln>
                <a:effectLst/>
                <a:uLnTx/>
                <a:uFillTx/>
                <a:latin typeface="Arial"/>
                <a:cs typeface="Arial"/>
              </a:rPr>
              <a:t>Tools</a:t>
            </a:r>
            <a:r>
              <a:rPr kumimoji="0" lang="en-US" sz="2400" b="0" i="0" u="none" strike="noStrike" kern="0" cap="none" spc="-20" normalizeH="0" baseline="0" noProof="0" dirty="0">
                <a:ln>
                  <a:noFill/>
                </a:ln>
                <a:effectLst/>
                <a:uLnTx/>
                <a:uFillTx/>
                <a:latin typeface="Arial"/>
                <a:cs typeface="Arial"/>
              </a:rPr>
              <a:t> </a:t>
            </a:r>
            <a:r>
              <a:rPr kumimoji="0" lang="en-US" sz="2400" b="0" i="0" u="none" strike="noStrike" kern="0" cap="none" spc="0" normalizeH="0" baseline="0" noProof="0" dirty="0">
                <a:ln>
                  <a:noFill/>
                </a:ln>
                <a:effectLst/>
                <a:uLnTx/>
                <a:uFillTx/>
                <a:latin typeface="Arial"/>
                <a:cs typeface="Arial"/>
              </a:rPr>
              <a:t>of</a:t>
            </a:r>
            <a:r>
              <a:rPr kumimoji="0" lang="en-US" sz="2400" b="0" i="0" u="none" strike="noStrike" kern="0" cap="none" spc="-35" normalizeH="0" baseline="0" noProof="0" dirty="0">
                <a:ln>
                  <a:noFill/>
                </a:ln>
                <a:effectLst/>
                <a:uLnTx/>
                <a:uFillTx/>
                <a:latin typeface="Arial"/>
                <a:cs typeface="Arial"/>
              </a:rPr>
              <a:t> </a:t>
            </a:r>
            <a:r>
              <a:rPr kumimoji="0" lang="en-US" sz="2400" b="0" i="0" u="none" strike="noStrike" kern="0" cap="none" spc="0" normalizeH="0" baseline="0" noProof="0" dirty="0">
                <a:ln>
                  <a:noFill/>
                </a:ln>
                <a:effectLst/>
                <a:uLnTx/>
                <a:uFillTx/>
                <a:latin typeface="Arial"/>
                <a:cs typeface="Arial"/>
              </a:rPr>
              <a:t>the</a:t>
            </a:r>
            <a:r>
              <a:rPr kumimoji="0" lang="en-US" sz="2400" b="0" i="0" u="none" strike="noStrike" kern="0" cap="none" spc="-80" normalizeH="0" baseline="0" noProof="0" dirty="0">
                <a:ln>
                  <a:noFill/>
                </a:ln>
                <a:effectLst/>
                <a:uLnTx/>
                <a:uFillTx/>
                <a:latin typeface="Arial"/>
                <a:cs typeface="Arial"/>
              </a:rPr>
              <a:t> </a:t>
            </a:r>
            <a:r>
              <a:rPr kumimoji="0" lang="en-US" sz="2400" b="0" i="0" u="none" strike="noStrike" kern="0" cap="none" spc="-20" normalizeH="0" baseline="0" noProof="0" dirty="0">
                <a:ln>
                  <a:noFill/>
                </a:ln>
                <a:effectLst/>
                <a:uLnTx/>
                <a:uFillTx/>
                <a:latin typeface="Arial"/>
                <a:cs typeface="Arial"/>
              </a:rPr>
              <a:t>Trade:</a:t>
            </a:r>
            <a:r>
              <a:rPr kumimoji="0" lang="en-US" sz="2400" b="0" i="0" u="none" strike="noStrike" kern="0" cap="none" spc="-150" normalizeH="0" baseline="0" noProof="0" dirty="0">
                <a:ln>
                  <a:noFill/>
                </a:ln>
                <a:effectLst/>
                <a:uLnTx/>
                <a:uFillTx/>
                <a:latin typeface="Arial"/>
                <a:cs typeface="Arial"/>
              </a:rPr>
              <a:t> </a:t>
            </a:r>
          </a:p>
          <a:p>
            <a:pPr marL="0" indent="0">
              <a:buNone/>
            </a:pPr>
            <a:r>
              <a:rPr kumimoji="0" lang="en-US" sz="2400" b="0" i="0" u="none" strike="noStrike" kern="0" cap="none" spc="0" normalizeH="0" baseline="0" noProof="0" dirty="0">
                <a:ln>
                  <a:noFill/>
                </a:ln>
                <a:effectLst/>
                <a:uLnTx/>
                <a:uFillTx/>
                <a:latin typeface="Arial"/>
                <a:cs typeface="Arial"/>
              </a:rPr>
              <a:t>A</a:t>
            </a:r>
            <a:r>
              <a:rPr kumimoji="0" lang="en-US" sz="2400" b="0" i="0" u="none" strike="noStrike" kern="0" cap="none" spc="-155" normalizeH="0" baseline="0" noProof="0" dirty="0">
                <a:ln>
                  <a:noFill/>
                </a:ln>
                <a:effectLst/>
                <a:uLnTx/>
                <a:uFillTx/>
                <a:latin typeface="Arial"/>
                <a:cs typeface="Arial"/>
              </a:rPr>
              <a:t> </a:t>
            </a:r>
            <a:r>
              <a:rPr kumimoji="0" lang="en-US" sz="2400" b="0" i="0" u="none" strike="noStrike" kern="0" cap="none" spc="-20" normalizeH="0" baseline="0" noProof="0" dirty="0">
                <a:ln>
                  <a:noFill/>
                </a:ln>
                <a:effectLst/>
                <a:uLnTx/>
                <a:uFillTx/>
                <a:latin typeface="Arial"/>
                <a:cs typeface="Arial"/>
              </a:rPr>
              <a:t>“How </a:t>
            </a:r>
            <a:r>
              <a:rPr kumimoji="0" lang="en-US" sz="2400" b="0" i="0" u="none" strike="noStrike" kern="0" cap="none" spc="-65" normalizeH="0" baseline="0" noProof="0" dirty="0">
                <a:ln>
                  <a:noFill/>
                </a:ln>
                <a:effectLst/>
                <a:uLnTx/>
                <a:uFillTx/>
                <a:latin typeface="Arial"/>
                <a:cs typeface="Arial"/>
              </a:rPr>
              <a:t>To”</a:t>
            </a:r>
            <a:r>
              <a:rPr kumimoji="0" lang="en-US" sz="2400" b="0" i="0" u="none" strike="noStrike" kern="0" cap="none" spc="-45" normalizeH="0" baseline="0" noProof="0" dirty="0">
                <a:ln>
                  <a:noFill/>
                </a:ln>
                <a:effectLst/>
                <a:uLnTx/>
                <a:uFillTx/>
                <a:latin typeface="Arial"/>
                <a:cs typeface="Arial"/>
              </a:rPr>
              <a:t> </a:t>
            </a:r>
            <a:r>
              <a:rPr kumimoji="0" lang="en-US" sz="2400" b="0" i="0" u="none" strike="noStrike" kern="0" cap="none" spc="0" normalizeH="0" baseline="0" noProof="0" dirty="0">
                <a:ln>
                  <a:noFill/>
                </a:ln>
                <a:effectLst/>
                <a:uLnTx/>
                <a:uFillTx/>
                <a:latin typeface="Arial"/>
                <a:cs typeface="Arial"/>
              </a:rPr>
              <a:t>Guide</a:t>
            </a:r>
            <a:r>
              <a:rPr kumimoji="0" lang="en-US" sz="2400" b="0" i="0" u="none" strike="noStrike" kern="0" cap="none" spc="-20" normalizeH="0" baseline="0" noProof="0" dirty="0">
                <a:ln>
                  <a:noFill/>
                </a:ln>
                <a:effectLst/>
                <a:uLnTx/>
                <a:uFillTx/>
                <a:latin typeface="Arial"/>
                <a:cs typeface="Arial"/>
              </a:rPr>
              <a:t> </a:t>
            </a:r>
            <a:r>
              <a:rPr kumimoji="0" lang="en-US" sz="2400" b="0" i="0" u="none" strike="noStrike" kern="0" cap="none" spc="0" normalizeH="0" baseline="0" noProof="0" dirty="0">
                <a:ln>
                  <a:noFill/>
                </a:ln>
                <a:effectLst/>
                <a:uLnTx/>
                <a:uFillTx/>
                <a:latin typeface="Arial"/>
                <a:cs typeface="Arial"/>
              </a:rPr>
              <a:t>for</a:t>
            </a:r>
            <a:r>
              <a:rPr kumimoji="0" lang="en-US" sz="2400" b="0" i="0" u="none" strike="noStrike" kern="0" cap="none" spc="-45" normalizeH="0" baseline="0" noProof="0" dirty="0">
                <a:ln>
                  <a:noFill/>
                </a:ln>
                <a:effectLst/>
                <a:uLnTx/>
                <a:uFillTx/>
                <a:latin typeface="Arial"/>
                <a:cs typeface="Arial"/>
              </a:rPr>
              <a:t> </a:t>
            </a:r>
            <a:r>
              <a:rPr kumimoji="0" lang="en-US" sz="2400" b="0" i="0" u="none" strike="noStrike" kern="0" cap="none" spc="0" normalizeH="0" baseline="0" noProof="0" dirty="0">
                <a:ln>
                  <a:noFill/>
                </a:ln>
                <a:effectLst/>
                <a:uLnTx/>
                <a:uFillTx/>
                <a:latin typeface="Arial"/>
                <a:cs typeface="Arial"/>
              </a:rPr>
              <a:t>Completing </a:t>
            </a:r>
            <a:r>
              <a:rPr kumimoji="0" lang="en-US" sz="2400" b="0" i="0" u="none" strike="noStrike" kern="0" cap="none" spc="-10" normalizeH="0" baseline="0" noProof="0" dirty="0">
                <a:ln>
                  <a:noFill/>
                </a:ln>
                <a:effectLst/>
                <a:uLnTx/>
                <a:uFillTx/>
                <a:latin typeface="Arial"/>
                <a:cs typeface="Arial"/>
              </a:rPr>
              <a:t>Functional </a:t>
            </a:r>
            <a:r>
              <a:rPr kumimoji="0" lang="en-US" sz="2400" b="0" i="0" u="none" strike="noStrike" kern="0" cap="none" spc="0" normalizeH="0" baseline="0" noProof="0" dirty="0">
                <a:ln>
                  <a:noFill/>
                </a:ln>
                <a:effectLst/>
                <a:uLnTx/>
                <a:uFillTx/>
                <a:latin typeface="Arial"/>
                <a:cs typeface="Arial"/>
              </a:rPr>
              <a:t>Vision,</a:t>
            </a:r>
            <a:r>
              <a:rPr kumimoji="0" lang="en-US" sz="2400" b="0" i="0" u="none" strike="noStrike" kern="0" cap="none" spc="-5" normalizeH="0" baseline="0" noProof="0" dirty="0">
                <a:ln>
                  <a:noFill/>
                </a:ln>
                <a:effectLst/>
                <a:uLnTx/>
                <a:uFillTx/>
                <a:latin typeface="Arial"/>
                <a:cs typeface="Arial"/>
              </a:rPr>
              <a:t> </a:t>
            </a:r>
            <a:r>
              <a:rPr kumimoji="0" lang="en-US" sz="2400" b="0" i="0" u="none" strike="noStrike" kern="0" cap="none" spc="0" normalizeH="0" baseline="0" noProof="0" dirty="0">
                <a:ln>
                  <a:noFill/>
                </a:ln>
                <a:effectLst/>
                <a:uLnTx/>
                <a:uFillTx/>
                <a:latin typeface="Arial"/>
                <a:cs typeface="Arial"/>
              </a:rPr>
              <a:t>Learning</a:t>
            </a:r>
            <a:r>
              <a:rPr kumimoji="0" lang="en-US" sz="2400" b="0" i="0" u="none" strike="noStrike" kern="0" cap="none" spc="-10" normalizeH="0" baseline="0" noProof="0" dirty="0">
                <a:ln>
                  <a:noFill/>
                </a:ln>
                <a:effectLst/>
                <a:uLnTx/>
                <a:uFillTx/>
                <a:latin typeface="Arial"/>
                <a:cs typeface="Arial"/>
              </a:rPr>
              <a:t> </a:t>
            </a:r>
            <a:r>
              <a:rPr kumimoji="0" lang="en-US" sz="2400" b="0" i="0" u="none" strike="noStrike" kern="0" cap="none" spc="0" normalizeH="0" baseline="0" noProof="0" dirty="0">
                <a:ln>
                  <a:noFill/>
                </a:ln>
                <a:effectLst/>
                <a:uLnTx/>
                <a:uFillTx/>
                <a:latin typeface="Arial"/>
                <a:cs typeface="Arial"/>
              </a:rPr>
              <a:t>Media</a:t>
            </a:r>
            <a:r>
              <a:rPr kumimoji="0" lang="en-US" sz="2400" b="0" i="0" u="none" strike="noStrike" kern="0" cap="none" spc="-20" normalizeH="0" baseline="0" noProof="0" dirty="0">
                <a:ln>
                  <a:noFill/>
                </a:ln>
                <a:effectLst/>
                <a:uLnTx/>
                <a:uFillTx/>
                <a:latin typeface="Arial"/>
                <a:cs typeface="Arial"/>
              </a:rPr>
              <a:t> </a:t>
            </a:r>
            <a:r>
              <a:rPr kumimoji="0" lang="en-US" sz="2400" b="0" i="0" u="none" strike="noStrike" kern="0" cap="none" spc="0" normalizeH="0" baseline="0" noProof="0" dirty="0">
                <a:ln>
                  <a:noFill/>
                </a:ln>
                <a:effectLst/>
                <a:uLnTx/>
                <a:uFillTx/>
                <a:latin typeface="Arial"/>
                <a:cs typeface="Arial"/>
              </a:rPr>
              <a:t>and</a:t>
            </a:r>
            <a:r>
              <a:rPr kumimoji="0" lang="en-US" sz="2400" b="0" i="0" u="none" strike="noStrike" kern="0" cap="none" spc="-20" normalizeH="0" baseline="0" noProof="0" dirty="0">
                <a:ln>
                  <a:noFill/>
                </a:ln>
                <a:effectLst/>
                <a:uLnTx/>
                <a:uFillTx/>
                <a:latin typeface="Arial"/>
                <a:cs typeface="Arial"/>
              </a:rPr>
              <a:t> </a:t>
            </a:r>
            <a:r>
              <a:rPr kumimoji="0" lang="en-US" sz="2400" b="0" i="0" u="none" strike="noStrike" kern="0" cap="none" spc="-25" normalizeH="0" baseline="0" noProof="0" dirty="0">
                <a:ln>
                  <a:noFill/>
                </a:ln>
                <a:effectLst/>
                <a:uLnTx/>
                <a:uFillTx/>
                <a:latin typeface="Arial"/>
                <a:cs typeface="Arial"/>
              </a:rPr>
              <a:t>ECC </a:t>
            </a:r>
            <a:r>
              <a:rPr kumimoji="0" lang="en-US" sz="2400" b="0" i="0" u="none" strike="noStrike" kern="0" cap="none" spc="0" normalizeH="0" baseline="0" noProof="0" dirty="0">
                <a:ln>
                  <a:noFill/>
                </a:ln>
                <a:effectLst/>
                <a:uLnTx/>
                <a:uFillTx/>
                <a:latin typeface="Arial"/>
                <a:cs typeface="Arial"/>
              </a:rPr>
              <a:t>Evaluations </a:t>
            </a:r>
          </a:p>
          <a:p>
            <a:r>
              <a:rPr lang="en-US" sz="2400" kern="0" dirty="0">
                <a:latin typeface="Arial"/>
                <a:cs typeface="Arial"/>
              </a:rPr>
              <a:t>From TSBVI</a:t>
            </a:r>
            <a:endParaRPr kumimoji="0" lang="en-US" sz="2400" b="0" i="0" u="none" strike="noStrike" kern="0" cap="none" spc="0" normalizeH="0" baseline="0" noProof="0" dirty="0">
              <a:ln>
                <a:noFill/>
              </a:ln>
              <a:effectLst/>
              <a:uLnTx/>
              <a:uFillTx/>
              <a:latin typeface="Arial"/>
              <a:cs typeface="Arial"/>
            </a:endParaRPr>
          </a:p>
          <a:p>
            <a:endParaRPr lang="en-US" dirty="0"/>
          </a:p>
        </p:txBody>
      </p:sp>
      <p:pic>
        <p:nvPicPr>
          <p:cNvPr id="5" name="object 24">
            <a:extLst>
              <a:ext uri="{FF2B5EF4-FFF2-40B4-BE49-F238E27FC236}">
                <a16:creationId xmlns:a16="http://schemas.microsoft.com/office/drawing/2014/main" id="{4A92448B-93C7-5774-885C-B2E9B9272E8D}"/>
              </a:ext>
              <a:ext uri="{C183D7F6-B498-43B3-948B-1728B52AA6E4}">
                <adec:decorative xmlns:adec="http://schemas.microsoft.com/office/drawing/2017/decorative" val="1"/>
              </a:ext>
            </a:extLst>
          </p:cNvPr>
          <p:cNvPicPr>
            <a:picLocks noGrp="1"/>
          </p:cNvPicPr>
          <p:nvPr>
            <p:ph type="pic" sz="quarter" idx="14"/>
          </p:nvPr>
        </p:nvPicPr>
        <p:blipFill rotWithShape="1">
          <a:blip r:embed="rId3" cstate="print"/>
          <a:srcRect l="4932" r="4932"/>
          <a:stretch/>
        </p:blipFill>
        <p:spPr>
          <a:xfrm>
            <a:off x="8161338" y="648929"/>
            <a:ext cx="3853681" cy="5280384"/>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5761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3D51-FF8B-57FD-10D0-BD44880785C0}"/>
              </a:ext>
            </a:extLst>
          </p:cNvPr>
          <p:cNvSpPr>
            <a:spLocks noGrp="1"/>
          </p:cNvSpPr>
          <p:nvPr>
            <p:ph type="title"/>
          </p:nvPr>
        </p:nvSpPr>
        <p:spPr/>
        <p:txBody>
          <a:bodyPr/>
          <a:lstStyle/>
          <a:p>
            <a:r>
              <a:rPr lang="en-US" sz="4400" dirty="0" err="1"/>
              <a:t>NewT</a:t>
            </a:r>
            <a:r>
              <a:rPr lang="en-US" sz="4400" dirty="0"/>
              <a:t> Kit</a:t>
            </a:r>
          </a:p>
        </p:txBody>
      </p:sp>
      <p:sp>
        <p:nvSpPr>
          <p:cNvPr id="3" name="Content Placeholder 2">
            <a:extLst>
              <a:ext uri="{FF2B5EF4-FFF2-40B4-BE49-F238E27FC236}">
                <a16:creationId xmlns:a16="http://schemas.microsoft.com/office/drawing/2014/main" id="{37CDFECE-BB01-E80D-1213-ED4A157681C1}"/>
              </a:ext>
            </a:extLst>
          </p:cNvPr>
          <p:cNvSpPr>
            <a:spLocks noGrp="1"/>
          </p:cNvSpPr>
          <p:nvPr>
            <p:ph idx="13"/>
          </p:nvPr>
        </p:nvSpPr>
        <p:spPr>
          <a:xfrm>
            <a:off x="858011" y="1681316"/>
            <a:ext cx="5680441" cy="3549590"/>
          </a:xfrm>
        </p:spPr>
        <p:txBody>
          <a:bodyPr/>
          <a:lstStyle/>
          <a:p>
            <a:r>
              <a:rPr lang="en-US" dirty="0"/>
              <a:t>Lots of the goodies you will need and more!</a:t>
            </a:r>
          </a:p>
        </p:txBody>
      </p:sp>
      <p:pic>
        <p:nvPicPr>
          <p:cNvPr id="1026" name="Picture 2" descr="NewT Kit components">
            <a:extLst>
              <a:ext uri="{FF2B5EF4-FFF2-40B4-BE49-F238E27FC236}">
                <a16:creationId xmlns:a16="http://schemas.microsoft.com/office/drawing/2014/main" id="{DECF3247-5B80-08B3-477D-3CCFCA51F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720" y="1600488"/>
            <a:ext cx="6078280" cy="451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37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FBDF81D-7A64-4F66-A111-4E699279B82A}"/>
              </a:ext>
            </a:extLst>
          </p:cNvPr>
          <p:cNvSpPr>
            <a:spLocks noGrp="1"/>
          </p:cNvSpPr>
          <p:nvPr>
            <p:ph idx="13"/>
          </p:nvPr>
        </p:nvSpPr>
        <p:spPr>
          <a:xfrm>
            <a:off x="858010" y="1602681"/>
            <a:ext cx="6914389" cy="4479785"/>
          </a:xfrm>
        </p:spPr>
        <p:txBody>
          <a:bodyPr>
            <a:normAutofit/>
          </a:bodyPr>
          <a:lstStyle/>
          <a:p>
            <a:pPr marL="0" indent="0">
              <a:buNone/>
            </a:pPr>
            <a:r>
              <a:rPr lang="en-US" sz="3200" dirty="0"/>
              <a:t>Includes:</a:t>
            </a:r>
          </a:p>
          <a:p>
            <a:pPr lvl="1"/>
            <a:r>
              <a:rPr lang="en-US" sz="3200" dirty="0"/>
              <a:t>Practitioner’s Guidebook</a:t>
            </a:r>
          </a:p>
          <a:p>
            <a:pPr lvl="2"/>
            <a:r>
              <a:rPr lang="en-US" sz="3200" dirty="0"/>
              <a:t>Interviews and Observations</a:t>
            </a:r>
          </a:p>
          <a:p>
            <a:pPr lvl="2"/>
            <a:r>
              <a:rPr lang="en-US" sz="3200" dirty="0"/>
              <a:t>FVLMA Report</a:t>
            </a:r>
          </a:p>
          <a:p>
            <a:pPr lvl="1"/>
            <a:r>
              <a:rPr lang="en-US" sz="3200" dirty="0"/>
              <a:t>FVA forms</a:t>
            </a:r>
          </a:p>
          <a:p>
            <a:pPr lvl="1"/>
            <a:r>
              <a:rPr lang="en-US" sz="3200" dirty="0"/>
              <a:t>LMA forms</a:t>
            </a:r>
          </a:p>
          <a:p>
            <a:pPr lvl="1"/>
            <a:r>
              <a:rPr lang="en-US" sz="3200" dirty="0"/>
              <a:t>O&amp;M Screening record</a:t>
            </a:r>
          </a:p>
          <a:p>
            <a:pPr lvl="1"/>
            <a:r>
              <a:rPr lang="en-US" sz="3200" dirty="0"/>
              <a:t>ECC Screening record</a:t>
            </a:r>
          </a:p>
        </p:txBody>
      </p:sp>
      <p:pic>
        <p:nvPicPr>
          <p:cNvPr id="13" name="Content Placeholder 5">
            <a:extLst>
              <a:ext uri="{FF2B5EF4-FFF2-40B4-BE49-F238E27FC236}">
                <a16:creationId xmlns:a16="http://schemas.microsoft.com/office/drawing/2014/main" id="{F0C76D01-EAC7-4F5B-B157-EDB840377111}"/>
              </a:ext>
              <a:ext uri="{C183D7F6-B498-43B3-948B-1728B52AA6E4}">
                <adec:decorative xmlns:adec="http://schemas.microsoft.com/office/drawing/2017/decorative" val="1"/>
              </a:ext>
            </a:extLst>
          </p:cNvPr>
          <p:cNvPicPr>
            <a:picLocks noGrp="1"/>
          </p:cNvPicPr>
          <p:nvPr>
            <p:ph type="pic" sz="quarter" idx="14"/>
          </p:nvPr>
        </p:nvPicPr>
        <p:blipFill rotWithShape="1">
          <a:blip r:embed="rId3">
            <a:extLst>
              <a:ext uri="{28A0092B-C50C-407E-A947-70E740481C1C}">
                <a14:useLocalDpi xmlns:a14="http://schemas.microsoft.com/office/drawing/2010/main" val="0"/>
              </a:ext>
            </a:extLst>
          </a:blip>
          <a:srcRect l="10354" r="10354"/>
          <a:stretch/>
        </p:blipFill>
        <p:spPr bwMode="auto">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slope"/>
          </a:sp3d>
        </p:spPr>
      </p:pic>
      <p:sp>
        <p:nvSpPr>
          <p:cNvPr id="12" name="Title 11">
            <a:extLst>
              <a:ext uri="{FF2B5EF4-FFF2-40B4-BE49-F238E27FC236}">
                <a16:creationId xmlns:a16="http://schemas.microsoft.com/office/drawing/2014/main" id="{CC90FE61-32D1-0C67-7AA5-9608D7337467}"/>
              </a:ext>
            </a:extLst>
          </p:cNvPr>
          <p:cNvSpPr>
            <a:spLocks noGrp="1"/>
          </p:cNvSpPr>
          <p:nvPr>
            <p:ph type="title"/>
          </p:nvPr>
        </p:nvSpPr>
        <p:spPr/>
        <p:txBody>
          <a:bodyPr/>
          <a:lstStyle/>
          <a:p>
            <a:r>
              <a:rPr lang="en-US" dirty="0"/>
              <a:t>FVLMA Guidebook</a:t>
            </a:r>
          </a:p>
        </p:txBody>
      </p:sp>
    </p:spTree>
    <p:extLst>
      <p:ext uri="{BB962C8B-B14F-4D97-AF65-F5344CB8AC3E}">
        <p14:creationId xmlns:p14="http://schemas.microsoft.com/office/powerpoint/2010/main" val="400423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A3E531-03AE-4992-B58B-0F38CEDCDBE9}"/>
              </a:ext>
            </a:extLst>
          </p:cNvPr>
          <p:cNvSpPr>
            <a:spLocks noGrp="1"/>
          </p:cNvSpPr>
          <p:nvPr>
            <p:ph type="title"/>
          </p:nvPr>
        </p:nvSpPr>
        <p:spPr>
          <a:xfrm>
            <a:off x="925217" y="877908"/>
            <a:ext cx="3932237" cy="3236892"/>
          </a:xfrm>
        </p:spPr>
        <p:txBody>
          <a:bodyPr>
            <a:normAutofit/>
          </a:bodyPr>
          <a:lstStyle/>
          <a:p>
            <a:r>
              <a:rPr lang="en-US" dirty="0"/>
              <a:t>FVLMA GUIDEBOOK</a:t>
            </a:r>
            <a:br>
              <a:rPr lang="en-US" dirty="0"/>
            </a:br>
            <a:r>
              <a:rPr lang="en-US" dirty="0"/>
              <a:t>ASSESSMENT CHECKLIST FOUND ON PAGE 7 OF GUIDEBOOK</a:t>
            </a:r>
            <a:br>
              <a:rPr lang="en-US" dirty="0"/>
            </a:br>
            <a:endParaRPr lang="en-US" dirty="0"/>
          </a:p>
        </p:txBody>
      </p:sp>
      <p:pic>
        <p:nvPicPr>
          <p:cNvPr id="3" name="Picture 2">
            <a:extLst>
              <a:ext uri="{FF2B5EF4-FFF2-40B4-BE49-F238E27FC236}">
                <a16:creationId xmlns:a16="http://schemas.microsoft.com/office/drawing/2014/main" id="{DB4B8816-80D9-6E27-51B0-9502EE136DEB}"/>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3665" r="10159"/>
          <a:stretch/>
        </p:blipFill>
        <p:spPr>
          <a:xfrm rot="5400000">
            <a:off x="5555733" y="334932"/>
            <a:ext cx="5775157" cy="6221831"/>
          </a:xfrm>
          <a:prstGeom prst="rect">
            <a:avLst/>
          </a:prstGeom>
        </p:spPr>
      </p:pic>
    </p:spTree>
    <p:extLst>
      <p:ext uri="{BB962C8B-B14F-4D97-AF65-F5344CB8AC3E}">
        <p14:creationId xmlns:p14="http://schemas.microsoft.com/office/powerpoint/2010/main" val="2119814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D9E2-A31F-4EDF-AF58-088B543265E1}"/>
              </a:ext>
            </a:extLst>
          </p:cNvPr>
          <p:cNvSpPr>
            <a:spLocks noGrp="1"/>
          </p:cNvSpPr>
          <p:nvPr>
            <p:ph type="ctrTitle"/>
          </p:nvPr>
        </p:nvSpPr>
        <p:spPr>
          <a:xfrm>
            <a:off x="940224" y="1364573"/>
            <a:ext cx="10311552" cy="779589"/>
          </a:xfrm>
        </p:spPr>
        <p:txBody>
          <a:bodyPr>
            <a:normAutofit fontScale="90000"/>
          </a:bodyPr>
          <a:lstStyle/>
          <a:p>
            <a:r>
              <a:rPr lang="en-US" dirty="0">
                <a:latin typeface="Helvetica Neue" panose="02000503000000020004"/>
              </a:rPr>
              <a:t>Materials for your FVA Kit</a:t>
            </a:r>
          </a:p>
        </p:txBody>
      </p:sp>
      <p:sp>
        <p:nvSpPr>
          <p:cNvPr id="5" name="Subtitle 4">
            <a:extLst>
              <a:ext uri="{FF2B5EF4-FFF2-40B4-BE49-F238E27FC236}">
                <a16:creationId xmlns:a16="http://schemas.microsoft.com/office/drawing/2014/main" id="{EC91990B-2417-5BDB-1DB2-73EB495F9F7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101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8197-6632-4D8F-B0FA-F6949A8C4F5F}"/>
              </a:ext>
            </a:extLst>
          </p:cNvPr>
          <p:cNvSpPr>
            <a:spLocks noGrp="1"/>
          </p:cNvSpPr>
          <p:nvPr>
            <p:ph type="title"/>
          </p:nvPr>
        </p:nvSpPr>
        <p:spPr>
          <a:xfrm>
            <a:off x="644797" y="348541"/>
            <a:ext cx="10348784" cy="867591"/>
          </a:xfrm>
        </p:spPr>
        <p:txBody>
          <a:bodyPr vert="horz" lIns="91440" tIns="45720" rIns="91440" bIns="45720" rtlCol="0" anchor="ctr">
            <a:normAutofit/>
          </a:bodyPr>
          <a:lstStyle/>
          <a:p>
            <a:r>
              <a:rPr lang="en-US" sz="4000" dirty="0">
                <a:latin typeface="Helvetica" panose="020B0604020202020204" pitchFamily="34" charset="0"/>
                <a:ea typeface="+mj-ea"/>
                <a:cs typeface="Helvetica" panose="020B0604020202020204" pitchFamily="34" charset="0"/>
              </a:rPr>
              <a:t>Visual Response to Light</a:t>
            </a:r>
          </a:p>
        </p:txBody>
      </p:sp>
      <p:sp>
        <p:nvSpPr>
          <p:cNvPr id="3" name="Content Placeholder 2">
            <a:extLst>
              <a:ext uri="{FF2B5EF4-FFF2-40B4-BE49-F238E27FC236}">
                <a16:creationId xmlns:a16="http://schemas.microsoft.com/office/drawing/2014/main" id="{BB6FFDA5-4619-4DA8-AEBA-B7C7476D2DF8}"/>
              </a:ext>
            </a:extLst>
          </p:cNvPr>
          <p:cNvSpPr>
            <a:spLocks noGrp="1"/>
          </p:cNvSpPr>
          <p:nvPr>
            <p:ph sz="quarter" idx="12"/>
          </p:nvPr>
        </p:nvSpPr>
        <p:spPr>
          <a:xfrm>
            <a:off x="644797" y="1442695"/>
            <a:ext cx="5601273" cy="2636388"/>
          </a:xfrm>
          <a:solidFill>
            <a:schemeClr val="accent2">
              <a:lumMod val="20000"/>
              <a:lumOff val="80000"/>
            </a:schemeClr>
          </a:solidFill>
        </p:spPr>
        <p:txBody>
          <a:bodyPr vert="horz" lIns="91440" tIns="45720" rIns="91440" bIns="45720" rtlCol="0" anchor="ctr">
            <a:normAutofit/>
          </a:bodyPr>
          <a:lstStyle/>
          <a:p>
            <a:r>
              <a:rPr lang="en-US" sz="2800" b="1" i="0" u="sng" strike="noStrike" baseline="0" dirty="0">
                <a:latin typeface="Helvetica Neue" panose="02000503000000020004"/>
                <a:ea typeface="+mn-ea"/>
                <a:cs typeface="+mn-cs"/>
              </a:rPr>
              <a:t>Materials in </a:t>
            </a:r>
            <a:r>
              <a:rPr lang="en-US" sz="2800" b="1" i="0" u="sng" strike="noStrike" baseline="0" dirty="0" err="1">
                <a:latin typeface="Helvetica Neue" panose="02000503000000020004"/>
                <a:ea typeface="+mn-ea"/>
                <a:cs typeface="+mn-cs"/>
              </a:rPr>
              <a:t>NewT</a:t>
            </a:r>
            <a:r>
              <a:rPr lang="en-US" sz="2800" b="1" i="0" u="none" strike="noStrike" baseline="0" dirty="0">
                <a:latin typeface="Helvetica Neue" panose="02000503000000020004"/>
                <a:ea typeface="+mn-ea"/>
                <a:cs typeface="+mn-cs"/>
              </a:rPr>
              <a:t> </a:t>
            </a:r>
          </a:p>
          <a:p>
            <a:pPr marL="400050" indent="-342900">
              <a:buFont typeface="Arial" panose="020B0604020202020204" pitchFamily="34" charset="0"/>
              <a:buChar char="•"/>
            </a:pPr>
            <a:r>
              <a:rPr lang="en-US" sz="2800" b="0" i="0" u="none" strike="noStrike" baseline="0" dirty="0" err="1">
                <a:latin typeface="Helvetica Neue" panose="02000503000000020004"/>
                <a:ea typeface="+mn-ea"/>
                <a:cs typeface="+mn-cs"/>
              </a:rPr>
              <a:t>ToAD</a:t>
            </a:r>
            <a:r>
              <a:rPr lang="en-US" sz="2800" b="0" i="0" u="none" strike="noStrike" baseline="0" dirty="0">
                <a:latin typeface="Helvetica Neue" panose="02000503000000020004"/>
                <a:ea typeface="+mn-ea"/>
                <a:cs typeface="+mn-cs"/>
              </a:rPr>
              <a:t> Flashlight w/attachments, </a:t>
            </a:r>
            <a:r>
              <a:rPr lang="en-US" sz="2800" b="0" i="0" u="none" strike="noStrike" baseline="0" dirty="0" err="1">
                <a:latin typeface="Helvetica Neue" panose="02000503000000020004"/>
                <a:ea typeface="+mn-ea"/>
                <a:cs typeface="+mn-cs"/>
              </a:rPr>
              <a:t>ToAD</a:t>
            </a:r>
            <a:r>
              <a:rPr lang="en-US" sz="2800" b="0" i="0" u="none" strike="noStrike" baseline="0" dirty="0">
                <a:latin typeface="Helvetica Neue" panose="02000503000000020004"/>
                <a:ea typeface="+mn-ea"/>
                <a:cs typeface="+mn-cs"/>
              </a:rPr>
              <a:t> aqua string light</a:t>
            </a:r>
          </a:p>
          <a:p>
            <a:pPr marL="400050" indent="-342900">
              <a:buFont typeface="Arial" panose="020B0604020202020204" pitchFamily="34" charset="0"/>
              <a:buChar char="•"/>
            </a:pPr>
            <a:r>
              <a:rPr lang="en-US" sz="2800" dirty="0">
                <a:latin typeface="Helvetica Neue" panose="02000503000000020004"/>
                <a:ea typeface="+mn-ea"/>
                <a:cs typeface="+mn-cs"/>
              </a:rPr>
              <a:t>Penlight</a:t>
            </a:r>
          </a:p>
          <a:p>
            <a:pPr marL="400050" indent="-342900">
              <a:buFont typeface="Arial" panose="020B0604020202020204" pitchFamily="34" charset="0"/>
              <a:buChar char="•"/>
            </a:pPr>
            <a:r>
              <a:rPr lang="en-US" sz="2800" dirty="0">
                <a:latin typeface="Helvetica Neue" panose="02000503000000020004"/>
                <a:ea typeface="+mn-ea"/>
                <a:cs typeface="+mn-cs"/>
              </a:rPr>
              <a:t>Child’s &amp; adult’s Ultra Lens</a:t>
            </a:r>
          </a:p>
        </p:txBody>
      </p:sp>
      <p:sp>
        <p:nvSpPr>
          <p:cNvPr id="6" name="TextBox 5">
            <a:extLst>
              <a:ext uri="{FF2B5EF4-FFF2-40B4-BE49-F238E27FC236}">
                <a16:creationId xmlns:a16="http://schemas.microsoft.com/office/drawing/2014/main" id="{6C431A30-77D6-5E64-692C-C89855EB05DF}"/>
              </a:ext>
            </a:extLst>
          </p:cNvPr>
          <p:cNvSpPr txBox="1"/>
          <p:nvPr/>
        </p:nvSpPr>
        <p:spPr>
          <a:xfrm>
            <a:off x="1024301" y="4278794"/>
            <a:ext cx="4842263" cy="954107"/>
          </a:xfrm>
          <a:prstGeom prst="rect">
            <a:avLst/>
          </a:prstGeom>
          <a:solidFill>
            <a:schemeClr val="accent3">
              <a:lumMod val="20000"/>
              <a:lumOff val="80000"/>
            </a:schemeClr>
          </a:solidFill>
          <a:ln>
            <a:solidFill>
              <a:schemeClr val="accent3">
                <a:lumMod val="20000"/>
                <a:lumOff val="80000"/>
              </a:schemeClr>
            </a:solidFill>
          </a:ln>
        </p:spPr>
        <p:txBody>
          <a:bodyPr wrap="square">
            <a:spAutoFit/>
          </a:bodyPr>
          <a:lstStyle/>
          <a:p>
            <a:r>
              <a:rPr lang="en-US" sz="2800" b="1" i="0" u="sng" strike="noStrike" baseline="0" dirty="0">
                <a:latin typeface="Helvetica Neue" panose="02000503000000020004"/>
                <a:ea typeface="+mn-ea"/>
                <a:cs typeface="+mn-cs"/>
              </a:rPr>
              <a:t>Provided by the TVI</a:t>
            </a:r>
          </a:p>
          <a:p>
            <a:pPr marL="342900" indent="-342900">
              <a:buFont typeface="Arial" panose="020B0604020202020204" pitchFamily="34" charset="0"/>
              <a:buChar char="•"/>
            </a:pPr>
            <a:r>
              <a:rPr lang="en-US" sz="2800" b="0" i="0" u="none" strike="noStrike" baseline="0" dirty="0">
                <a:latin typeface="Helvetica Neue" panose="02000503000000020004"/>
                <a:ea typeface="+mn-ea"/>
                <a:cs typeface="+mn-cs"/>
              </a:rPr>
              <a:t>None!</a:t>
            </a:r>
            <a:endParaRPr lang="en-US" sz="2800" dirty="0">
              <a:latin typeface="Helvetica Neue" panose="02000503000000020004"/>
              <a:ea typeface="+mn-ea"/>
              <a:cs typeface="+mn-cs"/>
            </a:endParaRPr>
          </a:p>
        </p:txBody>
      </p:sp>
      <p:sp>
        <p:nvSpPr>
          <p:cNvPr id="5" name="TextBox 6">
            <a:extLst>
              <a:ext uri="{FF2B5EF4-FFF2-40B4-BE49-F238E27FC236}">
                <a16:creationId xmlns:a16="http://schemas.microsoft.com/office/drawing/2014/main" id="{D8C5992F-0771-848B-1E85-630D38CDC363}"/>
              </a:ext>
            </a:extLst>
          </p:cNvPr>
          <p:cNvSpPr txBox="1"/>
          <p:nvPr/>
        </p:nvSpPr>
        <p:spPr>
          <a:xfrm>
            <a:off x="653093" y="5723104"/>
            <a:ext cx="11231471" cy="338554"/>
          </a:xfrm>
          <a:prstGeom prst="rect">
            <a:avLst/>
          </a:prstGeom>
          <a:noFill/>
        </p:spPr>
        <p:txBody>
          <a:bodyPr wrap="square">
            <a:spAutoFit/>
          </a:bodyPr>
          <a:lstStyle/>
          <a:p>
            <a:r>
              <a:rPr lang="en-US" sz="1600" dirty="0">
                <a:latin typeface="Helvetica Neue" panose="02000503000000020004"/>
                <a:ea typeface="+mn-ea"/>
                <a:cs typeface="+mn-cs"/>
              </a:rPr>
              <a:t>* Caution with students who are sensitive to light. Bright or flickering light could possibly trigger seizures in some students.  </a:t>
            </a:r>
          </a:p>
        </p:txBody>
      </p:sp>
      <p:pic>
        <p:nvPicPr>
          <p:cNvPr id="13" name="Picture 12" descr="Flashlights from the kit: microlite in bag being pressed on.">
            <a:extLst>
              <a:ext uri="{FF2B5EF4-FFF2-40B4-BE49-F238E27FC236}">
                <a16:creationId xmlns:a16="http://schemas.microsoft.com/office/drawing/2014/main" id="{61E3C5B1-C57A-4AD3-A683-6FED80704DF0}"/>
              </a:ext>
              <a:ext uri="{C183D7F6-B498-43B3-948B-1728B52AA6E4}">
                <adec:decorative xmlns:adec="http://schemas.microsoft.com/office/drawing/2017/decorative" val="0"/>
              </a:ext>
            </a:extLst>
          </p:cNvPr>
          <p:cNvPicPr>
            <a:picLocks noChangeAspect="1"/>
          </p:cNvPicPr>
          <p:nvPr/>
        </p:nvPicPr>
        <p:blipFill rotWithShape="1">
          <a:blip r:embed="rId3"/>
          <a:srcRect l="16872" t="25603" r="15645" b="17018"/>
          <a:stretch/>
        </p:blipFill>
        <p:spPr>
          <a:xfrm>
            <a:off x="6437484" y="1722144"/>
            <a:ext cx="2623389" cy="2974109"/>
          </a:xfrm>
          <a:prstGeom prst="rect">
            <a:avLst/>
          </a:prstGeom>
          <a:ln w="19050" cap="sq">
            <a:solidFill>
              <a:srgbClr val="000000"/>
            </a:solidFill>
            <a:prstDash val="solid"/>
            <a:miter lim="800000"/>
          </a:ln>
          <a:effectLst>
            <a:outerShdw blurRad="50800" dist="38100" dir="2700000" algn="tl" rotWithShape="0">
              <a:prstClr val="black">
                <a:alpha val="40000"/>
              </a:prstClr>
            </a:outerShdw>
          </a:effectLst>
        </p:spPr>
      </p:pic>
      <p:pic>
        <p:nvPicPr>
          <p:cNvPr id="11" name="Content Placeholder 10" descr="Flashlights from the kit:  Maglite and accessories.">
            <a:extLst>
              <a:ext uri="{FF2B5EF4-FFF2-40B4-BE49-F238E27FC236}">
                <a16:creationId xmlns:a16="http://schemas.microsoft.com/office/drawing/2014/main" id="{7A51244C-76BC-41A9-8A6E-9D0D219E98AA}"/>
              </a:ext>
              <a:ext uri="{C183D7F6-B498-43B3-948B-1728B52AA6E4}">
                <adec:decorative xmlns:adec="http://schemas.microsoft.com/office/drawing/2017/decorative" val="0"/>
              </a:ext>
            </a:extLst>
          </p:cNvPr>
          <p:cNvPicPr>
            <a:picLocks noGrp="1" noChangeAspect="1"/>
          </p:cNvPicPr>
          <p:nvPr>
            <p:ph sz="quarter" idx="4294967295"/>
          </p:nvPr>
        </p:nvPicPr>
        <p:blipFill>
          <a:blip r:embed="rId4"/>
          <a:stretch>
            <a:fillRect/>
          </a:stretch>
        </p:blipFill>
        <p:spPr>
          <a:xfrm>
            <a:off x="9410700" y="1543050"/>
            <a:ext cx="2657475" cy="3332163"/>
          </a:xfrm>
          <a:prstGeom prst="rect">
            <a:avLst/>
          </a:prstGeom>
          <a:ln w="1905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195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9400-2F28-4C51-A5DB-D8549D238ED9}"/>
              </a:ext>
            </a:extLst>
          </p:cNvPr>
          <p:cNvSpPr>
            <a:spLocks noGrp="1"/>
          </p:cNvSpPr>
          <p:nvPr>
            <p:ph type="title"/>
          </p:nvPr>
        </p:nvSpPr>
        <p:spPr>
          <a:xfrm>
            <a:off x="552434" y="351609"/>
            <a:ext cx="7289239" cy="867591"/>
          </a:xfrm>
        </p:spPr>
        <p:txBody>
          <a:bodyPr>
            <a:normAutofit/>
          </a:bodyPr>
          <a:lstStyle/>
          <a:p>
            <a:r>
              <a:rPr lang="en-US" sz="4100" b="1" dirty="0"/>
              <a:t>Visual Response to Objects</a:t>
            </a:r>
          </a:p>
        </p:txBody>
      </p:sp>
      <p:sp>
        <p:nvSpPr>
          <p:cNvPr id="4" name="Content Placeholder 3">
            <a:extLst>
              <a:ext uri="{FF2B5EF4-FFF2-40B4-BE49-F238E27FC236}">
                <a16:creationId xmlns:a16="http://schemas.microsoft.com/office/drawing/2014/main" id="{E05D24FB-5CDD-4393-8BA7-F7C982D411D9}"/>
              </a:ext>
            </a:extLst>
          </p:cNvPr>
          <p:cNvSpPr>
            <a:spLocks noGrp="1"/>
          </p:cNvSpPr>
          <p:nvPr>
            <p:ph sz="quarter" idx="12"/>
          </p:nvPr>
        </p:nvSpPr>
        <p:spPr>
          <a:xfrm>
            <a:off x="1005017" y="1721708"/>
            <a:ext cx="4861548" cy="2171700"/>
          </a:xfrm>
          <a:solidFill>
            <a:schemeClr val="accent2">
              <a:lumMod val="20000"/>
              <a:lumOff val="80000"/>
            </a:schemeClr>
          </a:solidFill>
        </p:spPr>
        <p:txBody>
          <a:bodyPr>
            <a:normAutofit/>
          </a:bodyPr>
          <a:lstStyle/>
          <a:p>
            <a:pPr marL="0" indent="0">
              <a:buNone/>
            </a:pPr>
            <a:r>
              <a:rPr lang="en-US" sz="3200" b="1" i="0" u="sng" strike="noStrike" baseline="0" dirty="0">
                <a:latin typeface="Helvetica Neue" panose="02000503000000020004"/>
                <a:cs typeface="Helvetica" panose="020B0604020202020204" pitchFamily="34" charset="0"/>
              </a:rPr>
              <a:t>Materials in </a:t>
            </a:r>
            <a:r>
              <a:rPr lang="en-US" sz="3200" b="1" i="0" u="sng" strike="noStrike" baseline="0" dirty="0" err="1">
                <a:latin typeface="Helvetica Neue" panose="02000503000000020004"/>
                <a:cs typeface="Helvetica" panose="020B0604020202020204" pitchFamily="34" charset="0"/>
              </a:rPr>
              <a:t>NewT</a:t>
            </a:r>
            <a:r>
              <a:rPr lang="en-US" sz="3200" b="1" i="0" u="none" strike="noStrike" baseline="0" dirty="0">
                <a:latin typeface="Helvetica Neue" panose="02000503000000020004"/>
                <a:cs typeface="Helvetica" panose="020B0604020202020204" pitchFamily="34" charset="0"/>
              </a:rPr>
              <a:t> </a:t>
            </a:r>
          </a:p>
          <a:p>
            <a:pPr marL="285750" indent="-285750">
              <a:buFont typeface="Arial" panose="020B0604020202020204" pitchFamily="34" charset="0"/>
              <a:buChar char="•"/>
            </a:pPr>
            <a:r>
              <a:rPr lang="en-US" b="0" i="0" u="none" strike="noStrike" baseline="0" dirty="0">
                <a:latin typeface="Helvetica Neue" panose="02000503000000020004"/>
                <a:cs typeface="Helvetica" panose="020B0604020202020204" pitchFamily="34" charset="0"/>
              </a:rPr>
              <a:t>Balls, bowls and stars of varying sizes and colors (red, blue and white)</a:t>
            </a:r>
          </a:p>
        </p:txBody>
      </p:sp>
      <p:sp>
        <p:nvSpPr>
          <p:cNvPr id="5" name="TextBox 4">
            <a:extLst>
              <a:ext uri="{FF2B5EF4-FFF2-40B4-BE49-F238E27FC236}">
                <a16:creationId xmlns:a16="http://schemas.microsoft.com/office/drawing/2014/main" id="{EF469428-B9A5-2E04-D97B-12F6B3540DB7}"/>
              </a:ext>
            </a:extLst>
          </p:cNvPr>
          <p:cNvSpPr txBox="1"/>
          <p:nvPr/>
        </p:nvSpPr>
        <p:spPr>
          <a:xfrm>
            <a:off x="1024301" y="4278794"/>
            <a:ext cx="4842263" cy="954107"/>
          </a:xfrm>
          <a:prstGeom prst="rect">
            <a:avLst/>
          </a:prstGeom>
          <a:solidFill>
            <a:schemeClr val="accent3">
              <a:lumMod val="20000"/>
              <a:lumOff val="80000"/>
            </a:schemeClr>
          </a:solidFill>
          <a:ln>
            <a:solidFill>
              <a:schemeClr val="accent3">
                <a:lumMod val="20000"/>
                <a:lumOff val="80000"/>
              </a:schemeClr>
            </a:solidFill>
          </a:ln>
        </p:spPr>
        <p:txBody>
          <a:bodyPr wrap="square">
            <a:spAutoFit/>
          </a:bodyPr>
          <a:lstStyle/>
          <a:p>
            <a:r>
              <a:rPr lang="en-US" sz="2800" b="1" i="0" u="sng" strike="noStrike" baseline="0" dirty="0">
                <a:latin typeface="Helvetica Neue" panose="02000503000000020004"/>
                <a:ea typeface="+mn-ea"/>
                <a:cs typeface="+mn-cs"/>
              </a:rPr>
              <a:t>Provided by the TVI</a:t>
            </a:r>
          </a:p>
          <a:p>
            <a:pPr marL="342900" indent="-342900">
              <a:buFont typeface="Arial" panose="020B0604020202020204" pitchFamily="34" charset="0"/>
              <a:buChar char="•"/>
            </a:pPr>
            <a:r>
              <a:rPr lang="en-US" sz="2800" b="0" i="0" u="none" strike="noStrike" baseline="0" dirty="0">
                <a:latin typeface="Helvetica Neue" panose="02000503000000020004"/>
                <a:ea typeface="+mn-ea"/>
                <a:cs typeface="+mn-cs"/>
              </a:rPr>
              <a:t>None!</a:t>
            </a:r>
            <a:endParaRPr lang="en-US" sz="2800" dirty="0">
              <a:latin typeface="Helvetica Neue" panose="02000503000000020004"/>
              <a:ea typeface="+mn-ea"/>
              <a:cs typeface="+mn-cs"/>
            </a:endParaRPr>
          </a:p>
        </p:txBody>
      </p:sp>
      <p:pic>
        <p:nvPicPr>
          <p:cNvPr id="7" name="Picture 6" descr="Colored bowls, 2 colored balls, various colored stars - all from the NewT Kit">
            <a:extLst>
              <a:ext uri="{FF2B5EF4-FFF2-40B4-BE49-F238E27FC236}">
                <a16:creationId xmlns:a16="http://schemas.microsoft.com/office/drawing/2014/main" id="{FA2F44A9-AB7D-07B5-88D9-7B5BAA026165}"/>
              </a:ext>
            </a:extLst>
          </p:cNvPr>
          <p:cNvPicPr>
            <a:picLocks noChangeAspect="1"/>
          </p:cNvPicPr>
          <p:nvPr/>
        </p:nvPicPr>
        <p:blipFill rotWithShape="1">
          <a:blip r:embed="rId3"/>
          <a:srcRect l="5127" t="13679" r="17276" b="10049"/>
          <a:stretch/>
        </p:blipFill>
        <p:spPr>
          <a:xfrm rot="5400000">
            <a:off x="7264863" y="1066959"/>
            <a:ext cx="5321604" cy="3923071"/>
          </a:xfrm>
          <a:prstGeom prst="rect">
            <a:avLst/>
          </a:prstGeom>
        </p:spPr>
      </p:pic>
    </p:spTree>
    <p:extLst>
      <p:ext uri="{BB962C8B-B14F-4D97-AF65-F5344CB8AC3E}">
        <p14:creationId xmlns:p14="http://schemas.microsoft.com/office/powerpoint/2010/main" val="3821922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C295-AE41-4851-7DC0-DA98A2F35487}"/>
              </a:ext>
            </a:extLst>
          </p:cNvPr>
          <p:cNvSpPr>
            <a:spLocks noGrp="1"/>
          </p:cNvSpPr>
          <p:nvPr>
            <p:ph type="title"/>
          </p:nvPr>
        </p:nvSpPr>
        <p:spPr>
          <a:xfrm>
            <a:off x="925847" y="337012"/>
            <a:ext cx="10348784" cy="867591"/>
          </a:xfrm>
        </p:spPr>
        <p:txBody>
          <a:bodyPr/>
          <a:lstStyle/>
          <a:p>
            <a:r>
              <a:rPr lang="en-US" b="1" dirty="0">
                <a:latin typeface="Helvetica" panose="020B0604020202020204" pitchFamily="34" charset="0"/>
                <a:cs typeface="Helvetica" panose="020B0604020202020204" pitchFamily="34" charset="0"/>
              </a:rPr>
              <a:t>FVLMA Purpose</a:t>
            </a:r>
          </a:p>
        </p:txBody>
      </p:sp>
      <p:sp>
        <p:nvSpPr>
          <p:cNvPr id="3" name="Content Placeholder 2">
            <a:extLst>
              <a:ext uri="{FF2B5EF4-FFF2-40B4-BE49-F238E27FC236}">
                <a16:creationId xmlns:a16="http://schemas.microsoft.com/office/drawing/2014/main" id="{68D93462-7BE9-B601-F016-C684B394316B}"/>
              </a:ext>
            </a:extLst>
          </p:cNvPr>
          <p:cNvSpPr>
            <a:spLocks noGrp="1"/>
          </p:cNvSpPr>
          <p:nvPr>
            <p:ph sz="quarter" idx="12"/>
          </p:nvPr>
        </p:nvSpPr>
        <p:spPr>
          <a:xfrm>
            <a:off x="581463" y="1375343"/>
            <a:ext cx="11115732" cy="4888343"/>
          </a:xfrm>
        </p:spPr>
        <p:txBody>
          <a:bodyPr vert="horz" lIns="91440" tIns="45720" rIns="91440" bIns="45720" rtlCol="0" anchor="t">
            <a:normAutofit/>
          </a:bodyPr>
          <a:lstStyle/>
          <a:p>
            <a:pPr marL="457200" indent="-457200">
              <a:spcBef>
                <a:spcPts val="1200"/>
              </a:spcBef>
              <a:buFont typeface="Arial" panose="020B0604020202020204" pitchFamily="34" charset="0"/>
              <a:buChar char="•"/>
            </a:pPr>
            <a:r>
              <a:rPr lang="en-US" dirty="0">
                <a:latin typeface="Helvetica"/>
                <a:cs typeface="Helvetica"/>
              </a:rPr>
              <a:t>Is to determine:</a:t>
            </a:r>
          </a:p>
          <a:p>
            <a:pPr marL="1143000" lvl="1" indent="-457200">
              <a:spcBef>
                <a:spcPts val="1200"/>
              </a:spcBef>
            </a:pPr>
            <a:r>
              <a:rPr lang="en-US" sz="2800" dirty="0">
                <a:latin typeface="Helvetica"/>
                <a:cs typeface="Helvetica"/>
              </a:rPr>
              <a:t>How a student functions visually in daily activities with a variety of materials.</a:t>
            </a:r>
          </a:p>
          <a:p>
            <a:pPr marL="1143000" lvl="1" indent="-457200">
              <a:spcBef>
                <a:spcPts val="1200"/>
              </a:spcBef>
            </a:pPr>
            <a:r>
              <a:rPr lang="en-US" sz="2800" dirty="0">
                <a:latin typeface="Helvetica"/>
                <a:cs typeface="Helvetica"/>
              </a:rPr>
              <a:t>Ways to increase visual functioning.</a:t>
            </a:r>
          </a:p>
          <a:p>
            <a:pPr marL="1143000" lvl="1" indent="-457200">
              <a:spcBef>
                <a:spcPts val="1200"/>
              </a:spcBef>
            </a:pPr>
            <a:r>
              <a:rPr lang="en-US" sz="2800" dirty="0">
                <a:latin typeface="Helvetica"/>
                <a:cs typeface="Helvetica"/>
              </a:rPr>
              <a:t>Student’s primary and secondary learning media. </a:t>
            </a:r>
            <a:endParaRPr lang="en-US" sz="2800" dirty="0">
              <a:latin typeface="Helvetica" panose="020B0604020202020204" pitchFamily="34" charset="0"/>
              <a:cs typeface="Helvetica" panose="020B0604020202020204" pitchFamily="34" charset="0"/>
            </a:endParaRPr>
          </a:p>
          <a:p>
            <a:pPr marL="1143000" lvl="1" indent="-457200">
              <a:spcBef>
                <a:spcPts val="1200"/>
              </a:spcBef>
            </a:pPr>
            <a:r>
              <a:rPr lang="en-US" sz="2800" dirty="0">
                <a:latin typeface="Helvetica"/>
                <a:cs typeface="Helvetica"/>
              </a:rPr>
              <a:t>The student’s current skills in literacy (reading, writing, listening, keyboarding, assistive technology).</a:t>
            </a:r>
          </a:p>
          <a:p>
            <a:pPr marL="1143000" lvl="1" indent="-457200">
              <a:spcBef>
                <a:spcPts val="1200"/>
              </a:spcBef>
            </a:pPr>
            <a:r>
              <a:rPr lang="en-US" sz="2800" dirty="0">
                <a:latin typeface="Helvetica"/>
                <a:cs typeface="Helvetica"/>
              </a:rPr>
              <a:t>How the visual impairment affects the student’s performance in the general education curriculum.</a:t>
            </a:r>
          </a:p>
          <a:p>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31722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2A95-66B4-C066-4091-D5F56261CD12}"/>
              </a:ext>
            </a:extLst>
          </p:cNvPr>
          <p:cNvSpPr>
            <a:spLocks noGrp="1"/>
          </p:cNvSpPr>
          <p:nvPr>
            <p:ph type="title"/>
          </p:nvPr>
        </p:nvSpPr>
        <p:spPr>
          <a:xfrm>
            <a:off x="838200" y="257175"/>
            <a:ext cx="10515600" cy="1234511"/>
          </a:xfrm>
        </p:spPr>
        <p:txBody>
          <a:bodyPr>
            <a:normAutofit fontScale="90000"/>
          </a:bodyPr>
          <a:lstStyle/>
          <a:p>
            <a:r>
              <a:rPr lang="en-US" dirty="0">
                <a:latin typeface="Helvetica" panose="020B0604020202020204" pitchFamily="34" charset="0"/>
                <a:cs typeface="Helvetica" panose="020B0604020202020204" pitchFamily="34" charset="0"/>
              </a:rPr>
              <a:t>Implications for light/object recognition?</a:t>
            </a:r>
          </a:p>
        </p:txBody>
      </p:sp>
      <p:sp>
        <p:nvSpPr>
          <p:cNvPr id="3" name="Content Placeholder 2">
            <a:extLst>
              <a:ext uri="{FF2B5EF4-FFF2-40B4-BE49-F238E27FC236}">
                <a16:creationId xmlns:a16="http://schemas.microsoft.com/office/drawing/2014/main" id="{D2C02DCD-71F6-245B-07A6-3F2FA544415C}"/>
              </a:ext>
            </a:extLst>
          </p:cNvPr>
          <p:cNvSpPr>
            <a:spLocks noGrp="1"/>
          </p:cNvSpPr>
          <p:nvPr>
            <p:ph sz="quarter" idx="12"/>
          </p:nvPr>
        </p:nvSpPr>
        <p:spPr>
          <a:solidFill>
            <a:srgbClr val="FF7D7D">
              <a:alpha val="40000"/>
            </a:srgbClr>
          </a:solidFill>
        </p:spPr>
        <p:txBody>
          <a:bodyPr/>
          <a:lstStyle/>
          <a:p>
            <a:r>
              <a:rPr lang="en-US" b="1" u="sng" dirty="0">
                <a:latin typeface="Helvetica" panose="020B0604020202020204" pitchFamily="34" charset="0"/>
                <a:cs typeface="Helvetica" panose="020B0604020202020204" pitchFamily="34" charset="0"/>
              </a:rPr>
              <a:t>Functional Problems</a:t>
            </a:r>
            <a:endParaRPr lang="en-US"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traveling.</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detecting, locating and identifying objects.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Inability to learn through visual channel.</a:t>
            </a:r>
          </a:p>
        </p:txBody>
      </p:sp>
      <p:sp>
        <p:nvSpPr>
          <p:cNvPr id="4" name="Content Placeholder 3">
            <a:extLst>
              <a:ext uri="{FF2B5EF4-FFF2-40B4-BE49-F238E27FC236}">
                <a16:creationId xmlns:a16="http://schemas.microsoft.com/office/drawing/2014/main" id="{9EF1A3DB-A8D5-BCFB-22A2-17A409583E4B}"/>
              </a:ext>
            </a:extLst>
          </p:cNvPr>
          <p:cNvSpPr>
            <a:spLocks noGrp="1"/>
          </p:cNvSpPr>
          <p:nvPr>
            <p:ph sz="quarter" idx="13"/>
          </p:nvPr>
        </p:nvSpPr>
        <p:spPr>
          <a:solidFill>
            <a:srgbClr val="90E490">
              <a:alpha val="50196"/>
            </a:srgbClr>
          </a:solidFill>
        </p:spPr>
        <p:txBody>
          <a:bodyPr>
            <a:normAutofit/>
          </a:bodyPr>
          <a:lstStyle/>
          <a:p>
            <a:r>
              <a:rPr lang="en-US" b="1" u="sng" dirty="0">
                <a:latin typeface="Helvetica" panose="020B0604020202020204" pitchFamily="34" charset="0"/>
                <a:cs typeface="Helvetica" panose="020B0604020202020204" pitchFamily="34" charset="0"/>
              </a:rPr>
              <a:t>Educational Implications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Must learn through their remaining senses.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Compensatory skills such as braille, tactile modes of learning, auditory skills, </a:t>
            </a:r>
            <a:r>
              <a:rPr lang="en-US" dirty="0" err="1">
                <a:latin typeface="Helvetica" panose="020B0604020202020204" pitchFamily="34" charset="0"/>
                <a:cs typeface="Helvetica" panose="020B0604020202020204" pitchFamily="34" charset="0"/>
              </a:rPr>
              <a:t>etc</a:t>
            </a:r>
            <a:r>
              <a:rPr lang="en-US" dirty="0">
                <a:latin typeface="Helvetica" panose="020B0604020202020204" pitchFamily="34" charset="0"/>
                <a:cs typeface="Helvetica" panose="020B0604020202020204" pitchFamily="34" charset="0"/>
              </a:rPr>
              <a:t> must be taught.</a:t>
            </a:r>
            <a:endParaRPr lang="en-US" b="1" u="sng"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4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F7794BBE-D266-451E-81B4-D6A225CAA953}"/>
              </a:ext>
            </a:extLst>
          </p:cNvPr>
          <p:cNvSpPr>
            <a:spLocks noGrp="1"/>
          </p:cNvSpPr>
          <p:nvPr>
            <p:ph type="title" idx="4294967295"/>
          </p:nvPr>
        </p:nvSpPr>
        <p:spPr>
          <a:xfrm>
            <a:off x="3150972" y="742950"/>
            <a:ext cx="5890057" cy="768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sng" strike="noStrike" kern="1200" cap="none" spc="0" normalizeH="0" baseline="0" noProof="0" dirty="0">
                <a:ln>
                  <a:noFill/>
                </a:ln>
                <a:solidFill>
                  <a:schemeClr val="tx1"/>
                </a:solidFill>
                <a:effectLst/>
                <a:uLnTx/>
                <a:uFillTx/>
                <a:latin typeface="Helvetica Neue" panose="02000503000000020004"/>
                <a:ea typeface="Times New Roman" panose="02020603050405020304" pitchFamily="18" charset="0"/>
                <a:cs typeface="Helvetica Neue" panose="02000503000000020004" pitchFamily="2" charset="0"/>
              </a:rPr>
              <a:t>Functional Blindness</a:t>
            </a:r>
            <a:endParaRPr kumimoji="0" lang="en-US" sz="4400" b="1" i="0" u="none" strike="noStrike" kern="1200" cap="none" spc="0" normalizeH="0" baseline="0" noProof="0" dirty="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Content Placeholder 1">
            <a:extLst>
              <a:ext uri="{FF2B5EF4-FFF2-40B4-BE49-F238E27FC236}">
                <a16:creationId xmlns:a16="http://schemas.microsoft.com/office/drawing/2014/main" id="{600A1239-7C92-4FE7-9A47-E3E25CBC1847}"/>
              </a:ext>
            </a:extLst>
          </p:cNvPr>
          <p:cNvSpPr>
            <a:spLocks noGrp="1"/>
          </p:cNvSpPr>
          <p:nvPr>
            <p:ph idx="1"/>
          </p:nvPr>
        </p:nvSpPr>
        <p:spPr/>
        <p:txBody>
          <a:bodyPr/>
          <a:lstStyle/>
          <a:p>
            <a:r>
              <a:rPr lang="en-US" dirty="0"/>
              <a:t>Students who are unable or have great difficulty locating, attending to, or identifying objects or light sources will not have vision as their primary learning mode.</a:t>
            </a:r>
          </a:p>
          <a:p>
            <a:pPr marL="0" indent="0">
              <a:buNone/>
            </a:pPr>
            <a:endParaRPr lang="en-US" dirty="0"/>
          </a:p>
          <a:p>
            <a:r>
              <a:rPr lang="en-US" dirty="0"/>
              <a:t>They are considered functionally blind. Compensatory skills such as braille and listening must be taught in order to access printed information.</a:t>
            </a:r>
          </a:p>
          <a:p>
            <a:pPr marL="0" indent="0">
              <a:buNone/>
            </a:pP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5698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CBEC0-6290-4BC9-9ACD-C34EAD24AFE0}"/>
              </a:ext>
            </a:extLst>
          </p:cNvPr>
          <p:cNvSpPr>
            <a:spLocks noGrp="1"/>
          </p:cNvSpPr>
          <p:nvPr>
            <p:ph type="title"/>
          </p:nvPr>
        </p:nvSpPr>
        <p:spPr>
          <a:xfrm>
            <a:off x="209550" y="277090"/>
            <a:ext cx="8980632" cy="948779"/>
          </a:xfrm>
        </p:spPr>
        <p:txBody>
          <a:bodyPr anchor="ctr">
            <a:normAutofit/>
          </a:bodyPr>
          <a:lstStyle/>
          <a:p>
            <a:r>
              <a:rPr lang="en-US" b="1" dirty="0"/>
              <a:t>Light Sensitivity and Preference</a:t>
            </a:r>
          </a:p>
        </p:txBody>
      </p:sp>
      <p:sp>
        <p:nvSpPr>
          <p:cNvPr id="3" name="TextBox 2">
            <a:extLst>
              <a:ext uri="{FF2B5EF4-FFF2-40B4-BE49-F238E27FC236}">
                <a16:creationId xmlns:a16="http://schemas.microsoft.com/office/drawing/2014/main" id="{63CD3FE4-D429-092C-FBC1-BE5C012BB6C4}"/>
              </a:ext>
            </a:extLst>
          </p:cNvPr>
          <p:cNvSpPr txBox="1"/>
          <p:nvPr/>
        </p:nvSpPr>
        <p:spPr>
          <a:xfrm>
            <a:off x="942976" y="1756640"/>
            <a:ext cx="4887096" cy="830997"/>
          </a:xfrm>
          <a:prstGeom prst="rect">
            <a:avLst/>
          </a:prstGeom>
          <a:solidFill>
            <a:schemeClr val="accent2">
              <a:lumMod val="20000"/>
              <a:lumOff val="80000"/>
            </a:schemeClr>
          </a:solidFill>
        </p:spPr>
        <p:txBody>
          <a:bodyPr wrap="square">
            <a:spAutoFit/>
          </a:bodyPr>
          <a:lstStyle/>
          <a:p>
            <a:r>
              <a:rPr lang="en-US" sz="2400" b="1" i="0" u="sng" strike="noStrike" baseline="0" dirty="0">
                <a:solidFill>
                  <a:srgbClr val="000000"/>
                </a:solidFill>
                <a:latin typeface="Helvetica" panose="020B0604020202020204" pitchFamily="34" charset="0"/>
                <a:cs typeface="Helvetica" panose="020B0604020202020204" pitchFamily="34" charset="0"/>
              </a:rPr>
              <a:t>Materials in </a:t>
            </a:r>
            <a:r>
              <a:rPr lang="en-US" sz="2400" b="1" i="0" u="sng" strike="noStrike" baseline="0" dirty="0" err="1">
                <a:latin typeface="Helvetica" panose="020B0604020202020204" pitchFamily="34" charset="0"/>
                <a:cs typeface="Helvetica" panose="020B0604020202020204" pitchFamily="34" charset="0"/>
              </a:rPr>
              <a:t>NewT</a:t>
            </a:r>
            <a:r>
              <a:rPr lang="en-US" sz="2400" b="1" i="0" u="none" strike="noStrike" baseline="0" dirty="0">
                <a:latin typeface="Helvetica" panose="020B0604020202020204" pitchFamily="34" charset="0"/>
                <a:cs typeface="Helvetica" panose="020B0604020202020204" pitchFamily="34" charset="0"/>
              </a:rPr>
              <a:t> </a:t>
            </a:r>
          </a:p>
          <a:p>
            <a:pPr marL="285750" indent="-285750" algn="l">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None</a:t>
            </a:r>
          </a:p>
        </p:txBody>
      </p:sp>
      <p:sp>
        <p:nvSpPr>
          <p:cNvPr id="10" name="Content Placeholder 2">
            <a:extLst>
              <a:ext uri="{FF2B5EF4-FFF2-40B4-BE49-F238E27FC236}">
                <a16:creationId xmlns:a16="http://schemas.microsoft.com/office/drawing/2014/main" id="{F3AF935E-D0A4-42C7-A79D-90E94B751B47}"/>
              </a:ext>
            </a:extLst>
          </p:cNvPr>
          <p:cNvSpPr>
            <a:spLocks noGrp="1"/>
          </p:cNvSpPr>
          <p:nvPr>
            <p:ph sz="quarter" idx="12"/>
          </p:nvPr>
        </p:nvSpPr>
        <p:spPr>
          <a:xfrm>
            <a:off x="6563498" y="1756640"/>
            <a:ext cx="4887097" cy="3781426"/>
          </a:xfrm>
          <a:solidFill>
            <a:schemeClr val="accent3">
              <a:lumMod val="20000"/>
              <a:lumOff val="80000"/>
            </a:schemeClr>
          </a:solidFill>
        </p:spPr>
        <p:txBody>
          <a:bodyPr>
            <a:normAutofit/>
          </a:bodyPr>
          <a:lstStyle/>
          <a:p>
            <a:r>
              <a:rPr lang="en-US" sz="2800" b="1" i="0" u="sng" strike="noStrike" baseline="0" dirty="0">
                <a:solidFill>
                  <a:srgbClr val="000000"/>
                </a:solidFill>
                <a:latin typeface="Helvetica" panose="020B0604020202020204" pitchFamily="34" charset="0"/>
                <a:cs typeface="Helvetica" panose="020B0604020202020204" pitchFamily="34" charset="0"/>
              </a:rPr>
              <a:t>Provided by the TVI</a:t>
            </a:r>
          </a:p>
          <a:p>
            <a:pPr marL="285750" indent="-285750">
              <a:buFont typeface="Arial" panose="020B0604020202020204" pitchFamily="34" charset="0"/>
              <a:buChar char="•"/>
            </a:pPr>
            <a:r>
              <a:rPr lang="en-US" sz="2800" b="0" i="0" u="none" strike="noStrike" baseline="0" dirty="0">
                <a:solidFill>
                  <a:srgbClr val="000000"/>
                </a:solidFill>
                <a:latin typeface="Helvetica" panose="020B0604020202020204" pitchFamily="34" charset="0"/>
                <a:cs typeface="Helvetica" panose="020B0604020202020204" pitchFamily="34" charset="0"/>
              </a:rPr>
              <a:t>Ordinary lamp w/incandescent or florescent bulb with on/off switch</a:t>
            </a:r>
          </a:p>
          <a:p>
            <a:pPr marL="285750" indent="-285750">
              <a:buFont typeface="Arial" panose="020B0604020202020204" pitchFamily="34" charset="0"/>
              <a:buChar char="•"/>
            </a:pPr>
            <a:r>
              <a:rPr lang="en-US" sz="2800" b="0" i="0" u="none" strike="noStrike" baseline="0" dirty="0">
                <a:solidFill>
                  <a:srgbClr val="000000"/>
                </a:solidFill>
                <a:latin typeface="Helvetica" panose="020B0604020202020204" pitchFamily="34" charset="0"/>
                <a:cs typeface="Helvetica" panose="020B0604020202020204" pitchFamily="34" charset="0"/>
              </a:rPr>
              <a:t>Classroom with windows and adjustable overhead lighting</a:t>
            </a:r>
          </a:p>
          <a:p>
            <a:pPr algn="l"/>
            <a:endParaRPr lang="en-US" sz="1800" b="0" i="0" u="none" strike="noStrike" baseline="0" dirty="0">
              <a:solidFill>
                <a:srgbClr val="00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18075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95F1-9D6A-EE5D-5DE4-A41303D0E945}"/>
              </a:ext>
            </a:extLst>
          </p:cNvPr>
          <p:cNvSpPr>
            <a:spLocks noGrp="1"/>
          </p:cNvSpPr>
          <p:nvPr>
            <p:ph type="title"/>
          </p:nvPr>
        </p:nvSpPr>
        <p:spPr>
          <a:xfrm>
            <a:off x="423125" y="367329"/>
            <a:ext cx="10348784" cy="867591"/>
          </a:xfrm>
        </p:spPr>
        <p:txBody>
          <a:bodyPr/>
          <a:lstStyle/>
          <a:p>
            <a:r>
              <a:rPr lang="en-US" dirty="0"/>
              <a:t>Light Sensitivity Observations</a:t>
            </a:r>
          </a:p>
        </p:txBody>
      </p:sp>
      <p:sp>
        <p:nvSpPr>
          <p:cNvPr id="5" name="Content Placeholder 3">
            <a:extLst>
              <a:ext uri="{FF2B5EF4-FFF2-40B4-BE49-F238E27FC236}">
                <a16:creationId xmlns:a16="http://schemas.microsoft.com/office/drawing/2014/main" id="{DFC11F90-DA54-8F4F-A4D5-1CEDC70C2DCA}"/>
              </a:ext>
            </a:extLst>
          </p:cNvPr>
          <p:cNvSpPr>
            <a:spLocks noGrp="1"/>
          </p:cNvSpPr>
          <p:nvPr>
            <p:ph sz="quarter" idx="12"/>
          </p:nvPr>
        </p:nvSpPr>
        <p:spPr>
          <a:xfrm>
            <a:off x="1005016" y="2105890"/>
            <a:ext cx="10348784" cy="3532909"/>
          </a:xfrm>
        </p:spPr>
        <p:txBody>
          <a:bodyPr>
            <a:normAutofit/>
          </a:bodyPr>
          <a:lstStyle/>
          <a:p>
            <a:pPr marL="342900" indent="-342900">
              <a:buFont typeface="Arial" panose="020B0604020202020204" pitchFamily="34" charset="0"/>
              <a:buChar char="•"/>
            </a:pPr>
            <a:r>
              <a:rPr lang="en-US" sz="3200" dirty="0">
                <a:solidFill>
                  <a:srgbClr val="000000"/>
                </a:solidFill>
                <a:latin typeface="Helvetica Neue" panose="02000503000000020004"/>
              </a:rPr>
              <a:t>W</a:t>
            </a:r>
            <a:r>
              <a:rPr lang="en-US" sz="3200" b="0" i="0" u="none" strike="noStrike" baseline="0" dirty="0">
                <a:solidFill>
                  <a:srgbClr val="000000"/>
                </a:solidFill>
                <a:latin typeface="Helvetica Neue" panose="02000503000000020004"/>
              </a:rPr>
              <a:t>ork on tasks that are meaningful to the student in different areas/lighting within the classroom</a:t>
            </a:r>
            <a:r>
              <a:rPr lang="en-US" sz="3200" dirty="0">
                <a:solidFill>
                  <a:srgbClr val="000000"/>
                </a:solidFill>
                <a:latin typeface="Helvetica Neue" panose="02000503000000020004"/>
              </a:rPr>
              <a:t>.</a:t>
            </a:r>
            <a:endParaRPr lang="en-US" sz="3200" b="0" i="0" u="none" strike="noStrike" baseline="0" dirty="0">
              <a:solidFill>
                <a:srgbClr val="000000"/>
              </a:solidFill>
              <a:latin typeface="Helvetica Neue" panose="02000503000000020004"/>
            </a:endParaRPr>
          </a:p>
          <a:p>
            <a:pPr marL="342900" indent="-342900">
              <a:buFont typeface="Arial" panose="020B0604020202020204" pitchFamily="34" charset="0"/>
              <a:buChar char="•"/>
            </a:pPr>
            <a:r>
              <a:rPr lang="en-US" sz="3200" dirty="0">
                <a:solidFill>
                  <a:srgbClr val="000000"/>
                </a:solidFill>
                <a:latin typeface="Helvetica Neue" panose="02000503000000020004"/>
              </a:rPr>
              <a:t>O</a:t>
            </a:r>
            <a:r>
              <a:rPr lang="en-US" sz="3200" b="0" i="0" u="none" strike="noStrike" baseline="0" dirty="0">
                <a:solidFill>
                  <a:srgbClr val="000000"/>
                </a:solidFill>
                <a:latin typeface="Helvetica Neue" panose="02000503000000020004"/>
              </a:rPr>
              <a:t>bserve student’s visual behavior of squinting, avoiding light, shading eyes, etc.</a:t>
            </a:r>
          </a:p>
          <a:p>
            <a:pPr marL="342900" indent="-342900">
              <a:buFont typeface="Arial" panose="020B0604020202020204" pitchFamily="34" charset="0"/>
              <a:buChar char="•"/>
            </a:pPr>
            <a:r>
              <a:rPr lang="en-US" sz="3200" dirty="0">
                <a:solidFill>
                  <a:srgbClr val="000000"/>
                </a:solidFill>
                <a:latin typeface="Helvetica Neue" panose="02000503000000020004"/>
              </a:rPr>
              <a:t>N</a:t>
            </a:r>
            <a:r>
              <a:rPr lang="en-US" sz="3200" b="0" i="0" u="none" strike="noStrike" baseline="0" dirty="0">
                <a:solidFill>
                  <a:srgbClr val="000000"/>
                </a:solidFill>
                <a:latin typeface="Helvetica Neue" panose="02000503000000020004"/>
              </a:rPr>
              <a:t>ote light adaptation time needed for comfort when coming in from/going outside</a:t>
            </a:r>
            <a:r>
              <a:rPr lang="en-US" sz="3200" dirty="0">
                <a:solidFill>
                  <a:srgbClr val="000000"/>
                </a:solidFill>
                <a:latin typeface="Helvetica Neue" panose="02000503000000020004"/>
              </a:rPr>
              <a:t>.</a:t>
            </a:r>
            <a:endParaRPr lang="en-US" sz="3600" dirty="0"/>
          </a:p>
        </p:txBody>
      </p:sp>
    </p:spTree>
    <p:extLst>
      <p:ext uri="{BB962C8B-B14F-4D97-AF65-F5344CB8AC3E}">
        <p14:creationId xmlns:p14="http://schemas.microsoft.com/office/powerpoint/2010/main" val="38396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2A95-66B4-C066-4091-D5F56261CD12}"/>
              </a:ext>
            </a:extLst>
          </p:cNvPr>
          <p:cNvSpPr>
            <a:spLocks noGrp="1"/>
          </p:cNvSpPr>
          <p:nvPr>
            <p:ph type="title"/>
          </p:nvPr>
        </p:nvSpPr>
        <p:spPr>
          <a:xfrm>
            <a:off x="838200" y="257175"/>
            <a:ext cx="10515600" cy="1234511"/>
          </a:xfrm>
        </p:spPr>
        <p:txBody>
          <a:bodyPr>
            <a:normAutofit fontScale="90000"/>
          </a:bodyPr>
          <a:lstStyle/>
          <a:p>
            <a:r>
              <a:rPr lang="en-US" dirty="0"/>
              <a:t>Educational Implications – why is this important to know?</a:t>
            </a:r>
          </a:p>
        </p:txBody>
      </p:sp>
      <p:sp>
        <p:nvSpPr>
          <p:cNvPr id="5" name="Content Placeholder 2">
            <a:extLst>
              <a:ext uri="{FF2B5EF4-FFF2-40B4-BE49-F238E27FC236}">
                <a16:creationId xmlns:a16="http://schemas.microsoft.com/office/drawing/2014/main" id="{A47F03A4-0F2E-A8C5-D330-C75B2FCC9168}"/>
              </a:ext>
            </a:extLst>
          </p:cNvPr>
          <p:cNvSpPr>
            <a:spLocks noGrp="1"/>
          </p:cNvSpPr>
          <p:nvPr>
            <p:ph sz="quarter" idx="12"/>
          </p:nvPr>
        </p:nvSpPr>
        <p:spPr>
          <a:xfrm>
            <a:off x="838200" y="1580980"/>
            <a:ext cx="4887097" cy="4127843"/>
          </a:xfrm>
          <a:solidFill>
            <a:srgbClr val="FF7D7D">
              <a:alpha val="40000"/>
            </a:srgbClr>
          </a:solidFill>
        </p:spPr>
        <p:txBody>
          <a:bodyPr/>
          <a:lstStyle/>
          <a:p>
            <a:r>
              <a:rPr lang="en-US" b="1" u="sng" dirty="0">
                <a:latin typeface="Helvetica" panose="020B0604020202020204" pitchFamily="34" charset="0"/>
                <a:cs typeface="Helvetica" panose="020B0604020202020204" pitchFamily="34" charset="0"/>
              </a:rPr>
              <a:t>Functional Problems</a:t>
            </a:r>
            <a:endParaRPr lang="en-US"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Photophobia or discomfort</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Issues with glare</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Decreased vision in low or bright light</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Headaches or pain</a:t>
            </a:r>
          </a:p>
        </p:txBody>
      </p:sp>
      <p:sp>
        <p:nvSpPr>
          <p:cNvPr id="6" name="Content Placeholder 3">
            <a:extLst>
              <a:ext uri="{FF2B5EF4-FFF2-40B4-BE49-F238E27FC236}">
                <a16:creationId xmlns:a16="http://schemas.microsoft.com/office/drawing/2014/main" id="{1C8246FC-BF13-D200-600D-CFBD30EBB24B}"/>
              </a:ext>
            </a:extLst>
          </p:cNvPr>
          <p:cNvSpPr>
            <a:spLocks noGrp="1"/>
          </p:cNvSpPr>
          <p:nvPr>
            <p:ph sz="quarter" idx="13"/>
          </p:nvPr>
        </p:nvSpPr>
        <p:spPr>
          <a:xfrm>
            <a:off x="6466703" y="1588532"/>
            <a:ext cx="4887097" cy="4120292"/>
          </a:xfrm>
          <a:solidFill>
            <a:srgbClr val="90E490">
              <a:alpha val="40000"/>
            </a:srgbClr>
          </a:solidFill>
        </p:spPr>
        <p:txBody>
          <a:bodyPr/>
          <a:lstStyle/>
          <a:p>
            <a:r>
              <a:rPr lang="en-US" b="1" u="sng" dirty="0">
                <a:latin typeface="Helvetica" panose="020B0604020202020204" pitchFamily="34" charset="0"/>
                <a:cs typeface="Helvetica" panose="020B0604020202020204" pitchFamily="34" charset="0"/>
              </a:rPr>
              <a:t>Educational Implications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Modifications to classroom setting</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Teach self-determination skills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Preferential seating</a:t>
            </a:r>
          </a:p>
        </p:txBody>
      </p:sp>
    </p:spTree>
    <p:extLst>
      <p:ext uri="{BB962C8B-B14F-4D97-AF65-F5344CB8AC3E}">
        <p14:creationId xmlns:p14="http://schemas.microsoft.com/office/powerpoint/2010/main" val="33718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9400-2F28-4C51-A5DB-D8549D238ED9}"/>
              </a:ext>
            </a:extLst>
          </p:cNvPr>
          <p:cNvSpPr>
            <a:spLocks noGrp="1"/>
          </p:cNvSpPr>
          <p:nvPr>
            <p:ph type="title"/>
          </p:nvPr>
        </p:nvSpPr>
        <p:spPr>
          <a:xfrm>
            <a:off x="428244" y="313016"/>
            <a:ext cx="6391656" cy="573659"/>
          </a:xfrm>
        </p:spPr>
        <p:txBody>
          <a:bodyPr vert="horz" lIns="91440" tIns="45720" rIns="91440" bIns="45720" rtlCol="0" anchor="ctr">
            <a:noAutofit/>
          </a:bodyPr>
          <a:lstStyle/>
          <a:p>
            <a:r>
              <a:rPr lang="en-US" sz="4400" b="1" kern="1200" dirty="0">
                <a:latin typeface="Helvetica" panose="020B0604020202020204" pitchFamily="34" charset="0"/>
                <a:ea typeface="+mj-ea"/>
                <a:cs typeface="Helvetica" panose="020B0604020202020204" pitchFamily="34" charset="0"/>
              </a:rPr>
              <a:t>Peripheral Fields</a:t>
            </a:r>
          </a:p>
        </p:txBody>
      </p:sp>
      <p:sp>
        <p:nvSpPr>
          <p:cNvPr id="24" name="Content Placeholder 3">
            <a:extLst>
              <a:ext uri="{FF2B5EF4-FFF2-40B4-BE49-F238E27FC236}">
                <a16:creationId xmlns:a16="http://schemas.microsoft.com/office/drawing/2014/main" id="{E05D24FB-5CDD-4393-8BA7-F7C982D411D9}"/>
              </a:ext>
            </a:extLst>
          </p:cNvPr>
          <p:cNvSpPr>
            <a:spLocks noGrp="1"/>
          </p:cNvSpPr>
          <p:nvPr>
            <p:ph idx="13"/>
          </p:nvPr>
        </p:nvSpPr>
        <p:spPr>
          <a:xfrm>
            <a:off x="428244" y="1176108"/>
            <a:ext cx="4524756" cy="1938567"/>
          </a:xfrm>
          <a:solidFill>
            <a:schemeClr val="accent2">
              <a:lumMod val="20000"/>
              <a:lumOff val="80000"/>
            </a:schemeClr>
          </a:solidFill>
        </p:spPr>
        <p:txBody>
          <a:bodyPr vert="horz" lIns="91440" tIns="45720" rIns="91440" bIns="45720" rtlCol="0">
            <a:noAutofit/>
          </a:bodyPr>
          <a:lstStyle/>
          <a:p>
            <a:r>
              <a:rPr lang="en-US" sz="2800" b="1" i="0" u="sng" strike="noStrike" baseline="0" dirty="0">
                <a:latin typeface="Helvetica" panose="020B0604020202020204" pitchFamily="34" charset="0"/>
                <a:ea typeface="+mn-ea"/>
                <a:cs typeface="Helvetica" panose="020B0604020202020204" pitchFamily="34" charset="0"/>
              </a:rPr>
              <a:t>Materials in </a:t>
            </a:r>
            <a:r>
              <a:rPr lang="en-US" sz="2800" b="1" i="0" u="sng" strike="noStrike" baseline="0" dirty="0" err="1">
                <a:latin typeface="Helvetica" panose="020B0604020202020204" pitchFamily="34" charset="0"/>
                <a:ea typeface="+mn-ea"/>
                <a:cs typeface="Helvetica" panose="020B0604020202020204" pitchFamily="34" charset="0"/>
              </a:rPr>
              <a:t>NewT</a:t>
            </a:r>
            <a:r>
              <a:rPr lang="en-US" sz="2800" b="1" i="0" u="none" strike="noStrike" baseline="0" dirty="0">
                <a:latin typeface="Helvetica" panose="020B0604020202020204" pitchFamily="34" charset="0"/>
                <a:ea typeface="+mn-ea"/>
                <a:cs typeface="Helvetica" panose="020B0604020202020204" pitchFamily="34" charset="0"/>
              </a:rPr>
              <a:t> </a:t>
            </a:r>
          </a:p>
          <a:p>
            <a:pPr marL="285750" indent="-228600">
              <a:buFont typeface="Arial" panose="020B0604020202020204" pitchFamily="34" charset="0"/>
              <a:buChar char="•"/>
            </a:pPr>
            <a:r>
              <a:rPr lang="en-US" sz="2800" dirty="0">
                <a:latin typeface="Helvetica" panose="020B0604020202020204" pitchFamily="34" charset="0"/>
                <a:cs typeface="Helvetica" panose="020B0604020202020204" pitchFamily="34" charset="0"/>
              </a:rPr>
              <a:t>O</a:t>
            </a:r>
            <a:r>
              <a:rPr lang="en-US" sz="2800" b="0" i="0" u="none" strike="noStrike" baseline="0" dirty="0">
                <a:latin typeface="Helvetica" panose="020B0604020202020204" pitchFamily="34" charset="0"/>
                <a:ea typeface="+mn-ea"/>
                <a:cs typeface="Helvetica" panose="020B0604020202020204" pitchFamily="34" charset="0"/>
              </a:rPr>
              <a:t>bjects in kit may be of use</a:t>
            </a:r>
          </a:p>
        </p:txBody>
      </p:sp>
      <p:sp>
        <p:nvSpPr>
          <p:cNvPr id="4" name="TextBox 3">
            <a:extLst>
              <a:ext uri="{FF2B5EF4-FFF2-40B4-BE49-F238E27FC236}">
                <a16:creationId xmlns:a16="http://schemas.microsoft.com/office/drawing/2014/main" id="{2AF56D47-3E3E-005E-A021-B72E085111EF}"/>
              </a:ext>
            </a:extLst>
          </p:cNvPr>
          <p:cNvSpPr txBox="1"/>
          <p:nvPr/>
        </p:nvSpPr>
        <p:spPr>
          <a:xfrm>
            <a:off x="433197" y="3437722"/>
            <a:ext cx="5013568" cy="2246769"/>
          </a:xfrm>
          <a:prstGeom prst="rect">
            <a:avLst/>
          </a:prstGeom>
          <a:solidFill>
            <a:schemeClr val="accent3">
              <a:lumMod val="20000"/>
              <a:lumOff val="80000"/>
            </a:schemeClr>
          </a:solidFill>
        </p:spPr>
        <p:txBody>
          <a:bodyPr wrap="square">
            <a:spAutoFit/>
          </a:bodyPr>
          <a:lstStyle/>
          <a:p>
            <a:r>
              <a:rPr lang="en-US" sz="2800" b="1" i="0" u="sng" strike="noStrike" baseline="0" dirty="0">
                <a:latin typeface="Helvetica" panose="020B0604020202020204" pitchFamily="34" charset="0"/>
                <a:ea typeface="+mn-ea"/>
                <a:cs typeface="Helvetica" panose="020B0604020202020204" pitchFamily="34" charset="0"/>
              </a:rPr>
              <a:t>Provided by the TVI</a:t>
            </a:r>
          </a:p>
          <a:p>
            <a:pPr marL="285750" indent="-228600">
              <a:buFont typeface="Arial" panose="020B0604020202020204" pitchFamily="34" charset="0"/>
              <a:buChar char="•"/>
            </a:pPr>
            <a:r>
              <a:rPr lang="en-US" sz="2800" b="0" i="0" u="none" strike="noStrike" baseline="0" dirty="0">
                <a:latin typeface="Helvetica" panose="020B0604020202020204" pitchFamily="34" charset="0"/>
                <a:ea typeface="+mn-ea"/>
                <a:cs typeface="Helvetica" panose="020B0604020202020204" pitchFamily="34" charset="0"/>
              </a:rPr>
              <a:t>Unfamiliar furnished classroom</a:t>
            </a:r>
          </a:p>
          <a:p>
            <a:pPr marL="285750" indent="-228600">
              <a:buFont typeface="Arial" panose="020B0604020202020204" pitchFamily="34" charset="0"/>
              <a:buChar char="•"/>
            </a:pPr>
            <a:r>
              <a:rPr lang="en-US" sz="2800" dirty="0">
                <a:latin typeface="Helvetica" panose="020B0604020202020204" pitchFamily="34" charset="0"/>
                <a:ea typeface="+mn-ea"/>
                <a:cs typeface="Helvetica" panose="020B0604020202020204" pitchFamily="34" charset="0"/>
              </a:rPr>
              <a:t>Confrontational field testing with 2 persons</a:t>
            </a:r>
          </a:p>
        </p:txBody>
      </p:sp>
      <p:pic>
        <p:nvPicPr>
          <p:cNvPr id="9" name="Picture 8" descr="Qr code which goes to a youtube video demonstrating a peripheral field test. &#10;&#10;youtube.com/watch?v=liSMzhZJ63Q&#10;">
            <a:extLst>
              <a:ext uri="{FF2B5EF4-FFF2-40B4-BE49-F238E27FC236}">
                <a16:creationId xmlns:a16="http://schemas.microsoft.com/office/drawing/2014/main" id="{40D31036-51E2-C989-B807-091A3FB8EEBD}"/>
              </a:ext>
            </a:extLst>
          </p:cNvPr>
          <p:cNvPicPr>
            <a:picLocks noChangeAspect="1"/>
          </p:cNvPicPr>
          <p:nvPr/>
        </p:nvPicPr>
        <p:blipFill>
          <a:blip r:embed="rId3"/>
          <a:stretch>
            <a:fillRect/>
          </a:stretch>
        </p:blipFill>
        <p:spPr>
          <a:xfrm>
            <a:off x="6602361" y="187651"/>
            <a:ext cx="5589639" cy="5589639"/>
          </a:xfrm>
          <a:prstGeom prst="rect">
            <a:avLst/>
          </a:prstGeom>
        </p:spPr>
      </p:pic>
    </p:spTree>
    <p:extLst>
      <p:ext uri="{BB962C8B-B14F-4D97-AF65-F5344CB8AC3E}">
        <p14:creationId xmlns:p14="http://schemas.microsoft.com/office/powerpoint/2010/main" val="1235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5309E0-6F56-42AD-BC70-CA38C2E79A01}"/>
              </a:ext>
            </a:extLst>
          </p:cNvPr>
          <p:cNvSpPr>
            <a:spLocks noGrp="1"/>
          </p:cNvSpPr>
          <p:nvPr>
            <p:ph type="title"/>
          </p:nvPr>
        </p:nvSpPr>
        <p:spPr>
          <a:xfrm>
            <a:off x="285750" y="285659"/>
            <a:ext cx="4789018" cy="1871503"/>
          </a:xfrm>
        </p:spPr>
        <p:txBody>
          <a:bodyPr>
            <a:normAutofit/>
          </a:bodyPr>
          <a:lstStyle/>
          <a:p>
            <a:r>
              <a:rPr lang="en-US" dirty="0"/>
              <a:t>CONFRONTATIONAL FIELD TESTING</a:t>
            </a:r>
            <a:br>
              <a:rPr lang="en-US" dirty="0"/>
            </a:br>
            <a:endParaRPr lang="en-US" dirty="0">
              <a:solidFill>
                <a:srgbClr val="FFFF00"/>
              </a:solidFill>
            </a:endParaRPr>
          </a:p>
        </p:txBody>
      </p:sp>
      <p:sp>
        <p:nvSpPr>
          <p:cNvPr id="7" name="Content Placeholder 6">
            <a:extLst>
              <a:ext uri="{FF2B5EF4-FFF2-40B4-BE49-F238E27FC236}">
                <a16:creationId xmlns:a16="http://schemas.microsoft.com/office/drawing/2014/main" id="{3AEB7949-5032-4F2A-B21F-1FA26DD52441}"/>
              </a:ext>
            </a:extLst>
          </p:cNvPr>
          <p:cNvSpPr>
            <a:spLocks noGrp="1"/>
          </p:cNvSpPr>
          <p:nvPr>
            <p:ph idx="13"/>
          </p:nvPr>
        </p:nvSpPr>
        <p:spPr>
          <a:xfrm>
            <a:off x="425160" y="2490537"/>
            <a:ext cx="4789017" cy="4015038"/>
          </a:xfrm>
        </p:spPr>
        <p:txBody>
          <a:bodyPr>
            <a:normAutofit fontScale="92500"/>
          </a:bodyPr>
          <a:lstStyle/>
          <a:p>
            <a:r>
              <a:rPr lang="en-US" dirty="0"/>
              <a:t>2 people (examiner &amp; observer)</a:t>
            </a:r>
          </a:p>
          <a:p>
            <a:r>
              <a:rPr lang="en-US" dirty="0"/>
              <a:t>Use environment for general information on field</a:t>
            </a:r>
          </a:p>
          <a:p>
            <a:r>
              <a:rPr lang="en-US" dirty="0"/>
              <a:t>Use target approach from behind for checking data</a:t>
            </a:r>
          </a:p>
          <a:p>
            <a:r>
              <a:rPr lang="en-US" dirty="0"/>
              <a:t>Important for students with conditions impacting peripheral vision</a:t>
            </a:r>
          </a:p>
        </p:txBody>
      </p:sp>
      <p:pic>
        <p:nvPicPr>
          <p:cNvPr id="3" name="Picture 2" descr="three by three diagram of visual fields">
            <a:extLst>
              <a:ext uri="{FF2B5EF4-FFF2-40B4-BE49-F238E27FC236}">
                <a16:creationId xmlns:a16="http://schemas.microsoft.com/office/drawing/2014/main" id="{70397C07-A1F4-47C2-9571-55BECB9EBDAC}"/>
              </a:ext>
            </a:extLst>
          </p:cNvPr>
          <p:cNvPicPr>
            <a:picLocks noChangeAspect="1"/>
          </p:cNvPicPr>
          <p:nvPr/>
        </p:nvPicPr>
        <p:blipFill>
          <a:blip r:embed="rId3"/>
          <a:stretch>
            <a:fillRect/>
          </a:stretch>
        </p:blipFill>
        <p:spPr>
          <a:xfrm>
            <a:off x="5699051" y="0"/>
            <a:ext cx="6492949" cy="6890038"/>
          </a:xfrm>
          <a:prstGeom prst="rect">
            <a:avLst/>
          </a:prstGeom>
        </p:spPr>
      </p:pic>
    </p:spTree>
    <p:extLst>
      <p:ext uri="{BB962C8B-B14F-4D97-AF65-F5344CB8AC3E}">
        <p14:creationId xmlns:p14="http://schemas.microsoft.com/office/powerpoint/2010/main" val="842345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98620F-D79B-2C87-C36F-CF50744EACC3}"/>
              </a:ext>
            </a:extLst>
          </p:cNvPr>
          <p:cNvSpPr>
            <a:spLocks noGrp="1"/>
          </p:cNvSpPr>
          <p:nvPr>
            <p:ph type="ctrTitle"/>
          </p:nvPr>
        </p:nvSpPr>
        <p:spPr/>
        <p:txBody>
          <a:bodyPr/>
          <a:lstStyle/>
          <a:p>
            <a:r>
              <a:rPr lang="en-US" dirty="0"/>
              <a:t>Try it out!</a:t>
            </a:r>
          </a:p>
        </p:txBody>
      </p:sp>
      <p:sp>
        <p:nvSpPr>
          <p:cNvPr id="8" name="Subtitle 7">
            <a:extLst>
              <a:ext uri="{FF2B5EF4-FFF2-40B4-BE49-F238E27FC236}">
                <a16:creationId xmlns:a16="http://schemas.microsoft.com/office/drawing/2014/main" id="{14C937BB-835E-79C1-7E32-F27BAA69898F}"/>
              </a:ext>
            </a:extLst>
          </p:cNvPr>
          <p:cNvSpPr>
            <a:spLocks noGrp="1"/>
          </p:cNvSpPr>
          <p:nvPr>
            <p:ph type="subTitle" idx="1"/>
          </p:nvPr>
        </p:nvSpPr>
        <p:spPr/>
        <p:txBody>
          <a:bodyPr>
            <a:normAutofit fontScale="62500" lnSpcReduction="20000"/>
          </a:bodyPr>
          <a:lstStyle/>
          <a:p>
            <a:r>
              <a:rPr lang="en-US" dirty="0"/>
              <a:t>Find an object near you for peripheral field testing. Groups of 3!</a:t>
            </a:r>
          </a:p>
        </p:txBody>
      </p:sp>
    </p:spTree>
    <p:extLst>
      <p:ext uri="{BB962C8B-B14F-4D97-AF65-F5344CB8AC3E}">
        <p14:creationId xmlns:p14="http://schemas.microsoft.com/office/powerpoint/2010/main" val="2092372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2A95-66B4-C066-4091-D5F56261CD12}"/>
              </a:ext>
            </a:extLst>
          </p:cNvPr>
          <p:cNvSpPr>
            <a:spLocks noGrp="1"/>
          </p:cNvSpPr>
          <p:nvPr>
            <p:ph type="title"/>
          </p:nvPr>
        </p:nvSpPr>
        <p:spPr>
          <a:xfrm>
            <a:off x="467498" y="66675"/>
            <a:ext cx="10515600" cy="1234511"/>
          </a:xfrm>
        </p:spPr>
        <p:txBody>
          <a:bodyPr>
            <a:normAutofit fontScale="90000"/>
          </a:bodyPr>
          <a:lstStyle/>
          <a:p>
            <a:r>
              <a:rPr lang="en-US" dirty="0">
                <a:latin typeface="Helvetica" panose="020B0604020202020204" pitchFamily="34" charset="0"/>
                <a:cs typeface="Helvetica" panose="020B0604020202020204" pitchFamily="34" charset="0"/>
              </a:rPr>
              <a:t>Why would field loss be important to know?</a:t>
            </a:r>
          </a:p>
        </p:txBody>
      </p:sp>
      <p:sp>
        <p:nvSpPr>
          <p:cNvPr id="3" name="Content Placeholder 2">
            <a:extLst>
              <a:ext uri="{FF2B5EF4-FFF2-40B4-BE49-F238E27FC236}">
                <a16:creationId xmlns:a16="http://schemas.microsoft.com/office/drawing/2014/main" id="{D2C02DCD-71F6-245B-07A6-3F2FA544415C}"/>
              </a:ext>
            </a:extLst>
          </p:cNvPr>
          <p:cNvSpPr>
            <a:spLocks noGrp="1"/>
          </p:cNvSpPr>
          <p:nvPr>
            <p:ph sz="quarter" idx="12"/>
          </p:nvPr>
        </p:nvSpPr>
        <p:spPr>
          <a:solidFill>
            <a:srgbClr val="FF7D7D">
              <a:alpha val="40000"/>
            </a:srgbClr>
          </a:solidFill>
        </p:spPr>
        <p:txBody>
          <a:bodyPr/>
          <a:lstStyle/>
          <a:p>
            <a:r>
              <a:rPr lang="en-US" b="1" u="sng" dirty="0">
                <a:latin typeface="Helvetica" panose="020B0604020202020204" pitchFamily="34" charset="0"/>
                <a:cs typeface="Helvetica" panose="020B0604020202020204" pitchFamily="34" charset="0"/>
              </a:rPr>
              <a:t>Functional Problems</a:t>
            </a:r>
            <a:endParaRPr lang="en-US"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with mobility and safe travel.</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Atypical visual behaviors such as frequent eye and head movements.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locating objects.</a:t>
            </a:r>
          </a:p>
        </p:txBody>
      </p:sp>
      <p:sp>
        <p:nvSpPr>
          <p:cNvPr id="4" name="Content Placeholder 3">
            <a:extLst>
              <a:ext uri="{FF2B5EF4-FFF2-40B4-BE49-F238E27FC236}">
                <a16:creationId xmlns:a16="http://schemas.microsoft.com/office/drawing/2014/main" id="{9EF1A3DB-A8D5-BCFB-22A2-17A409583E4B}"/>
              </a:ext>
            </a:extLst>
          </p:cNvPr>
          <p:cNvSpPr>
            <a:spLocks noGrp="1"/>
          </p:cNvSpPr>
          <p:nvPr>
            <p:ph sz="quarter" idx="13"/>
          </p:nvPr>
        </p:nvSpPr>
        <p:spPr>
          <a:solidFill>
            <a:srgbClr val="90E490">
              <a:alpha val="40000"/>
            </a:srgbClr>
          </a:solidFill>
        </p:spPr>
        <p:txBody>
          <a:bodyPr/>
          <a:lstStyle/>
          <a:p>
            <a:r>
              <a:rPr lang="en-US" b="1" u="sng" dirty="0">
                <a:latin typeface="Helvetica" panose="020B0604020202020204" pitchFamily="34" charset="0"/>
                <a:cs typeface="Helvetica" panose="020B0604020202020204" pitchFamily="34" charset="0"/>
              </a:rPr>
              <a:t>Educational Implications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Preferential seating to increase use of functional fields.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Training in scanning systematically.</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Caution with fast moving objects </a:t>
            </a:r>
            <a:r>
              <a:rPr lang="en-US" sz="2400" dirty="0">
                <a:latin typeface="Helvetica" panose="020B0604020202020204" pitchFamily="34" charset="0"/>
                <a:cs typeface="Helvetica" panose="020B0604020202020204" pitchFamily="34" charset="0"/>
              </a:rPr>
              <a:t>(Physical Education)</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5978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9400-2F28-4C51-A5DB-D8549D238ED9}"/>
              </a:ext>
            </a:extLst>
          </p:cNvPr>
          <p:cNvSpPr>
            <a:spLocks noGrp="1"/>
          </p:cNvSpPr>
          <p:nvPr>
            <p:ph type="title"/>
          </p:nvPr>
        </p:nvSpPr>
        <p:spPr>
          <a:xfrm>
            <a:off x="256309" y="341554"/>
            <a:ext cx="5636491" cy="766753"/>
          </a:xfrm>
        </p:spPr>
        <p:txBody>
          <a:bodyPr/>
          <a:lstStyle/>
          <a:p>
            <a:r>
              <a:rPr lang="en-US" b="1" dirty="0">
                <a:latin typeface="Helvetica" panose="020B0604020202020204" pitchFamily="34" charset="0"/>
                <a:cs typeface="Helvetica" panose="020B0604020202020204" pitchFamily="34" charset="0"/>
              </a:rPr>
              <a:t>Color and Contrast</a:t>
            </a:r>
          </a:p>
        </p:txBody>
      </p:sp>
      <p:sp>
        <p:nvSpPr>
          <p:cNvPr id="4" name="Content Placeholder 3">
            <a:extLst>
              <a:ext uri="{FF2B5EF4-FFF2-40B4-BE49-F238E27FC236}">
                <a16:creationId xmlns:a16="http://schemas.microsoft.com/office/drawing/2014/main" id="{E05D24FB-5CDD-4393-8BA7-F7C982D411D9}"/>
              </a:ext>
            </a:extLst>
          </p:cNvPr>
          <p:cNvSpPr>
            <a:spLocks noGrp="1"/>
          </p:cNvSpPr>
          <p:nvPr>
            <p:ph sz="quarter" idx="12"/>
          </p:nvPr>
        </p:nvSpPr>
        <p:spPr>
          <a:solidFill>
            <a:schemeClr val="accent2">
              <a:lumMod val="20000"/>
              <a:lumOff val="80000"/>
            </a:schemeClr>
          </a:solidFill>
        </p:spPr>
        <p:txBody>
          <a:bodyPr>
            <a:noAutofit/>
          </a:bodyPr>
          <a:lstStyle/>
          <a:p>
            <a:pPr marL="0" indent="0">
              <a:buNone/>
            </a:pPr>
            <a:r>
              <a:rPr lang="en-US" sz="2400" b="1" i="0" u="sng" strike="noStrike" baseline="0" dirty="0">
                <a:solidFill>
                  <a:srgbClr val="000000"/>
                </a:solidFill>
                <a:latin typeface="Helvetica" panose="020B0604020202020204" pitchFamily="34" charset="0"/>
                <a:cs typeface="Helvetica" panose="020B0604020202020204" pitchFamily="34" charset="0"/>
              </a:rPr>
              <a:t>Materials in </a:t>
            </a:r>
            <a:r>
              <a:rPr lang="en-US" sz="2400" b="1" i="0" u="sng" strike="noStrike" baseline="0" dirty="0" err="1">
                <a:latin typeface="Helvetica" panose="020B0604020202020204" pitchFamily="34" charset="0"/>
                <a:cs typeface="Helvetica" panose="020B0604020202020204" pitchFamily="34" charset="0"/>
              </a:rPr>
              <a:t>NewT</a:t>
            </a:r>
            <a:r>
              <a:rPr lang="en-US" sz="2400" b="1" i="0" u="none" strike="noStrike" baseline="0" dirty="0">
                <a:solidFill>
                  <a:srgbClr val="8F0000"/>
                </a:solidFill>
                <a:latin typeface="Helvetica" panose="020B0604020202020204" pitchFamily="34" charset="0"/>
                <a:cs typeface="Helvetica" panose="020B0604020202020204" pitchFamily="34" charset="0"/>
              </a:rPr>
              <a:t> </a:t>
            </a:r>
          </a:p>
          <a:p>
            <a:pPr marL="285750" indent="-285750" algn="l">
              <a:buFont typeface="Arial" panose="020B0604020202020204" pitchFamily="34" charset="0"/>
              <a:buChar char="•"/>
            </a:pPr>
            <a:r>
              <a:rPr lang="en-US" sz="2400" b="0" i="0" u="none" strike="noStrike" baseline="0" dirty="0">
                <a:solidFill>
                  <a:srgbClr val="000000"/>
                </a:solidFill>
                <a:latin typeface="Helvetica" panose="020B0604020202020204" pitchFamily="34" charset="0"/>
                <a:cs typeface="Helvetica" panose="020B0604020202020204" pitchFamily="34" charset="0"/>
              </a:rPr>
              <a:t>Broad-tipped, colored markers (red, blue, green, orange, yellow, purple, brown and black)</a:t>
            </a:r>
          </a:p>
          <a:p>
            <a:pPr marL="285750" indent="-285750" algn="l">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Color card samples of dark, medium and light shades of various colors</a:t>
            </a:r>
          </a:p>
          <a:p>
            <a:pPr marL="285750" indent="-285750" algn="l">
              <a:buFont typeface="Arial" panose="020B0604020202020204" pitchFamily="34" charset="0"/>
              <a:buChar char="•"/>
            </a:pPr>
            <a:r>
              <a:rPr lang="en-US" sz="2400" b="0" i="0" u="none" strike="noStrike" baseline="0" dirty="0">
                <a:solidFill>
                  <a:srgbClr val="000000"/>
                </a:solidFill>
                <a:latin typeface="Helvetica" panose="020B0604020202020204" pitchFamily="34" charset="0"/>
                <a:cs typeface="Helvetica" panose="020B0604020202020204" pitchFamily="34" charset="0"/>
              </a:rPr>
              <a:t>Set of six colored bowls </a:t>
            </a:r>
            <a:r>
              <a:rPr lang="en-US" sz="2400" dirty="0">
                <a:solidFill>
                  <a:srgbClr val="000000"/>
                </a:solidFill>
                <a:latin typeface="Helvetica" panose="020B0604020202020204" pitchFamily="34" charset="0"/>
                <a:cs typeface="Helvetica" panose="020B0604020202020204" pitchFamily="34" charset="0"/>
              </a:rPr>
              <a:t>&amp; </a:t>
            </a:r>
            <a:r>
              <a:rPr lang="en-US" sz="2400" b="0" i="0" u="none" strike="noStrike" baseline="0" dirty="0">
                <a:solidFill>
                  <a:srgbClr val="000000"/>
                </a:solidFill>
                <a:latin typeface="Helvetica" panose="020B0604020202020204" pitchFamily="34" charset="0"/>
                <a:cs typeface="Helvetica" panose="020B0604020202020204" pitchFamily="34" charset="0"/>
              </a:rPr>
              <a:t>objects</a:t>
            </a:r>
          </a:p>
        </p:txBody>
      </p:sp>
      <p:sp>
        <p:nvSpPr>
          <p:cNvPr id="5" name="TextBox 4">
            <a:extLst>
              <a:ext uri="{FF2B5EF4-FFF2-40B4-BE49-F238E27FC236}">
                <a16:creationId xmlns:a16="http://schemas.microsoft.com/office/drawing/2014/main" id="{1790760A-5489-1D1B-86D4-6F6533F17D30}"/>
              </a:ext>
            </a:extLst>
          </p:cNvPr>
          <p:cNvSpPr txBox="1"/>
          <p:nvPr/>
        </p:nvSpPr>
        <p:spPr>
          <a:xfrm>
            <a:off x="6196015" y="3769831"/>
            <a:ext cx="5636492" cy="1938992"/>
          </a:xfrm>
          <a:prstGeom prst="rect">
            <a:avLst/>
          </a:prstGeom>
          <a:solidFill>
            <a:schemeClr val="accent3">
              <a:lumMod val="20000"/>
              <a:lumOff val="80000"/>
            </a:schemeClr>
          </a:solidFill>
        </p:spPr>
        <p:txBody>
          <a:bodyPr wrap="square">
            <a:spAutoFit/>
          </a:bodyPr>
          <a:lstStyle/>
          <a:p>
            <a:pPr marL="0" indent="0">
              <a:buNone/>
            </a:pPr>
            <a:r>
              <a:rPr lang="en-US" sz="2400" b="1" i="0" u="sng" strike="noStrike" baseline="0" dirty="0">
                <a:solidFill>
                  <a:srgbClr val="000000"/>
                </a:solidFill>
                <a:latin typeface="Helvetica" panose="020B0604020202020204" pitchFamily="34" charset="0"/>
                <a:cs typeface="Helvetica" panose="020B0604020202020204" pitchFamily="34" charset="0"/>
              </a:rPr>
              <a:t>Provided by the TVI</a:t>
            </a:r>
          </a:p>
          <a:p>
            <a:pPr marL="285750" indent="-285750">
              <a:buFont typeface="Arial" panose="020B0604020202020204" pitchFamily="34" charset="0"/>
              <a:buChar char="•"/>
            </a:pPr>
            <a:r>
              <a:rPr lang="en-US" sz="2400" b="0" i="0" u="none" strike="noStrike" baseline="0" dirty="0">
                <a:solidFill>
                  <a:srgbClr val="000000"/>
                </a:solidFill>
                <a:latin typeface="Helvetica" panose="020B0604020202020204" pitchFamily="34" charset="0"/>
                <a:cs typeface="Helvetica" panose="020B0604020202020204" pitchFamily="34" charset="0"/>
              </a:rPr>
              <a:t>White 8 ½ by 11” copy paper</a:t>
            </a:r>
          </a:p>
          <a:p>
            <a:pPr marL="285750" indent="-285750">
              <a:buFont typeface="Arial" panose="020B0604020202020204" pitchFamily="34" charset="0"/>
              <a:buChar char="•"/>
            </a:pPr>
            <a:r>
              <a:rPr lang="en-US" sz="2400" dirty="0" err="1">
                <a:solidFill>
                  <a:srgbClr val="000000"/>
                </a:solidFill>
                <a:latin typeface="Helvetica" panose="020B0604020202020204" pitchFamily="34" charset="0"/>
                <a:cs typeface="Helvetica" panose="020B0604020202020204" pitchFamily="34" charset="0"/>
              </a:rPr>
              <a:t>Goodlite</a:t>
            </a:r>
            <a:r>
              <a:rPr lang="en-US" sz="2400" dirty="0">
                <a:solidFill>
                  <a:srgbClr val="000000"/>
                </a:solidFill>
                <a:latin typeface="Helvetica" panose="020B0604020202020204" pitchFamily="34" charset="0"/>
                <a:cs typeface="Helvetica" panose="020B0604020202020204" pitchFamily="34" charset="0"/>
              </a:rPr>
              <a:t> Color Check</a:t>
            </a:r>
          </a:p>
          <a:p>
            <a:pPr marL="285750" indent="-285750">
              <a:buFont typeface="Arial" panose="020B0604020202020204" pitchFamily="34" charset="0"/>
              <a:buChar char="•"/>
            </a:pPr>
            <a:r>
              <a:rPr lang="en-US" sz="2400" b="0" i="0" u="none" strike="noStrike" baseline="0" dirty="0">
                <a:solidFill>
                  <a:srgbClr val="000000"/>
                </a:solidFill>
                <a:latin typeface="Helvetica" panose="020B0604020202020204" pitchFamily="34" charset="0"/>
                <a:cs typeface="Helvetica" panose="020B0604020202020204" pitchFamily="34" charset="0"/>
              </a:rPr>
              <a:t>LEA Symbols Contrast sensitivity or Hiding Heidi</a:t>
            </a:r>
          </a:p>
        </p:txBody>
      </p:sp>
      <p:pic>
        <p:nvPicPr>
          <p:cNvPr id="8" name="Picture 7" descr="From the NewT Guidebook. Woman holds up 3 different colored stars while a young student looks at them. 3 different colored bowls are on the table they are sitting at.">
            <a:extLst>
              <a:ext uri="{FF2B5EF4-FFF2-40B4-BE49-F238E27FC236}">
                <a16:creationId xmlns:a16="http://schemas.microsoft.com/office/drawing/2014/main" id="{D43F037A-F0E5-C5FB-5203-2632EA5CE46D}"/>
              </a:ext>
            </a:extLst>
          </p:cNvPr>
          <p:cNvPicPr>
            <a:picLocks noChangeAspect="1"/>
          </p:cNvPicPr>
          <p:nvPr/>
        </p:nvPicPr>
        <p:blipFill rotWithShape="1">
          <a:blip r:embed="rId2"/>
          <a:srcRect b="4967"/>
          <a:stretch/>
        </p:blipFill>
        <p:spPr>
          <a:xfrm>
            <a:off x="6562416" y="341554"/>
            <a:ext cx="5270091" cy="28218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1329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756B-DC65-1A1B-94A8-95316085FB14}"/>
              </a:ext>
            </a:extLst>
          </p:cNvPr>
          <p:cNvSpPr>
            <a:spLocks noGrp="1"/>
          </p:cNvSpPr>
          <p:nvPr>
            <p:ph type="title"/>
          </p:nvPr>
        </p:nvSpPr>
        <p:spPr>
          <a:xfrm>
            <a:off x="838200" y="-768350"/>
            <a:ext cx="10515600" cy="768350"/>
          </a:xfrm>
        </p:spPr>
        <p:txBody>
          <a:bodyPr vert="horz" lIns="91440" tIns="45720" rIns="91440" bIns="45720" rtlCol="0" anchor="b">
            <a:normAutofit/>
          </a:bodyPr>
          <a:lstStyle/>
          <a:p>
            <a:r>
              <a:rPr lang="en-US" dirty="0"/>
              <a:t>Assess, Plan, Instruct Loop</a:t>
            </a:r>
          </a:p>
        </p:txBody>
      </p:sp>
      <p:graphicFrame>
        <p:nvGraphicFramePr>
          <p:cNvPr id="4" name="Diagram 3" descr="Circular diagram with 3 boxes containing  a single word each: Assess, Plan, Instruct">
            <a:extLst>
              <a:ext uri="{FF2B5EF4-FFF2-40B4-BE49-F238E27FC236}">
                <a16:creationId xmlns:a16="http://schemas.microsoft.com/office/drawing/2014/main" id="{A530BE61-F560-4A91-BEFA-6EE9E3C2EDD6}"/>
              </a:ext>
            </a:extLst>
          </p:cNvPr>
          <p:cNvGraphicFramePr/>
          <p:nvPr>
            <p:extLst>
              <p:ext uri="{D42A27DB-BD31-4B8C-83A1-F6EECF244321}">
                <p14:modId xmlns:p14="http://schemas.microsoft.com/office/powerpoint/2010/main" val="1577404785"/>
              </p:ext>
            </p:extLst>
          </p:nvPr>
        </p:nvGraphicFramePr>
        <p:xfrm>
          <a:off x="2618030" y="304727"/>
          <a:ext cx="6955941" cy="531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2343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39ADFC-0E01-4617-83A5-4F8BFC47051D}"/>
              </a:ext>
            </a:extLst>
          </p:cNvPr>
          <p:cNvSpPr>
            <a:spLocks noGrp="1"/>
          </p:cNvSpPr>
          <p:nvPr>
            <p:ph type="title"/>
          </p:nvPr>
        </p:nvSpPr>
        <p:spPr>
          <a:xfrm>
            <a:off x="653473" y="341554"/>
            <a:ext cx="10515600" cy="766753"/>
          </a:xfrm>
        </p:spPr>
        <p:txBody>
          <a:bodyPr anchor="t">
            <a:normAutofit/>
          </a:bodyPr>
          <a:lstStyle/>
          <a:p>
            <a:r>
              <a:rPr lang="en-US" dirty="0">
                <a:latin typeface="Helvetica" panose="020B0604020202020204" pitchFamily="34" charset="0"/>
                <a:cs typeface="Helvetica" panose="020B0604020202020204" pitchFamily="34" charset="0"/>
              </a:rPr>
              <a:t>Other Color Ideas</a:t>
            </a:r>
          </a:p>
        </p:txBody>
      </p:sp>
      <p:sp>
        <p:nvSpPr>
          <p:cNvPr id="12" name="Content Placeholder 11">
            <a:extLst>
              <a:ext uri="{FF2B5EF4-FFF2-40B4-BE49-F238E27FC236}">
                <a16:creationId xmlns:a16="http://schemas.microsoft.com/office/drawing/2014/main" id="{4AE9530B-EE3B-476A-9DB0-3AC4F6E504F7}"/>
              </a:ext>
            </a:extLst>
          </p:cNvPr>
          <p:cNvSpPr>
            <a:spLocks noGrp="1"/>
          </p:cNvSpPr>
          <p:nvPr>
            <p:ph sz="quarter" idx="12"/>
          </p:nvPr>
        </p:nvSpPr>
        <p:spPr>
          <a:xfrm>
            <a:off x="321981" y="1580982"/>
            <a:ext cx="4465666" cy="4164947"/>
          </a:xfrm>
        </p:spPr>
        <p:txBody>
          <a:bodyPr anchor="t">
            <a:normAutofit/>
          </a:bodyPr>
          <a:lstStyle/>
          <a:p>
            <a:pPr marL="342900" indent="-342900">
              <a:buFont typeface="Arial" panose="020B0604020202020204" pitchFamily="34" charset="0"/>
              <a:buChar char="•"/>
            </a:pPr>
            <a:r>
              <a:rPr lang="en-US" sz="2800" dirty="0">
                <a:latin typeface="Helvetica" panose="020B0604020202020204" pitchFamily="34" charset="0"/>
                <a:cs typeface="Helvetica" panose="020B0604020202020204" pitchFamily="34" charset="0"/>
              </a:rPr>
              <a:t>Get creative!</a:t>
            </a:r>
          </a:p>
          <a:p>
            <a:pPr marL="342900" indent="-342900">
              <a:buFont typeface="Arial" panose="020B0604020202020204" pitchFamily="34" charset="0"/>
              <a:buChar char="•"/>
            </a:pPr>
            <a:r>
              <a:rPr lang="en-US" sz="2800" dirty="0">
                <a:latin typeface="Helvetica" panose="020B0604020202020204" pitchFamily="34" charset="0"/>
                <a:cs typeface="Helvetica" panose="020B0604020202020204" pitchFamily="34" charset="0"/>
              </a:rPr>
              <a:t>Standardized tools are important to include.</a:t>
            </a:r>
          </a:p>
          <a:p>
            <a:pPr marL="342900" indent="-342900">
              <a:buFont typeface="Arial" panose="020B0604020202020204" pitchFamily="34" charset="0"/>
              <a:buChar char="•"/>
            </a:pPr>
            <a:r>
              <a:rPr lang="en-US" sz="2800" dirty="0">
                <a:latin typeface="Helvetica" panose="020B0604020202020204" pitchFamily="34" charset="0"/>
                <a:cs typeface="Helvetica" panose="020B0604020202020204" pitchFamily="34" charset="0"/>
              </a:rPr>
              <a:t>Remember to not rely on students naming colors to determine their ability to recognize color.</a:t>
            </a:r>
          </a:p>
          <a:p>
            <a:pPr marL="0" indent="0">
              <a:buNone/>
            </a:pPr>
            <a:endParaRPr lang="en-US" sz="2800" dirty="0">
              <a:latin typeface="Helvetica" panose="020B0604020202020204" pitchFamily="34" charset="0"/>
              <a:cs typeface="Helvetica" panose="020B0604020202020204" pitchFamily="34" charset="0"/>
            </a:endParaRPr>
          </a:p>
        </p:txBody>
      </p:sp>
      <p:pic>
        <p:nvPicPr>
          <p:cNvPr id="8" name="Content Placeholder 7" descr="color discrimination ideas: multi-colored teddy bear counters, Good-Lite Color test, large crayons and colored mats for sorting.">
            <a:extLst>
              <a:ext uri="{FF2B5EF4-FFF2-40B4-BE49-F238E27FC236}">
                <a16:creationId xmlns:a16="http://schemas.microsoft.com/office/drawing/2014/main" id="{15F612DC-5DC1-4C28-B7BC-C35D9D685371}"/>
              </a:ext>
            </a:extLst>
          </p:cNvPr>
          <p:cNvPicPr>
            <a:picLocks noChangeAspect="1"/>
          </p:cNvPicPr>
          <p:nvPr/>
        </p:nvPicPr>
        <p:blipFill>
          <a:blip r:embed="rId3"/>
          <a:stretch>
            <a:fillRect/>
          </a:stretch>
        </p:blipFill>
        <p:spPr>
          <a:xfrm>
            <a:off x="4787647" y="1258784"/>
            <a:ext cx="7404353" cy="4164947"/>
          </a:xfrm>
          <a:prstGeom prst="rect">
            <a:avLst/>
          </a:prstGeom>
        </p:spPr>
      </p:pic>
    </p:spTree>
    <p:extLst>
      <p:ext uri="{BB962C8B-B14F-4D97-AF65-F5344CB8AC3E}">
        <p14:creationId xmlns:p14="http://schemas.microsoft.com/office/powerpoint/2010/main" val="3442138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5FF595F-9711-4389-B029-DA018EF3092F}"/>
              </a:ext>
            </a:extLst>
          </p:cNvPr>
          <p:cNvSpPr>
            <a:spLocks noGrp="1"/>
          </p:cNvSpPr>
          <p:nvPr>
            <p:ph type="title"/>
          </p:nvPr>
        </p:nvSpPr>
        <p:spPr>
          <a:xfrm>
            <a:off x="838200" y="365125"/>
            <a:ext cx="6698357" cy="10441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spcBef>
                <a:spcPts val="1000"/>
              </a:spcBef>
              <a:defRPr/>
            </a:pPr>
            <a:r>
              <a:rPr lang="en-US" dirty="0">
                <a:solidFill>
                  <a:schemeClr val="bg1"/>
                </a:solidFill>
              </a:rPr>
              <a:t>Contrast</a:t>
            </a:r>
            <a:endParaRPr kumimoji="0" lang="en-US" sz="44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Content Placeholder 5">
            <a:extLst>
              <a:ext uri="{FF2B5EF4-FFF2-40B4-BE49-F238E27FC236}">
                <a16:creationId xmlns:a16="http://schemas.microsoft.com/office/drawing/2014/main" id="{ADC12188-0FAF-4FEC-9587-49D8A1E453BE}"/>
              </a:ext>
            </a:extLst>
          </p:cNvPr>
          <p:cNvSpPr>
            <a:spLocks noGrp="1"/>
          </p:cNvSpPr>
          <p:nvPr>
            <p:ph idx="1"/>
          </p:nvPr>
        </p:nvSpPr>
        <p:spPr>
          <a:xfrm>
            <a:off x="838200" y="1825625"/>
            <a:ext cx="6698357" cy="2574925"/>
          </a:xfrm>
        </p:spPr>
        <p:txBody>
          <a:bodyPr/>
          <a:lstStyle/>
          <a:p>
            <a:r>
              <a:rPr lang="en-US" b="0" i="0" dirty="0">
                <a:solidFill>
                  <a:schemeClr val="bg1"/>
                </a:solidFill>
              </a:rPr>
              <a:t>LEA Symbols Low Contrast Flip Book</a:t>
            </a:r>
          </a:p>
          <a:p>
            <a:endParaRPr lang="en-US" dirty="0">
              <a:solidFill>
                <a:schemeClr val="bg1"/>
              </a:solidFill>
            </a:endParaRPr>
          </a:p>
          <a:p>
            <a:r>
              <a:rPr lang="en-US" b="0" i="0" dirty="0">
                <a:solidFill>
                  <a:schemeClr val="bg1"/>
                </a:solidFill>
              </a:rPr>
              <a:t>Hiding Heidi Low Contrast Face Test</a:t>
            </a:r>
            <a:endParaRPr lang="en-US" dirty="0">
              <a:solidFill>
                <a:schemeClr val="bg1"/>
              </a:solidFill>
            </a:endParaRPr>
          </a:p>
        </p:txBody>
      </p:sp>
      <p:pic>
        <p:nvPicPr>
          <p:cNvPr id="8" name="Picture 2" descr=" LEA Symbols low contrast flip book">
            <a:extLst>
              <a:ext uri="{FF2B5EF4-FFF2-40B4-BE49-F238E27FC236}">
                <a16:creationId xmlns:a16="http://schemas.microsoft.com/office/drawing/2014/main" id="{47B5D201-B9BD-473A-BF19-79D5D769F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1" t="28497" r="2951" b="29380"/>
          <a:stretch/>
        </p:blipFill>
        <p:spPr bwMode="auto">
          <a:xfrm rot="21010823">
            <a:off x="7773335" y="1320800"/>
            <a:ext cx="3914082"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iding Heidi Cards">
            <a:extLst>
              <a:ext uri="{FF2B5EF4-FFF2-40B4-BE49-F238E27FC236}">
                <a16:creationId xmlns:a16="http://schemas.microsoft.com/office/drawing/2014/main" id="{48FFF119-F64F-1F7E-A1F8-500AB53B69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60" t="8288" r="13793" b="5676"/>
          <a:stretch/>
        </p:blipFill>
        <p:spPr bwMode="auto">
          <a:xfrm>
            <a:off x="9115425" y="3511552"/>
            <a:ext cx="2676526" cy="303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239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2A95-66B4-C066-4091-D5F56261CD12}"/>
              </a:ext>
            </a:extLst>
          </p:cNvPr>
          <p:cNvSpPr>
            <a:spLocks noGrp="1"/>
          </p:cNvSpPr>
          <p:nvPr>
            <p:ph type="title"/>
          </p:nvPr>
        </p:nvSpPr>
        <p:spPr>
          <a:xfrm>
            <a:off x="838200" y="257175"/>
            <a:ext cx="10515600" cy="1234511"/>
          </a:xfrm>
        </p:spPr>
        <p:txBody>
          <a:bodyPr>
            <a:normAutofit fontScale="90000"/>
          </a:bodyPr>
          <a:lstStyle/>
          <a:p>
            <a:r>
              <a:rPr lang="en-US" dirty="0">
                <a:latin typeface="Helvetica" panose="020B0604020202020204" pitchFamily="34" charset="0"/>
                <a:cs typeface="Helvetica" panose="020B0604020202020204" pitchFamily="34" charset="0"/>
              </a:rPr>
              <a:t>How might color/contrast difficulties affect our students’ learning?</a:t>
            </a:r>
          </a:p>
        </p:txBody>
      </p:sp>
      <p:sp>
        <p:nvSpPr>
          <p:cNvPr id="3" name="Content Placeholder 2">
            <a:extLst>
              <a:ext uri="{FF2B5EF4-FFF2-40B4-BE49-F238E27FC236}">
                <a16:creationId xmlns:a16="http://schemas.microsoft.com/office/drawing/2014/main" id="{D2C02DCD-71F6-245B-07A6-3F2FA544415C}"/>
              </a:ext>
            </a:extLst>
          </p:cNvPr>
          <p:cNvSpPr>
            <a:spLocks noGrp="1"/>
          </p:cNvSpPr>
          <p:nvPr>
            <p:ph sz="quarter" idx="12"/>
          </p:nvPr>
        </p:nvSpPr>
        <p:spPr>
          <a:solidFill>
            <a:srgbClr val="FF7D7D">
              <a:alpha val="50196"/>
            </a:srgbClr>
          </a:solidFill>
        </p:spPr>
        <p:txBody>
          <a:bodyPr>
            <a:normAutofit fontScale="92500" lnSpcReduction="10000"/>
          </a:bodyPr>
          <a:lstStyle/>
          <a:p>
            <a:r>
              <a:rPr lang="en-US" b="1" u="sng" dirty="0">
                <a:latin typeface="Helvetica" panose="020B0604020202020204" pitchFamily="34" charset="0"/>
                <a:cs typeface="Helvetica" panose="020B0604020202020204" pitchFamily="34" charset="0"/>
              </a:rPr>
              <a:t>Functional Problems</a:t>
            </a:r>
            <a:endParaRPr lang="en-US"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with tasks requiring color discrimination.</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with </a:t>
            </a:r>
            <a:r>
              <a:rPr lang="en-US" dirty="0">
                <a:solidFill>
                  <a:schemeClr val="tx1">
                    <a:lumMod val="50000"/>
                    <a:lumOff val="50000"/>
                  </a:schemeClr>
                </a:solidFill>
                <a:latin typeface="Helvetica" panose="020B0604020202020204" pitchFamily="34" charset="0"/>
                <a:cs typeface="Helvetica" panose="020B0604020202020204" pitchFamily="34" charset="0"/>
              </a:rPr>
              <a:t>low contrast </a:t>
            </a:r>
            <a:r>
              <a:rPr lang="en-US" dirty="0">
                <a:latin typeface="Helvetica" panose="020B0604020202020204" pitchFamily="34" charset="0"/>
                <a:cs typeface="Helvetica" panose="020B0604020202020204" pitchFamily="34" charset="0"/>
              </a:rPr>
              <a:t>digital information.</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distinguishing door frames, stairs, etc.</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matching clothing.</a:t>
            </a:r>
          </a:p>
        </p:txBody>
      </p:sp>
      <p:sp>
        <p:nvSpPr>
          <p:cNvPr id="4" name="Content Placeholder 3">
            <a:extLst>
              <a:ext uri="{FF2B5EF4-FFF2-40B4-BE49-F238E27FC236}">
                <a16:creationId xmlns:a16="http://schemas.microsoft.com/office/drawing/2014/main" id="{9EF1A3DB-A8D5-BCFB-22A2-17A409583E4B}"/>
              </a:ext>
            </a:extLst>
          </p:cNvPr>
          <p:cNvSpPr>
            <a:spLocks noGrp="1"/>
          </p:cNvSpPr>
          <p:nvPr>
            <p:ph sz="quarter" idx="13"/>
          </p:nvPr>
        </p:nvSpPr>
        <p:spPr>
          <a:solidFill>
            <a:srgbClr val="90E490">
              <a:alpha val="50196"/>
            </a:srgbClr>
          </a:solidFill>
        </p:spPr>
        <p:txBody>
          <a:bodyPr/>
          <a:lstStyle/>
          <a:p>
            <a:r>
              <a:rPr lang="en-US" b="1" u="sng" dirty="0">
                <a:latin typeface="Helvetica" panose="020B0604020202020204" pitchFamily="34" charset="0"/>
                <a:cs typeface="Helvetica" panose="020B0604020202020204" pitchFamily="34" charset="0"/>
              </a:rPr>
              <a:t>Educational Implications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Alternate labeling techniques for maps.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Teach and encourage assertiveness (Self-Determination).</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Modify/Adapt classroom activities as needed.</a:t>
            </a:r>
          </a:p>
        </p:txBody>
      </p:sp>
    </p:spTree>
    <p:extLst>
      <p:ext uri="{BB962C8B-B14F-4D97-AF65-F5344CB8AC3E}">
        <p14:creationId xmlns:p14="http://schemas.microsoft.com/office/powerpoint/2010/main" val="384872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9400-2F28-4C51-A5DB-D8549D238ED9}"/>
              </a:ext>
            </a:extLst>
          </p:cNvPr>
          <p:cNvSpPr>
            <a:spLocks noGrp="1"/>
          </p:cNvSpPr>
          <p:nvPr>
            <p:ph type="title"/>
          </p:nvPr>
        </p:nvSpPr>
        <p:spPr/>
        <p:txBody>
          <a:bodyPr>
            <a:normAutofit/>
          </a:bodyPr>
          <a:lstStyle/>
          <a:p>
            <a:r>
              <a:rPr lang="en-US" sz="3600" b="1" dirty="0"/>
              <a:t>Developmental Visual Perception Screening</a:t>
            </a:r>
          </a:p>
        </p:txBody>
      </p:sp>
      <p:sp>
        <p:nvSpPr>
          <p:cNvPr id="6" name="TextBox 5">
            <a:extLst>
              <a:ext uri="{FF2B5EF4-FFF2-40B4-BE49-F238E27FC236}">
                <a16:creationId xmlns:a16="http://schemas.microsoft.com/office/drawing/2014/main" id="{5E824B11-29DA-8EF2-517B-A8BF5CC5623D}"/>
              </a:ext>
            </a:extLst>
          </p:cNvPr>
          <p:cNvSpPr txBox="1"/>
          <p:nvPr/>
        </p:nvSpPr>
        <p:spPr>
          <a:xfrm>
            <a:off x="638176" y="2019985"/>
            <a:ext cx="4386406" cy="1384995"/>
          </a:xfrm>
          <a:prstGeom prst="rect">
            <a:avLst/>
          </a:prstGeom>
          <a:solidFill>
            <a:schemeClr val="accent2">
              <a:lumMod val="20000"/>
              <a:lumOff val="80000"/>
            </a:schemeClr>
          </a:solidFill>
        </p:spPr>
        <p:txBody>
          <a:bodyPr wrap="square">
            <a:spAutoFit/>
          </a:bodyPr>
          <a:lstStyle/>
          <a:p>
            <a:pPr marL="0" indent="0">
              <a:buNone/>
            </a:pPr>
            <a:r>
              <a:rPr lang="en-US" sz="2800" b="1" i="0" u="sng" strike="noStrike" baseline="0" dirty="0">
                <a:solidFill>
                  <a:srgbClr val="000000"/>
                </a:solidFill>
                <a:latin typeface="Helvetica" panose="020B0604020202020204" pitchFamily="34" charset="0"/>
                <a:cs typeface="Helvetica" panose="020B0604020202020204" pitchFamily="34" charset="0"/>
              </a:rPr>
              <a:t>Materials in </a:t>
            </a:r>
            <a:r>
              <a:rPr lang="en-US" sz="2800" b="1" i="0" u="sng" strike="noStrike" baseline="0" dirty="0" err="1">
                <a:latin typeface="Helvetica" panose="020B0604020202020204" pitchFamily="34" charset="0"/>
                <a:cs typeface="Helvetica" panose="020B0604020202020204" pitchFamily="34" charset="0"/>
              </a:rPr>
              <a:t>NewT</a:t>
            </a:r>
            <a:r>
              <a:rPr lang="en-US" sz="2800" b="1" i="0" u="none" strike="noStrike" baseline="0" dirty="0">
                <a:solidFill>
                  <a:srgbClr val="8F0000"/>
                </a:solidFill>
                <a:latin typeface="Helvetica" panose="020B0604020202020204" pitchFamily="34" charset="0"/>
                <a:cs typeface="Helvetica" panose="020B0604020202020204" pitchFamily="34" charset="0"/>
              </a:rPr>
              <a:t> </a:t>
            </a:r>
          </a:p>
          <a:p>
            <a:pPr marL="285750" indent="-285750" algn="l">
              <a:buFont typeface="Arial" panose="020B0604020202020204" pitchFamily="34" charset="0"/>
              <a:buChar char="•"/>
            </a:pPr>
            <a:r>
              <a:rPr lang="en-US" sz="2800" b="0" i="0" u="none" strike="noStrike" baseline="0" dirty="0">
                <a:solidFill>
                  <a:srgbClr val="000000"/>
                </a:solidFill>
                <a:latin typeface="Helvetica" panose="020B0604020202020204" pitchFamily="34" charset="0"/>
                <a:cs typeface="Helvetica" panose="020B0604020202020204" pitchFamily="34" charset="0"/>
              </a:rPr>
              <a:t>Look through </a:t>
            </a:r>
            <a:r>
              <a:rPr lang="en-US" sz="2800" dirty="0">
                <a:solidFill>
                  <a:srgbClr val="000000"/>
                </a:solidFill>
                <a:latin typeface="Helvetica" panose="020B0604020202020204" pitchFamily="34" charset="0"/>
                <a:cs typeface="Helvetica" panose="020B0604020202020204" pitchFamily="34" charset="0"/>
              </a:rPr>
              <a:t>Nigel </a:t>
            </a:r>
            <a:r>
              <a:rPr lang="en-US" sz="2800" b="0" i="0" u="none" strike="noStrike" baseline="0" dirty="0">
                <a:solidFill>
                  <a:srgbClr val="000000"/>
                </a:solidFill>
                <a:latin typeface="Helvetica" panose="020B0604020202020204" pitchFamily="34" charset="0"/>
                <a:cs typeface="Helvetica" panose="020B0604020202020204" pitchFamily="34" charset="0"/>
              </a:rPr>
              <a:t>Newt Goodies!</a:t>
            </a:r>
          </a:p>
        </p:txBody>
      </p:sp>
      <p:sp>
        <p:nvSpPr>
          <p:cNvPr id="5" name="Content Placeholder 4">
            <a:extLst>
              <a:ext uri="{FF2B5EF4-FFF2-40B4-BE49-F238E27FC236}">
                <a16:creationId xmlns:a16="http://schemas.microsoft.com/office/drawing/2014/main" id="{704D227C-6E4A-4065-8426-164B1751CD8E}"/>
              </a:ext>
            </a:extLst>
          </p:cNvPr>
          <p:cNvSpPr>
            <a:spLocks noGrp="1"/>
          </p:cNvSpPr>
          <p:nvPr>
            <p:ph sz="quarter" idx="12"/>
          </p:nvPr>
        </p:nvSpPr>
        <p:spPr>
          <a:xfrm>
            <a:off x="6239453" y="2027811"/>
            <a:ext cx="4887095" cy="1377169"/>
          </a:xfrm>
          <a:solidFill>
            <a:schemeClr val="accent3">
              <a:lumMod val="20000"/>
              <a:lumOff val="80000"/>
            </a:schemeClr>
          </a:solidFill>
        </p:spPr>
        <p:txBody>
          <a:bodyPr>
            <a:noAutofit/>
          </a:bodyPr>
          <a:lstStyle/>
          <a:p>
            <a:pPr marL="0" indent="0">
              <a:buNone/>
            </a:pPr>
            <a:r>
              <a:rPr lang="en-US" sz="2800" b="1" i="0" u="sng" strike="noStrike" baseline="0" dirty="0">
                <a:solidFill>
                  <a:srgbClr val="000000"/>
                </a:solidFill>
                <a:latin typeface="Helvetica" panose="020B0604020202020204" pitchFamily="34" charset="0"/>
                <a:cs typeface="Helvetica" panose="020B0604020202020204" pitchFamily="34" charset="0"/>
              </a:rPr>
              <a:t>Provided by the TVI</a:t>
            </a:r>
          </a:p>
          <a:p>
            <a:pPr marL="285750" indent="-285750">
              <a:buFont typeface="Arial" panose="020B0604020202020204" pitchFamily="34" charset="0"/>
              <a:buChar char="•"/>
            </a:pPr>
            <a:r>
              <a:rPr lang="en-US" sz="2800" b="0" i="0" u="none" strike="noStrike" baseline="0" dirty="0">
                <a:solidFill>
                  <a:srgbClr val="000000"/>
                </a:solidFill>
                <a:latin typeface="Helvetica" panose="020B0604020202020204" pitchFamily="34" charset="0"/>
                <a:cs typeface="Helvetica" panose="020B0604020202020204" pitchFamily="34" charset="0"/>
              </a:rPr>
              <a:t>Samples of student’s work</a:t>
            </a:r>
          </a:p>
        </p:txBody>
      </p:sp>
    </p:spTree>
    <p:extLst>
      <p:ext uri="{BB962C8B-B14F-4D97-AF65-F5344CB8AC3E}">
        <p14:creationId xmlns:p14="http://schemas.microsoft.com/office/powerpoint/2010/main" val="4122944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F8AE0C-4F23-766C-1E6C-FD89F7E4A1D0}"/>
              </a:ext>
            </a:extLst>
          </p:cNvPr>
          <p:cNvSpPr>
            <a:spLocks noGrp="1"/>
          </p:cNvSpPr>
          <p:nvPr>
            <p:ph type="title"/>
          </p:nvPr>
        </p:nvSpPr>
        <p:spPr>
          <a:xfrm>
            <a:off x="533962" y="348541"/>
            <a:ext cx="10348784" cy="867591"/>
          </a:xfrm>
        </p:spPr>
        <p:txBody>
          <a:bodyPr/>
          <a:lstStyle/>
          <a:p>
            <a:r>
              <a:rPr lang="en-US" dirty="0"/>
              <a:t>Visual Perception</a:t>
            </a:r>
          </a:p>
        </p:txBody>
      </p:sp>
      <p:sp>
        <p:nvSpPr>
          <p:cNvPr id="7" name="Content Placeholder 3">
            <a:extLst>
              <a:ext uri="{FF2B5EF4-FFF2-40B4-BE49-F238E27FC236}">
                <a16:creationId xmlns:a16="http://schemas.microsoft.com/office/drawing/2014/main" id="{E3DA2EAA-5786-617D-9017-C38C4BC9C281}"/>
              </a:ext>
            </a:extLst>
          </p:cNvPr>
          <p:cNvSpPr>
            <a:spLocks noGrp="1"/>
          </p:cNvSpPr>
          <p:nvPr>
            <p:ph sz="quarter" idx="12"/>
          </p:nvPr>
        </p:nvSpPr>
        <p:spPr>
          <a:xfrm>
            <a:off x="1004888" y="1722438"/>
            <a:ext cx="10348912" cy="3916362"/>
          </a:xfrm>
        </p:spPr>
        <p:txBody>
          <a:bodyPr>
            <a:normAutofit lnSpcReduction="10000"/>
          </a:bodyPr>
          <a:lstStyle/>
          <a:p>
            <a:r>
              <a:rPr lang="en-US" sz="3200" b="1" i="0" u="none" strike="noStrike" baseline="0" dirty="0">
                <a:latin typeface="Helvetica" panose="020B0604020202020204" pitchFamily="34" charset="0"/>
                <a:cs typeface="Helvetica" panose="020B0604020202020204" pitchFamily="34" charset="0"/>
              </a:rPr>
              <a:t>The following areas should be assessed for students who are pre-readers or struggling readers. </a:t>
            </a:r>
            <a:endParaRPr lang="en-US" sz="3200" b="0" i="0" u="none" strike="noStrike" baseline="0" dirty="0">
              <a:latin typeface="Helvetica" panose="020B0604020202020204" pitchFamily="34" charset="0"/>
              <a:cs typeface="Helvetica" panose="020B0604020202020204" pitchFamily="34" charset="0"/>
            </a:endParaRPr>
          </a:p>
          <a:p>
            <a:pPr marL="971550" lvl="1" indent="-285750">
              <a:spcBef>
                <a:spcPts val="2400"/>
              </a:spcBef>
            </a:pPr>
            <a:r>
              <a:rPr lang="en-US" sz="3200" i="0" u="none" strike="noStrike" baseline="0" dirty="0">
                <a:latin typeface="Helvetica" panose="020B0604020202020204" pitchFamily="34" charset="0"/>
                <a:cs typeface="Helvetica" panose="020B0604020202020204" pitchFamily="34" charset="0"/>
              </a:rPr>
              <a:t>Visual Discrimination and Form Perception</a:t>
            </a:r>
            <a:endParaRPr lang="en-US" sz="3200" dirty="0">
              <a:latin typeface="Helvetica" panose="020B0604020202020204" pitchFamily="34" charset="0"/>
              <a:cs typeface="Helvetica" panose="020B0604020202020204" pitchFamily="34" charset="0"/>
            </a:endParaRPr>
          </a:p>
          <a:p>
            <a:pPr marL="971550" lvl="1" indent="-285750"/>
            <a:r>
              <a:rPr lang="en-US" sz="3200" i="0" u="none" strike="noStrike" baseline="0" dirty="0">
                <a:latin typeface="Helvetica" panose="020B0604020202020204" pitchFamily="34" charset="0"/>
                <a:cs typeface="Helvetica" panose="020B0604020202020204" pitchFamily="34" charset="0"/>
              </a:rPr>
              <a:t>Figure Ground</a:t>
            </a:r>
            <a:endParaRPr lang="en-US" sz="3200" dirty="0">
              <a:latin typeface="Helvetica" panose="020B0604020202020204" pitchFamily="34" charset="0"/>
              <a:cs typeface="Helvetica" panose="020B0604020202020204" pitchFamily="34" charset="0"/>
            </a:endParaRPr>
          </a:p>
          <a:p>
            <a:pPr marL="971550" lvl="1" indent="-285750"/>
            <a:r>
              <a:rPr lang="en-US" sz="3200" i="0" u="none" strike="noStrike" baseline="0" dirty="0">
                <a:latin typeface="Helvetica" panose="020B0604020202020204" pitchFamily="34" charset="0"/>
                <a:cs typeface="Helvetica" panose="020B0604020202020204" pitchFamily="34" charset="0"/>
              </a:rPr>
              <a:t>Visual Memory</a:t>
            </a:r>
            <a:endParaRPr lang="en-US" sz="3200" dirty="0">
              <a:latin typeface="Helvetica" panose="020B0604020202020204" pitchFamily="34" charset="0"/>
              <a:cs typeface="Helvetica" panose="020B0604020202020204" pitchFamily="34" charset="0"/>
            </a:endParaRPr>
          </a:p>
          <a:p>
            <a:pPr marL="971550" lvl="1" indent="-285750"/>
            <a:r>
              <a:rPr lang="en-US" sz="3200" i="0" u="none" strike="noStrike" baseline="0" dirty="0">
                <a:latin typeface="Helvetica" panose="020B0604020202020204" pitchFamily="34" charset="0"/>
                <a:cs typeface="Helvetica" panose="020B0604020202020204" pitchFamily="34" charset="0"/>
              </a:rPr>
              <a:t>Eye-Hand Coordination</a:t>
            </a:r>
            <a:endParaRPr lang="en-US" sz="3200" dirty="0">
              <a:latin typeface="Helvetica" panose="020B0604020202020204" pitchFamily="34" charset="0"/>
              <a:cs typeface="Helvetica" panose="020B0604020202020204" pitchFamily="34" charset="0"/>
            </a:endParaRPr>
          </a:p>
          <a:p>
            <a:pPr marL="971550" lvl="1" indent="-285750"/>
            <a:r>
              <a:rPr lang="en-US" sz="3200" i="0" u="none" strike="noStrike" baseline="0" dirty="0">
                <a:latin typeface="Helvetica" panose="020B0604020202020204" pitchFamily="34" charset="0"/>
                <a:cs typeface="Helvetica" panose="020B0604020202020204" pitchFamily="34" charset="0"/>
              </a:rPr>
              <a:t>Visual Closure</a:t>
            </a:r>
          </a:p>
          <a:p>
            <a:pPr marL="971550" lvl="1" indent="-285750"/>
            <a:r>
              <a:rPr lang="en-US" sz="3200" i="0" u="none" strike="noStrike" baseline="0" dirty="0">
                <a:latin typeface="Helvetica" panose="020B0604020202020204" pitchFamily="34" charset="0"/>
                <a:cs typeface="Helvetica" panose="020B0604020202020204" pitchFamily="34" charset="0"/>
              </a:rPr>
              <a:t>Visual Sequencing</a:t>
            </a:r>
          </a:p>
          <a:p>
            <a:endParaRPr lang="en-US" sz="3200" dirty="0">
              <a:latin typeface="Helvetica Neue" panose="02000503000000020004"/>
            </a:endParaRPr>
          </a:p>
        </p:txBody>
      </p:sp>
    </p:spTree>
    <p:extLst>
      <p:ext uri="{BB962C8B-B14F-4D97-AF65-F5344CB8AC3E}">
        <p14:creationId xmlns:p14="http://schemas.microsoft.com/office/powerpoint/2010/main" val="1727468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F3CC1C-FB55-4AD5-B9F8-E09E0BB6D0D6}"/>
              </a:ext>
            </a:extLst>
          </p:cNvPr>
          <p:cNvSpPr>
            <a:spLocks noGrp="1"/>
          </p:cNvSpPr>
          <p:nvPr>
            <p:ph type="title"/>
          </p:nvPr>
        </p:nvSpPr>
        <p:spPr/>
        <p:txBody>
          <a:bodyPr vert="horz" lIns="91440" tIns="45720" rIns="91440" bIns="45720" rtlCol="0" anchor="b">
            <a:normAutofit/>
          </a:bodyPr>
          <a:lstStyle/>
          <a:p>
            <a:r>
              <a:rPr lang="en-US" dirty="0"/>
              <a:t>Nigel </a:t>
            </a:r>
            <a:r>
              <a:rPr lang="en-US" dirty="0" err="1"/>
              <a:t>NewT’s</a:t>
            </a:r>
            <a:r>
              <a:rPr lang="en-US" dirty="0"/>
              <a:t> Goodies</a:t>
            </a:r>
          </a:p>
        </p:txBody>
      </p:sp>
      <p:pic>
        <p:nvPicPr>
          <p:cNvPr id="11" name="Content Placeholder 10" descr="Nigel Newt's Goodies page: Perceptual Puzzles (blue cups of various sizes)">
            <a:extLst>
              <a:ext uri="{FF2B5EF4-FFF2-40B4-BE49-F238E27FC236}">
                <a16:creationId xmlns:a16="http://schemas.microsoft.com/office/drawing/2014/main" id="{B1D274A3-5578-4675-9BC3-C417DFE5EF41}"/>
              </a:ext>
            </a:extLst>
          </p:cNvPr>
          <p:cNvPicPr>
            <a:picLocks noGrp="1" noChangeAspect="1"/>
          </p:cNvPicPr>
          <p:nvPr>
            <p:ph idx="4294967295"/>
          </p:nvPr>
        </p:nvPicPr>
        <p:blipFill rotWithShape="1">
          <a:blip r:embed="rId3"/>
          <a:srcRect l="7696" t="7122" r="13520" b="52847"/>
          <a:stretch/>
        </p:blipFill>
        <p:spPr>
          <a:xfrm rot="10800000">
            <a:off x="434104" y="2244436"/>
            <a:ext cx="5793378" cy="3925455"/>
          </a:xfrm>
        </p:spPr>
      </p:pic>
      <p:pic>
        <p:nvPicPr>
          <p:cNvPr id="17" name="Content Placeholder 16" descr="Nigel Newt's Goodies page: Perceptual Puzzles (busy photo of swarming multi-colored koi fish filling page)">
            <a:extLst>
              <a:ext uri="{FF2B5EF4-FFF2-40B4-BE49-F238E27FC236}">
                <a16:creationId xmlns:a16="http://schemas.microsoft.com/office/drawing/2014/main" id="{75BA8B67-FE0D-4E86-959B-3621768880A3}"/>
              </a:ext>
            </a:extLst>
          </p:cNvPr>
          <p:cNvPicPr>
            <a:picLocks noGrp="1" noChangeAspect="1"/>
          </p:cNvPicPr>
          <p:nvPr>
            <p:ph idx="4294967295"/>
          </p:nvPr>
        </p:nvPicPr>
        <p:blipFill rotWithShape="1">
          <a:blip r:embed="rId4"/>
          <a:srcRect l="-1" t="21218" r="1015" b="19148"/>
          <a:stretch/>
        </p:blipFill>
        <p:spPr>
          <a:xfrm>
            <a:off x="6846860" y="2244435"/>
            <a:ext cx="5160412" cy="4145251"/>
          </a:xfrm>
        </p:spPr>
      </p:pic>
    </p:spTree>
    <p:extLst>
      <p:ext uri="{BB962C8B-B14F-4D97-AF65-F5344CB8AC3E}">
        <p14:creationId xmlns:p14="http://schemas.microsoft.com/office/powerpoint/2010/main" val="2644950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2A95-66B4-C066-4091-D5F56261CD12}"/>
              </a:ext>
            </a:extLst>
          </p:cNvPr>
          <p:cNvSpPr>
            <a:spLocks noGrp="1"/>
          </p:cNvSpPr>
          <p:nvPr>
            <p:ph type="title"/>
          </p:nvPr>
        </p:nvSpPr>
        <p:spPr>
          <a:xfrm>
            <a:off x="350982" y="257175"/>
            <a:ext cx="11323782" cy="1234511"/>
          </a:xfrm>
        </p:spPr>
        <p:txBody>
          <a:bodyPr>
            <a:normAutofit fontScale="90000"/>
          </a:bodyPr>
          <a:lstStyle/>
          <a:p>
            <a:r>
              <a:rPr lang="en-US" dirty="0"/>
              <a:t>What are the impacts of low visual perception skills?</a:t>
            </a:r>
          </a:p>
        </p:txBody>
      </p:sp>
      <p:sp>
        <p:nvSpPr>
          <p:cNvPr id="7" name="Content Placeholder 2">
            <a:extLst>
              <a:ext uri="{FF2B5EF4-FFF2-40B4-BE49-F238E27FC236}">
                <a16:creationId xmlns:a16="http://schemas.microsoft.com/office/drawing/2014/main" id="{A12B1032-303F-E517-C07F-62ED8A900553}"/>
              </a:ext>
            </a:extLst>
          </p:cNvPr>
          <p:cNvSpPr txBox="1">
            <a:spLocks/>
          </p:cNvSpPr>
          <p:nvPr/>
        </p:nvSpPr>
        <p:spPr>
          <a:xfrm>
            <a:off x="990600" y="1733381"/>
            <a:ext cx="4887097" cy="3438984"/>
          </a:xfrm>
          <a:prstGeom prst="rect">
            <a:avLst/>
          </a:prstGeom>
          <a:solidFill>
            <a:srgbClr val="FF7D7D">
              <a:alpha val="50196"/>
            </a:srgb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latin typeface="Helvetica" panose="020B0604020202020204" pitchFamily="34" charset="0"/>
                <a:cs typeface="Helvetica" panose="020B0604020202020204" pitchFamily="34" charset="0"/>
              </a:rPr>
              <a:t>Functional Problems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comprehending information in pictures.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in fine motor tasks.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Difficulty learning to read and write.</a:t>
            </a:r>
          </a:p>
        </p:txBody>
      </p:sp>
      <p:sp>
        <p:nvSpPr>
          <p:cNvPr id="8" name="Content Placeholder 3">
            <a:extLst>
              <a:ext uri="{FF2B5EF4-FFF2-40B4-BE49-F238E27FC236}">
                <a16:creationId xmlns:a16="http://schemas.microsoft.com/office/drawing/2014/main" id="{43079F44-5B28-CFB6-EC77-5207B19C4176}"/>
              </a:ext>
            </a:extLst>
          </p:cNvPr>
          <p:cNvSpPr txBox="1">
            <a:spLocks/>
          </p:cNvSpPr>
          <p:nvPr/>
        </p:nvSpPr>
        <p:spPr>
          <a:xfrm>
            <a:off x="6619103" y="1740932"/>
            <a:ext cx="4887097" cy="2978850"/>
          </a:xfrm>
          <a:prstGeom prst="rect">
            <a:avLst/>
          </a:prstGeom>
          <a:solidFill>
            <a:srgbClr val="90E490">
              <a:alpha val="50196"/>
            </a:srgbClr>
          </a:solidFill>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000" kern="1200" baseline="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latin typeface="Helvetica" panose="020B0604020202020204" pitchFamily="34" charset="0"/>
                <a:cs typeface="Helvetica" panose="020B0604020202020204" pitchFamily="34" charset="0"/>
              </a:rPr>
              <a:t>Educational Implications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Direct instruction in these skills.</a:t>
            </a:r>
          </a:p>
          <a:p>
            <a:r>
              <a:rPr lang="en-US" dirty="0" err="1">
                <a:latin typeface="Helvetica" panose="020B0604020202020204" pitchFamily="34" charset="0"/>
                <a:cs typeface="Helvetica" panose="020B0604020202020204" pitchFamily="34" charset="0"/>
              </a:rPr>
              <a:t>And/Or</a:t>
            </a:r>
            <a:endParaRPr lang="en-US"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Accommodations to materials and instructions.</a:t>
            </a:r>
          </a:p>
        </p:txBody>
      </p:sp>
      <p:sp>
        <p:nvSpPr>
          <p:cNvPr id="9" name="TextBox 8">
            <a:extLst>
              <a:ext uri="{FF2B5EF4-FFF2-40B4-BE49-F238E27FC236}">
                <a16:creationId xmlns:a16="http://schemas.microsoft.com/office/drawing/2014/main" id="{8CCC2002-E6E1-4E34-FDD2-94C31E63E5D1}"/>
              </a:ext>
            </a:extLst>
          </p:cNvPr>
          <p:cNvSpPr txBox="1"/>
          <p:nvPr/>
        </p:nvSpPr>
        <p:spPr>
          <a:xfrm>
            <a:off x="350982" y="5421672"/>
            <a:ext cx="11323782" cy="646331"/>
          </a:xfrm>
          <a:prstGeom prst="rect">
            <a:avLst/>
          </a:prstGeom>
          <a:noFill/>
        </p:spPr>
        <p:txBody>
          <a:bodyPr wrap="square" rtlCol="0">
            <a:spAutoFit/>
          </a:bodyPr>
          <a:lstStyle/>
          <a:p>
            <a:r>
              <a:rPr lang="en-US" dirty="0"/>
              <a:t>*Use caution in attributing difficulties only to “impaired vision” with students who have cognitive delays, learning disabilities and/or motor problems.</a:t>
            </a:r>
          </a:p>
        </p:txBody>
      </p:sp>
    </p:spTree>
    <p:extLst>
      <p:ext uri="{BB962C8B-B14F-4D97-AF65-F5344CB8AC3E}">
        <p14:creationId xmlns:p14="http://schemas.microsoft.com/office/powerpoint/2010/main" val="24737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9400-2F28-4C51-A5DB-D8549D238ED9}"/>
              </a:ext>
            </a:extLst>
          </p:cNvPr>
          <p:cNvSpPr>
            <a:spLocks noGrp="1"/>
          </p:cNvSpPr>
          <p:nvPr>
            <p:ph type="title"/>
          </p:nvPr>
        </p:nvSpPr>
        <p:spPr>
          <a:xfrm>
            <a:off x="533400" y="341554"/>
            <a:ext cx="10515600" cy="766753"/>
          </a:xfrm>
        </p:spPr>
        <p:txBody>
          <a:bodyPr/>
          <a:lstStyle/>
          <a:p>
            <a:r>
              <a:rPr lang="en-US" b="1" dirty="0"/>
              <a:t>Near Acuity and Discrimination</a:t>
            </a:r>
          </a:p>
        </p:txBody>
      </p:sp>
      <p:sp>
        <p:nvSpPr>
          <p:cNvPr id="4" name="Content Placeholder 3">
            <a:extLst>
              <a:ext uri="{FF2B5EF4-FFF2-40B4-BE49-F238E27FC236}">
                <a16:creationId xmlns:a16="http://schemas.microsoft.com/office/drawing/2014/main" id="{E05D24FB-5CDD-4393-8BA7-F7C982D411D9}"/>
              </a:ext>
            </a:extLst>
          </p:cNvPr>
          <p:cNvSpPr>
            <a:spLocks noGrp="1"/>
          </p:cNvSpPr>
          <p:nvPr>
            <p:ph sz="quarter" idx="12"/>
          </p:nvPr>
        </p:nvSpPr>
        <p:spPr>
          <a:solidFill>
            <a:schemeClr val="accent2">
              <a:lumMod val="20000"/>
              <a:lumOff val="80000"/>
            </a:schemeClr>
          </a:solidFill>
        </p:spPr>
        <p:txBody>
          <a:bodyPr>
            <a:normAutofit fontScale="92500" lnSpcReduction="10000"/>
          </a:bodyPr>
          <a:lstStyle/>
          <a:p>
            <a:pPr marL="0" indent="0">
              <a:buNone/>
            </a:pPr>
            <a:r>
              <a:rPr lang="en-US" sz="2800" b="1" i="0" u="sng" strike="noStrike" baseline="0" dirty="0">
                <a:solidFill>
                  <a:srgbClr val="000000"/>
                </a:solidFill>
                <a:latin typeface="Helvetica" panose="020B0604020202020204" pitchFamily="34" charset="0"/>
                <a:cs typeface="Helvetica" panose="020B0604020202020204" pitchFamily="34" charset="0"/>
              </a:rPr>
              <a:t>Materials in </a:t>
            </a:r>
            <a:r>
              <a:rPr lang="en-US" sz="2800" b="1" i="0" u="sng" strike="noStrike" baseline="0" dirty="0" err="1">
                <a:solidFill>
                  <a:srgbClr val="002060"/>
                </a:solidFill>
                <a:latin typeface="Helvetica" panose="020B0604020202020204" pitchFamily="34" charset="0"/>
                <a:cs typeface="Helvetica" panose="020B0604020202020204" pitchFamily="34" charset="0"/>
              </a:rPr>
              <a:t>NewT</a:t>
            </a:r>
            <a:r>
              <a:rPr lang="en-US" sz="2800" b="1" i="0" u="none" strike="noStrike" baseline="0" dirty="0">
                <a:solidFill>
                  <a:srgbClr val="8F0000"/>
                </a:solidFill>
                <a:latin typeface="Helvetica" panose="020B0604020202020204" pitchFamily="34" charset="0"/>
                <a:cs typeface="Helvetica" panose="020B0604020202020204" pitchFamily="34" charset="0"/>
              </a:rPr>
              <a:t> </a:t>
            </a:r>
          </a:p>
          <a:p>
            <a:pPr marL="285750" indent="-285750" algn="l">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Lea near eye chart</a:t>
            </a:r>
          </a:p>
          <a:p>
            <a:pPr marL="285750" indent="-285750" algn="l">
              <a:buFont typeface="Arial" panose="020B0604020202020204" pitchFamily="34" charset="0"/>
              <a:buChar char="•"/>
            </a:pPr>
            <a:r>
              <a:rPr lang="en-US" sz="2400" b="0" i="0" u="none" strike="noStrike" baseline="0" dirty="0">
                <a:solidFill>
                  <a:srgbClr val="000000"/>
                </a:solidFill>
                <a:latin typeface="Helvetica" panose="020B0604020202020204" pitchFamily="34" charset="0"/>
                <a:cs typeface="Helvetica" panose="020B0604020202020204" pitchFamily="34" charset="0"/>
              </a:rPr>
              <a:t>Lighthouse near eye chart</a:t>
            </a:r>
          </a:p>
          <a:p>
            <a:pPr marL="285750" indent="-285750" algn="l">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Occluder Pop Pack</a:t>
            </a:r>
          </a:p>
          <a:p>
            <a:pPr marL="285750" indent="-285750" algn="l">
              <a:buFont typeface="Arial" panose="020B0604020202020204" pitchFamily="34" charset="0"/>
              <a:buChar char="•"/>
            </a:pPr>
            <a:r>
              <a:rPr lang="en-US" sz="2400" b="0" i="0" u="none" strike="noStrike" baseline="0" dirty="0">
                <a:solidFill>
                  <a:srgbClr val="000000"/>
                </a:solidFill>
                <a:latin typeface="Helvetica" panose="020B0604020202020204" pitchFamily="34" charset="0"/>
                <a:cs typeface="Helvetica" panose="020B0604020202020204" pitchFamily="34" charset="0"/>
              </a:rPr>
              <a:t>5” scissor</a:t>
            </a:r>
          </a:p>
          <a:p>
            <a:pPr marL="285750" indent="-285750" algn="l">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Silver colored Flatware</a:t>
            </a:r>
          </a:p>
          <a:p>
            <a:pPr marL="285750" indent="-285750" algn="l">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Colored photos of familiar famous people, animals, and objects</a:t>
            </a:r>
          </a:p>
          <a:p>
            <a:pPr marL="285750" indent="-285750" algn="l">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Colored illustrations</a:t>
            </a:r>
          </a:p>
          <a:p>
            <a:pPr marL="285750" indent="-285750" algn="l">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Measuring tape</a:t>
            </a:r>
          </a:p>
          <a:p>
            <a:endParaRPr lang="en-US" dirty="0"/>
          </a:p>
        </p:txBody>
      </p:sp>
      <p:sp>
        <p:nvSpPr>
          <p:cNvPr id="5" name="Content Placeholder 4">
            <a:extLst>
              <a:ext uri="{FF2B5EF4-FFF2-40B4-BE49-F238E27FC236}">
                <a16:creationId xmlns:a16="http://schemas.microsoft.com/office/drawing/2014/main" id="{704D227C-6E4A-4065-8426-164B1751CD8E}"/>
              </a:ext>
            </a:extLst>
          </p:cNvPr>
          <p:cNvSpPr>
            <a:spLocks noGrp="1"/>
          </p:cNvSpPr>
          <p:nvPr>
            <p:ph sz="quarter" idx="13"/>
          </p:nvPr>
        </p:nvSpPr>
        <p:spPr>
          <a:solidFill>
            <a:schemeClr val="accent3">
              <a:lumMod val="20000"/>
              <a:lumOff val="80000"/>
            </a:schemeClr>
          </a:solidFill>
        </p:spPr>
        <p:txBody>
          <a:bodyPr>
            <a:normAutofit/>
          </a:bodyPr>
          <a:lstStyle/>
          <a:p>
            <a:pPr marL="0" indent="0">
              <a:buNone/>
            </a:pPr>
            <a:r>
              <a:rPr lang="en-US" b="1" i="0" u="sng" strike="noStrike" baseline="0" dirty="0">
                <a:solidFill>
                  <a:srgbClr val="000000"/>
                </a:solidFill>
                <a:latin typeface="Helvetica" panose="020B0604020202020204" pitchFamily="34" charset="0"/>
                <a:cs typeface="Helvetica" panose="020B0604020202020204" pitchFamily="34" charset="0"/>
              </a:rPr>
              <a:t>Provided by the TVI</a:t>
            </a:r>
          </a:p>
          <a:p>
            <a:pPr marL="285750" indent="-285750">
              <a:buFont typeface="Arial" panose="020B0604020202020204" pitchFamily="34" charset="0"/>
              <a:buChar char="•"/>
            </a:pPr>
            <a:r>
              <a:rPr lang="en-US" sz="2800" dirty="0">
                <a:solidFill>
                  <a:srgbClr val="000000"/>
                </a:solidFill>
                <a:latin typeface="Helvetica" panose="020B0604020202020204" pitchFamily="34" charset="0"/>
                <a:cs typeface="Helvetica" panose="020B0604020202020204" pitchFamily="34" charset="0"/>
              </a:rPr>
              <a:t>Money: 2 pennies, 2 nickels, 2 dimes, 2 quarters, $1.00, $5.00</a:t>
            </a:r>
          </a:p>
          <a:p>
            <a:pPr marL="285750" indent="-285750">
              <a:buFont typeface="Arial" panose="020B0604020202020204" pitchFamily="34" charset="0"/>
              <a:buChar char="•"/>
            </a:pPr>
            <a:r>
              <a:rPr lang="en-US" sz="2800" b="0" i="0" u="none" strike="noStrike" baseline="0" dirty="0">
                <a:solidFill>
                  <a:srgbClr val="000000"/>
                </a:solidFill>
                <a:latin typeface="Helvetica" panose="020B0604020202020204" pitchFamily="34" charset="0"/>
                <a:cs typeface="Helvetica" panose="020B0604020202020204" pitchFamily="34" charset="0"/>
              </a:rPr>
              <a:t>White cloth and black cloth</a:t>
            </a:r>
          </a:p>
          <a:p>
            <a:pPr marL="285750" indent="-285750">
              <a:buFont typeface="Arial" panose="020B0604020202020204" pitchFamily="34" charset="0"/>
              <a:buChar char="•"/>
            </a:pPr>
            <a:r>
              <a:rPr lang="en-US" sz="2800" dirty="0">
                <a:solidFill>
                  <a:srgbClr val="000000"/>
                </a:solidFill>
                <a:latin typeface="Helvetica" panose="020B0604020202020204" pitchFamily="34" charset="0"/>
                <a:cs typeface="Helvetica" panose="020B0604020202020204" pitchFamily="34" charset="0"/>
              </a:rPr>
              <a:t>Classroom textbooks</a:t>
            </a:r>
          </a:p>
          <a:p>
            <a:pPr marL="285750" indent="-285750">
              <a:buFont typeface="Arial" panose="020B0604020202020204" pitchFamily="34" charset="0"/>
              <a:buChar char="•"/>
            </a:pPr>
            <a:endParaRPr lang="en-US" sz="2800" b="0" i="0" u="none" strike="noStrike" baseline="0" dirty="0">
              <a:solidFill>
                <a:srgbClr val="000000"/>
              </a:solidFill>
              <a:latin typeface="Helvetica" panose="020B0604020202020204" pitchFamily="34" charset="0"/>
              <a:cs typeface="Helvetica" panose="020B0604020202020204" pitchFamily="34" charset="0"/>
            </a:endParaRPr>
          </a:p>
          <a:p>
            <a:endParaRPr lang="en-US" dirty="0"/>
          </a:p>
        </p:txBody>
      </p:sp>
    </p:spTree>
    <p:extLst>
      <p:ext uri="{BB962C8B-B14F-4D97-AF65-F5344CB8AC3E}">
        <p14:creationId xmlns:p14="http://schemas.microsoft.com/office/powerpoint/2010/main" val="2280386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3C2E1E2-0025-8618-63B6-56342039B908}"/>
              </a:ext>
            </a:extLst>
          </p:cNvPr>
          <p:cNvSpPr>
            <a:spLocks noGrp="1"/>
          </p:cNvSpPr>
          <p:nvPr>
            <p:ph type="title" idx="4294967295"/>
          </p:nvPr>
        </p:nvSpPr>
        <p:spPr>
          <a:xfrm>
            <a:off x="333375" y="442913"/>
            <a:ext cx="10526713" cy="9540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tx1"/>
                </a:solidFill>
                <a:effectLst/>
                <a:uLnTx/>
                <a:uFillTx/>
                <a:latin typeface="Helvetica" panose="020B0604020202020204" pitchFamily="34" charset="0"/>
                <a:ea typeface="+mj-ea"/>
                <a:cs typeface="Helvetica" panose="020B0604020202020204" pitchFamily="34" charset="0"/>
              </a:rPr>
              <a:t>Near Acuity &amp; Discrimination</a:t>
            </a:r>
            <a:endParaRPr kumimoji="0" lang="en-US" sz="4400" b="1" i="0" u="none"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endParaRPr>
          </a:p>
        </p:txBody>
      </p:sp>
      <p:pic>
        <p:nvPicPr>
          <p:cNvPr id="9" name="Content Placeholder 8" descr=" LEA Symbols Puzzle (house, circle square, apple)">
            <a:extLst>
              <a:ext uri="{FF2B5EF4-FFF2-40B4-BE49-F238E27FC236}">
                <a16:creationId xmlns:a16="http://schemas.microsoft.com/office/drawing/2014/main" id="{89343E04-6CD2-4D51-AFC3-6B7B6C1518F6}"/>
              </a:ext>
            </a:extLst>
          </p:cNvPr>
          <p:cNvPicPr>
            <a:picLocks noGrp="1" noChangeAspect="1"/>
          </p:cNvPicPr>
          <p:nvPr>
            <p:ph idx="1"/>
          </p:nvPr>
        </p:nvPicPr>
        <p:blipFill>
          <a:blip r:embed="rId3"/>
          <a:stretch>
            <a:fillRect/>
          </a:stretch>
        </p:blipFill>
        <p:spPr>
          <a:xfrm>
            <a:off x="1654602" y="1720850"/>
            <a:ext cx="3586895" cy="3932238"/>
          </a:xfrm>
          <a:prstGeom prst="rect">
            <a:avLst/>
          </a:prstGeom>
        </p:spPr>
      </p:pic>
      <p:pic>
        <p:nvPicPr>
          <p:cNvPr id="3" name="Content Placeholder 2" descr="LEA Near-distance Chart with training cards (house, circle square, apple)">
            <a:extLst>
              <a:ext uri="{FF2B5EF4-FFF2-40B4-BE49-F238E27FC236}">
                <a16:creationId xmlns:a16="http://schemas.microsoft.com/office/drawing/2014/main" id="{DFB17DC5-EDA6-488E-AB0A-D8FBAB6A3D7C}"/>
              </a:ext>
            </a:extLst>
          </p:cNvPr>
          <p:cNvPicPr>
            <a:picLocks noChangeAspect="1"/>
          </p:cNvPicPr>
          <p:nvPr/>
        </p:nvPicPr>
        <p:blipFill>
          <a:blip r:embed="rId4"/>
          <a:stretch>
            <a:fillRect/>
          </a:stretch>
        </p:blipFill>
        <p:spPr>
          <a:xfrm rot="16200000">
            <a:off x="7352157" y="1265047"/>
            <a:ext cx="2857868" cy="4843843"/>
          </a:xfrm>
          <a:prstGeom prst="rect">
            <a:avLst/>
          </a:prstGeom>
        </p:spPr>
      </p:pic>
    </p:spTree>
    <p:extLst>
      <p:ext uri="{BB962C8B-B14F-4D97-AF65-F5344CB8AC3E}">
        <p14:creationId xmlns:p14="http://schemas.microsoft.com/office/powerpoint/2010/main" val="434653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CBEC0-6290-4BC9-9ACD-C34EAD24AFE0}"/>
              </a:ext>
            </a:extLst>
          </p:cNvPr>
          <p:cNvSpPr>
            <a:spLocks noGrp="1"/>
          </p:cNvSpPr>
          <p:nvPr>
            <p:ph type="title"/>
          </p:nvPr>
        </p:nvSpPr>
        <p:spPr>
          <a:xfrm>
            <a:off x="467498" y="402505"/>
            <a:ext cx="10515600" cy="766753"/>
          </a:xfrm>
        </p:spPr>
        <p:txBody>
          <a:bodyPr anchor="ctr">
            <a:normAutofit/>
          </a:bodyPr>
          <a:lstStyle/>
          <a:p>
            <a:r>
              <a:rPr lang="en-US" dirty="0"/>
              <a:t>Distance Acuity and Discrimination</a:t>
            </a:r>
          </a:p>
        </p:txBody>
      </p:sp>
      <p:sp>
        <p:nvSpPr>
          <p:cNvPr id="10" name="Content Placeholder 2">
            <a:extLst>
              <a:ext uri="{FF2B5EF4-FFF2-40B4-BE49-F238E27FC236}">
                <a16:creationId xmlns:a16="http://schemas.microsoft.com/office/drawing/2014/main" id="{F3AF935E-D0A4-42C7-A79D-90E94B751B47}"/>
              </a:ext>
            </a:extLst>
          </p:cNvPr>
          <p:cNvSpPr>
            <a:spLocks noGrp="1"/>
          </p:cNvSpPr>
          <p:nvPr>
            <p:ph sz="quarter" idx="12"/>
          </p:nvPr>
        </p:nvSpPr>
        <p:spPr>
          <a:xfrm>
            <a:off x="708892" y="1375294"/>
            <a:ext cx="4887097" cy="4619106"/>
          </a:xfrm>
          <a:solidFill>
            <a:schemeClr val="accent2">
              <a:lumMod val="20000"/>
              <a:lumOff val="80000"/>
            </a:schemeClr>
          </a:solidFill>
        </p:spPr>
        <p:txBody>
          <a:bodyPr>
            <a:noAutofit/>
          </a:bodyPr>
          <a:lstStyle/>
          <a:p>
            <a:pPr marL="0" indent="0">
              <a:lnSpc>
                <a:spcPct val="120000"/>
              </a:lnSpc>
              <a:buNone/>
            </a:pPr>
            <a:r>
              <a:rPr lang="en-US" sz="2800" b="1" i="0" u="sng" strike="noStrike" baseline="0" dirty="0">
                <a:solidFill>
                  <a:srgbClr val="000000"/>
                </a:solidFill>
                <a:latin typeface="Helvetica" panose="020B0604020202020204" pitchFamily="34" charset="0"/>
                <a:cs typeface="Helvetica" panose="020B0604020202020204" pitchFamily="34" charset="0"/>
              </a:rPr>
              <a:t>Materials in </a:t>
            </a:r>
            <a:r>
              <a:rPr lang="en-US" sz="2800" b="1" i="0" u="sng" strike="noStrike" baseline="0" dirty="0" err="1">
                <a:latin typeface="Helvetica" panose="020B0604020202020204" pitchFamily="34" charset="0"/>
                <a:cs typeface="Helvetica" panose="020B0604020202020204" pitchFamily="34" charset="0"/>
              </a:rPr>
              <a:t>NewT</a:t>
            </a:r>
            <a:r>
              <a:rPr lang="en-US" sz="2800" b="1" i="0" u="none" strike="noStrike" baseline="0" dirty="0">
                <a:solidFill>
                  <a:srgbClr val="8F0000"/>
                </a:solidFill>
                <a:latin typeface="Helvetica" panose="020B0604020202020204" pitchFamily="34" charset="0"/>
                <a:cs typeface="Helvetica" panose="020B0604020202020204" pitchFamily="34" charset="0"/>
              </a:rPr>
              <a:t> </a:t>
            </a:r>
          </a:p>
          <a:p>
            <a:pPr marL="285750" indent="-285750" algn="l">
              <a:buFont typeface="Arial" panose="020B0604020202020204" pitchFamily="34" charset="0"/>
              <a:buChar char="•"/>
            </a:pPr>
            <a:r>
              <a:rPr lang="en-US" sz="2800" dirty="0">
                <a:solidFill>
                  <a:srgbClr val="000000"/>
                </a:solidFill>
                <a:latin typeface="Helvetica" panose="020B0604020202020204" pitchFamily="34" charset="0"/>
                <a:cs typeface="Helvetica" panose="020B0604020202020204" pitchFamily="34" charset="0"/>
              </a:rPr>
              <a:t>Lea distance eye chart</a:t>
            </a:r>
          </a:p>
          <a:p>
            <a:pPr marL="285750" indent="-285750" algn="l">
              <a:buFont typeface="Arial" panose="020B0604020202020204" pitchFamily="34" charset="0"/>
              <a:buChar char="•"/>
            </a:pPr>
            <a:r>
              <a:rPr lang="en-US" sz="2800" b="0" i="0" u="none" strike="noStrike" baseline="0" dirty="0">
                <a:solidFill>
                  <a:srgbClr val="000000"/>
                </a:solidFill>
                <a:latin typeface="Helvetica" panose="020B0604020202020204" pitchFamily="34" charset="0"/>
                <a:cs typeface="Helvetica" panose="020B0604020202020204" pitchFamily="34" charset="0"/>
              </a:rPr>
              <a:t>Snellen distant eye chart</a:t>
            </a:r>
          </a:p>
          <a:p>
            <a:pPr marL="285750" indent="-285750" algn="l">
              <a:buFont typeface="Arial" panose="020B0604020202020204" pitchFamily="34" charset="0"/>
              <a:buChar char="•"/>
            </a:pPr>
            <a:r>
              <a:rPr lang="en-US" sz="2800" dirty="0">
                <a:solidFill>
                  <a:srgbClr val="000000"/>
                </a:solidFill>
                <a:latin typeface="Helvetica" panose="020B0604020202020204" pitchFamily="34" charset="0"/>
                <a:cs typeface="Helvetica" panose="020B0604020202020204" pitchFamily="34" charset="0"/>
              </a:rPr>
              <a:t>Occluder Pop Pack</a:t>
            </a:r>
          </a:p>
          <a:p>
            <a:pPr marL="285750" indent="-285750" algn="l">
              <a:buFont typeface="Arial" panose="020B0604020202020204" pitchFamily="34" charset="0"/>
              <a:buChar char="•"/>
            </a:pPr>
            <a:r>
              <a:rPr lang="en-US" sz="2800" dirty="0">
                <a:solidFill>
                  <a:srgbClr val="000000"/>
                </a:solidFill>
                <a:latin typeface="Helvetica" panose="020B0604020202020204" pitchFamily="34" charset="0"/>
                <a:cs typeface="Helvetica" panose="020B0604020202020204" pitchFamily="34" charset="0"/>
              </a:rPr>
              <a:t>Measuring tape</a:t>
            </a:r>
          </a:p>
          <a:p>
            <a:pPr marL="285750" indent="-285750" algn="l">
              <a:buFont typeface="Arial" panose="020B0604020202020204" pitchFamily="34" charset="0"/>
              <a:buChar char="•"/>
            </a:pPr>
            <a:r>
              <a:rPr lang="en-US" sz="2800" dirty="0">
                <a:solidFill>
                  <a:srgbClr val="000000"/>
                </a:solidFill>
                <a:latin typeface="Helvetica" panose="020B0604020202020204" pitchFamily="34" charset="0"/>
                <a:cs typeface="Helvetica" panose="020B0604020202020204" pitchFamily="34" charset="0"/>
              </a:rPr>
              <a:t>Dry erase markers and whiteboard</a:t>
            </a:r>
          </a:p>
          <a:p>
            <a:pPr marL="285750" indent="-285750" algn="l">
              <a:buFont typeface="Arial" panose="020B0604020202020204" pitchFamily="34" charset="0"/>
              <a:buChar char="•"/>
            </a:pPr>
            <a:r>
              <a:rPr lang="en-US" sz="2800" dirty="0">
                <a:solidFill>
                  <a:srgbClr val="000000"/>
                </a:solidFill>
                <a:latin typeface="Helvetica" panose="020B0604020202020204" pitchFamily="34" charset="0"/>
                <a:cs typeface="Helvetica" panose="020B0604020202020204" pitchFamily="34" charset="0"/>
              </a:rPr>
              <a:t>Chalk &amp; eraser</a:t>
            </a:r>
          </a:p>
          <a:p>
            <a:pPr marL="285750" indent="-285750" algn="l">
              <a:buFont typeface="Arial" panose="020B0604020202020204" pitchFamily="34" charset="0"/>
              <a:buChar char="•"/>
            </a:pPr>
            <a:endParaRPr lang="en-US" sz="2800" b="0" i="0" u="none" strike="noStrike" baseline="0" dirty="0">
              <a:solidFill>
                <a:srgbClr val="000000"/>
              </a:solidFill>
              <a:latin typeface="Helvetica" panose="020B0604020202020204" pitchFamily="34" charset="0"/>
              <a:cs typeface="Helvetica" panose="020B0604020202020204" pitchFamily="34" charset="0"/>
            </a:endParaRPr>
          </a:p>
        </p:txBody>
      </p:sp>
      <p:sp>
        <p:nvSpPr>
          <p:cNvPr id="12" name="Content Placeholder 3">
            <a:extLst>
              <a:ext uri="{FF2B5EF4-FFF2-40B4-BE49-F238E27FC236}">
                <a16:creationId xmlns:a16="http://schemas.microsoft.com/office/drawing/2014/main" id="{0BA4B9C9-DAC9-4115-B704-BA7AD8B4D2C7}"/>
              </a:ext>
            </a:extLst>
          </p:cNvPr>
          <p:cNvSpPr>
            <a:spLocks noGrp="1"/>
          </p:cNvSpPr>
          <p:nvPr>
            <p:ph sz="quarter" idx="13"/>
          </p:nvPr>
        </p:nvSpPr>
        <p:spPr>
          <a:xfrm>
            <a:off x="6466702" y="1372177"/>
            <a:ext cx="4887097" cy="4622223"/>
          </a:xfrm>
          <a:solidFill>
            <a:schemeClr val="accent3">
              <a:lumMod val="20000"/>
              <a:lumOff val="80000"/>
            </a:schemeClr>
          </a:solidFill>
        </p:spPr>
        <p:txBody>
          <a:bodyPr>
            <a:noAutofit/>
          </a:bodyPr>
          <a:lstStyle/>
          <a:p>
            <a:pPr marL="0" indent="0">
              <a:lnSpc>
                <a:spcPct val="120000"/>
              </a:lnSpc>
              <a:buNone/>
            </a:pPr>
            <a:r>
              <a:rPr lang="en-US" sz="2800" b="1" i="0" u="sng" strike="noStrike" baseline="0" dirty="0">
                <a:solidFill>
                  <a:srgbClr val="000000"/>
                </a:solidFill>
                <a:latin typeface="Helvetica" panose="020B0604020202020204" pitchFamily="34" charset="0"/>
                <a:cs typeface="Helvetica" panose="020B0604020202020204" pitchFamily="34" charset="0"/>
              </a:rPr>
              <a:t>Provided by the TVI</a:t>
            </a:r>
          </a:p>
          <a:p>
            <a:pPr marL="285750" indent="-285750">
              <a:buFont typeface="Arial" panose="020B0604020202020204" pitchFamily="34" charset="0"/>
              <a:buChar char="•"/>
            </a:pPr>
            <a:r>
              <a:rPr lang="en-US" sz="2800" b="0" i="0" u="none" strike="noStrike" baseline="0" dirty="0">
                <a:solidFill>
                  <a:srgbClr val="000000"/>
                </a:solidFill>
                <a:latin typeface="Helvetica" panose="020B0604020202020204" pitchFamily="34" charset="0"/>
                <a:cs typeface="Helvetica" panose="020B0604020202020204" pitchFamily="34" charset="0"/>
              </a:rPr>
              <a:t>Objects in the environment and classroom.</a:t>
            </a:r>
          </a:p>
        </p:txBody>
      </p:sp>
    </p:spTree>
    <p:extLst>
      <p:ext uri="{BB962C8B-B14F-4D97-AF65-F5344CB8AC3E}">
        <p14:creationId xmlns:p14="http://schemas.microsoft.com/office/powerpoint/2010/main" val="387744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C726-CC9F-4D1A-8354-CE2D2C56165F}"/>
              </a:ext>
            </a:extLst>
          </p:cNvPr>
          <p:cNvSpPr>
            <a:spLocks noGrp="1"/>
          </p:cNvSpPr>
          <p:nvPr>
            <p:ph type="title"/>
          </p:nvPr>
        </p:nvSpPr>
        <p:spPr>
          <a:xfrm>
            <a:off x="743197" y="1778090"/>
            <a:ext cx="10515600" cy="2022014"/>
          </a:xfrm>
        </p:spPr>
        <p:txBody>
          <a:bodyPr>
            <a:normAutofit/>
          </a:bodyPr>
          <a:lstStyle/>
          <a:p>
            <a:pPr algn="ctr"/>
            <a:r>
              <a:rPr lang="en-US" b="1" dirty="0">
                <a:latin typeface="Helvetica"/>
                <a:cs typeface="Helvetica"/>
              </a:rPr>
              <a:t>THE BASICS:</a:t>
            </a:r>
            <a:br>
              <a:rPr lang="en-US" b="1" dirty="0">
                <a:latin typeface="Helvetica"/>
                <a:cs typeface="Helvetica"/>
              </a:rPr>
            </a:br>
            <a:r>
              <a:rPr lang="en-US" b="1" dirty="0">
                <a:latin typeface="Helvetica"/>
                <a:cs typeface="Helvetica"/>
              </a:rPr>
              <a:t>Where do we start?</a:t>
            </a:r>
            <a:endParaRPr lang="en-US" b="1" dirty="0"/>
          </a:p>
        </p:txBody>
      </p:sp>
    </p:spTree>
    <p:extLst>
      <p:ext uri="{BB962C8B-B14F-4D97-AF65-F5344CB8AC3E}">
        <p14:creationId xmlns:p14="http://schemas.microsoft.com/office/powerpoint/2010/main" val="930784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3BB028-E375-4A8A-B15A-D98466C21001}"/>
              </a:ext>
            </a:extLst>
          </p:cNvPr>
          <p:cNvSpPr>
            <a:spLocks noGrp="1"/>
          </p:cNvSpPr>
          <p:nvPr>
            <p:ph type="title" idx="4294967295"/>
          </p:nvPr>
        </p:nvSpPr>
        <p:spPr>
          <a:xfrm>
            <a:off x="526471" y="303501"/>
            <a:ext cx="7324436" cy="1065212"/>
          </a:xfrm>
        </p:spPr>
        <p:txBody>
          <a:bodyPr vert="horz" lIns="91440" tIns="45720" rIns="91440" bIns="45720" rtlCol="0" anchor="ctr">
            <a:noAutofit/>
          </a:bodyPr>
          <a:lstStyle/>
          <a:p>
            <a:r>
              <a:rPr lang="en-US" dirty="0">
                <a:latin typeface="Helvetica" panose="020B0604020202020204" pitchFamily="34" charset="0"/>
                <a:cs typeface="Helvetica" panose="020B0604020202020204" pitchFamily="34" charset="0"/>
              </a:rPr>
              <a:t>Distance Acuity </a:t>
            </a:r>
            <a:r>
              <a:rPr lang="en-US" sz="2800" dirty="0">
                <a:latin typeface="Helvetica" panose="020B0604020202020204" pitchFamily="34" charset="0"/>
                <a:cs typeface="Helvetica" panose="020B0604020202020204" pitchFamily="34" charset="0"/>
              </a:rPr>
              <a:t>(continued)</a:t>
            </a:r>
            <a:endParaRPr lang="en-US" dirty="0">
              <a:latin typeface="Helvetica" panose="020B0604020202020204" pitchFamily="34" charset="0"/>
              <a:cs typeface="Helvetica" panose="020B0604020202020204" pitchFamily="34" charset="0"/>
            </a:endParaRPr>
          </a:p>
        </p:txBody>
      </p:sp>
      <p:pic>
        <p:nvPicPr>
          <p:cNvPr id="10" name="Content Placeholder 9" descr="Lighthouse Distance Chart with Occluder">
            <a:extLst>
              <a:ext uri="{FF2B5EF4-FFF2-40B4-BE49-F238E27FC236}">
                <a16:creationId xmlns:a16="http://schemas.microsoft.com/office/drawing/2014/main" id="{C8BF7BBB-8E9B-4B56-9174-A5344D18C979}"/>
              </a:ext>
            </a:extLst>
          </p:cNvPr>
          <p:cNvPicPr>
            <a:picLocks noGrp="1" noChangeAspect="1"/>
          </p:cNvPicPr>
          <p:nvPr>
            <p:ph sz="quarter" idx="4294967295"/>
          </p:nvPr>
        </p:nvPicPr>
        <p:blipFill>
          <a:blip r:embed="rId3"/>
          <a:stretch>
            <a:fillRect/>
          </a:stretch>
        </p:blipFill>
        <p:spPr>
          <a:xfrm>
            <a:off x="2336800" y="1858963"/>
            <a:ext cx="2922588" cy="3895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descr="LEA Distance Symbols Chart">
            <a:extLst>
              <a:ext uri="{FF2B5EF4-FFF2-40B4-BE49-F238E27FC236}">
                <a16:creationId xmlns:a16="http://schemas.microsoft.com/office/drawing/2014/main" id="{CA412F0C-6A7F-4EDC-B081-247A21FCA1B3}"/>
              </a:ext>
            </a:extLst>
          </p:cNvPr>
          <p:cNvPicPr>
            <a:picLocks noGrp="1" noChangeAspect="1"/>
          </p:cNvPicPr>
          <p:nvPr>
            <p:ph idx="1"/>
          </p:nvPr>
        </p:nvPicPr>
        <p:blipFill>
          <a:blip r:embed="rId4"/>
          <a:stretch>
            <a:fillRect/>
          </a:stretch>
        </p:blipFill>
        <p:spPr>
          <a:xfrm>
            <a:off x="6470006" y="1714500"/>
            <a:ext cx="3925588" cy="3932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9467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A6DAA9-7936-48D0-8480-0696B867B539}"/>
              </a:ext>
            </a:extLst>
          </p:cNvPr>
          <p:cNvSpPr>
            <a:spLocks noGrp="1"/>
          </p:cNvSpPr>
          <p:nvPr>
            <p:ph type="title"/>
          </p:nvPr>
        </p:nvSpPr>
        <p:spPr>
          <a:xfrm>
            <a:off x="332509" y="235404"/>
            <a:ext cx="11473875" cy="766753"/>
          </a:xfrm>
        </p:spPr>
        <p:txBody>
          <a:bodyPr>
            <a:noAutofit/>
          </a:bodyPr>
          <a:lstStyle/>
          <a:p>
            <a:r>
              <a:rPr lang="en-US" sz="3600" b="1" dirty="0"/>
              <a:t>Appearance of Eyes &amp; Behavioral Considerations</a:t>
            </a:r>
          </a:p>
        </p:txBody>
      </p:sp>
      <p:sp>
        <p:nvSpPr>
          <p:cNvPr id="7" name="Content Placeholder 6">
            <a:extLst>
              <a:ext uri="{FF2B5EF4-FFF2-40B4-BE49-F238E27FC236}">
                <a16:creationId xmlns:a16="http://schemas.microsoft.com/office/drawing/2014/main" id="{624A75FC-7254-4CED-841E-81F8DE8C997F}"/>
              </a:ext>
            </a:extLst>
          </p:cNvPr>
          <p:cNvSpPr>
            <a:spLocks noGrp="1"/>
          </p:cNvSpPr>
          <p:nvPr>
            <p:ph sz="quarter" idx="12"/>
          </p:nvPr>
        </p:nvSpPr>
        <p:spPr>
          <a:xfrm>
            <a:off x="570346" y="1580982"/>
            <a:ext cx="5525654" cy="4127843"/>
          </a:xfrm>
          <a:solidFill>
            <a:schemeClr val="accent2">
              <a:lumMod val="20000"/>
              <a:lumOff val="80000"/>
            </a:schemeClr>
          </a:solidFill>
        </p:spPr>
        <p:txBody>
          <a:bodyPr>
            <a:normAutofit fontScale="92500"/>
          </a:bodyPr>
          <a:lstStyle/>
          <a:p>
            <a:pPr marL="0" indent="0">
              <a:buNone/>
            </a:pPr>
            <a:r>
              <a:rPr lang="en-US" b="1" u="sng" dirty="0">
                <a:solidFill>
                  <a:srgbClr val="000000"/>
                </a:solidFill>
                <a:latin typeface="Helvetica" panose="020B0604020202020204" pitchFamily="34" charset="0"/>
                <a:cs typeface="Helvetica" panose="020B0604020202020204" pitchFamily="34" charset="0"/>
              </a:rPr>
              <a:t>Materials in </a:t>
            </a:r>
            <a:r>
              <a:rPr lang="en-US" b="1" u="sng" dirty="0" err="1">
                <a:latin typeface="Helvetica" panose="020B0604020202020204" pitchFamily="34" charset="0"/>
                <a:cs typeface="Helvetica" panose="020B0604020202020204" pitchFamily="34" charset="0"/>
              </a:rPr>
              <a:t>NewT</a:t>
            </a:r>
            <a:r>
              <a:rPr lang="en-US" b="1" dirty="0">
                <a:solidFill>
                  <a:srgbClr val="8F0000"/>
                </a:solidFill>
                <a:latin typeface="Helvetica" panose="020B0604020202020204" pitchFamily="34" charset="0"/>
                <a:cs typeface="Helvetica" panose="020B0604020202020204" pitchFamily="34" charset="0"/>
              </a:rPr>
              <a:t> </a:t>
            </a:r>
          </a:p>
          <a:p>
            <a:pPr marL="0" indent="0" algn="l">
              <a:buNone/>
            </a:pPr>
            <a:r>
              <a:rPr lang="en-US" dirty="0">
                <a:latin typeface="Helvetica" panose="020B0604020202020204" pitchFamily="34" charset="0"/>
                <a:cs typeface="Helvetica" panose="020B0604020202020204" pitchFamily="34" charset="0"/>
              </a:rPr>
              <a:t>None</a:t>
            </a:r>
          </a:p>
          <a:p>
            <a:endParaRPr lang="en-US" dirty="0"/>
          </a:p>
          <a:p>
            <a:r>
              <a:rPr lang="en-US" b="1" u="sng" dirty="0"/>
              <a:t>Materials in FVLMA Guidebook</a:t>
            </a:r>
          </a:p>
          <a:p>
            <a:r>
              <a:rPr lang="en-US" dirty="0"/>
              <a:t>Checklist </a:t>
            </a:r>
          </a:p>
          <a:p>
            <a:r>
              <a:rPr lang="en-US" dirty="0"/>
              <a:t>Typical/Atypical Examples</a:t>
            </a:r>
          </a:p>
          <a:p>
            <a:r>
              <a:rPr lang="en-US" dirty="0"/>
              <a:t>Examples of Functional Problems</a:t>
            </a:r>
          </a:p>
          <a:p>
            <a:r>
              <a:rPr lang="en-US" dirty="0"/>
              <a:t>Educational Implications</a:t>
            </a:r>
          </a:p>
        </p:txBody>
      </p:sp>
      <p:sp>
        <p:nvSpPr>
          <p:cNvPr id="19" name="Text Placeholder 18">
            <a:extLst>
              <a:ext uri="{FF2B5EF4-FFF2-40B4-BE49-F238E27FC236}">
                <a16:creationId xmlns:a16="http://schemas.microsoft.com/office/drawing/2014/main" id="{69AE66BE-A4FF-46D8-8DA0-D4B47D42881A}"/>
              </a:ext>
            </a:extLst>
          </p:cNvPr>
          <p:cNvSpPr>
            <a:spLocks noGrp="1"/>
          </p:cNvSpPr>
          <p:nvPr>
            <p:ph sz="quarter" idx="13"/>
          </p:nvPr>
        </p:nvSpPr>
        <p:spPr>
          <a:xfrm>
            <a:off x="6919287" y="1580982"/>
            <a:ext cx="4887097" cy="4120292"/>
          </a:xfrm>
          <a:solidFill>
            <a:schemeClr val="accent3">
              <a:lumMod val="20000"/>
              <a:lumOff val="80000"/>
            </a:schemeClr>
          </a:solidFill>
        </p:spPr>
        <p:txBody>
          <a:bodyPr/>
          <a:lstStyle/>
          <a:p>
            <a:pPr marL="0" indent="0">
              <a:buNone/>
            </a:pPr>
            <a:r>
              <a:rPr lang="en-US" b="1" u="sng" dirty="0">
                <a:solidFill>
                  <a:srgbClr val="000000"/>
                </a:solidFill>
                <a:latin typeface="Helvetica" panose="020B0604020202020204" pitchFamily="34" charset="0"/>
                <a:cs typeface="Helvetica" panose="020B0604020202020204" pitchFamily="34" charset="0"/>
              </a:rPr>
              <a:t>Provided by the TVI</a:t>
            </a:r>
          </a:p>
          <a:p>
            <a:pPr marL="0" indent="0">
              <a:buNone/>
            </a:pPr>
            <a:r>
              <a:rPr lang="en-US" dirty="0"/>
              <a:t>You are the Observer/Assessor</a:t>
            </a:r>
          </a:p>
        </p:txBody>
      </p:sp>
    </p:spTree>
    <p:extLst>
      <p:ext uri="{BB962C8B-B14F-4D97-AF65-F5344CB8AC3E}">
        <p14:creationId xmlns:p14="http://schemas.microsoft.com/office/powerpoint/2010/main" val="332554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09D7B-0E5B-4EA2-820D-7ADDC139354C}"/>
              </a:ext>
            </a:extLst>
          </p:cNvPr>
          <p:cNvSpPr>
            <a:spLocks noGrp="1"/>
          </p:cNvSpPr>
          <p:nvPr>
            <p:ph type="title"/>
          </p:nvPr>
        </p:nvSpPr>
        <p:spPr>
          <a:xfrm>
            <a:off x="277090" y="137787"/>
            <a:ext cx="7852301" cy="1153672"/>
          </a:xfrm>
        </p:spPr>
        <p:txBody>
          <a:bodyPr>
            <a:normAutofit fontScale="90000"/>
          </a:bodyPr>
          <a:lstStyle/>
          <a:p>
            <a:pPr algn="ctr"/>
            <a:r>
              <a:rPr lang="en-US" b="1" dirty="0"/>
              <a:t>Appearance of Eyes </a:t>
            </a:r>
            <a:r>
              <a:rPr lang="en-US" sz="3600" b="1" dirty="0"/>
              <a:t>(continued)</a:t>
            </a:r>
            <a:endParaRPr lang="en-US" dirty="0"/>
          </a:p>
        </p:txBody>
      </p:sp>
      <p:sp>
        <p:nvSpPr>
          <p:cNvPr id="6" name="Content Placeholder 5">
            <a:extLst>
              <a:ext uri="{FF2B5EF4-FFF2-40B4-BE49-F238E27FC236}">
                <a16:creationId xmlns:a16="http://schemas.microsoft.com/office/drawing/2014/main" id="{1CCC6703-39E8-426B-9A32-48B8B894F358}"/>
              </a:ext>
            </a:extLst>
          </p:cNvPr>
          <p:cNvSpPr>
            <a:spLocks noGrp="1"/>
          </p:cNvSpPr>
          <p:nvPr>
            <p:ph sz="quarter" idx="13"/>
          </p:nvPr>
        </p:nvSpPr>
        <p:spPr>
          <a:xfrm>
            <a:off x="1035096" y="1683782"/>
            <a:ext cx="4887097" cy="4120292"/>
          </a:xfrm>
          <a:solidFill>
            <a:srgbClr val="FF7D7D">
              <a:alpha val="50196"/>
            </a:srgbClr>
          </a:solidFill>
        </p:spPr>
        <p:txBody>
          <a:bodyPr>
            <a:noAutofit/>
          </a:bodyPr>
          <a:lstStyle/>
          <a:p>
            <a:pPr marL="0" indent="0" algn="l">
              <a:lnSpc>
                <a:spcPct val="100000"/>
              </a:lnSpc>
              <a:buNone/>
            </a:pPr>
            <a:r>
              <a:rPr lang="en-US" sz="2800" b="1" i="0" u="sng" dirty="0">
                <a:effectLst/>
                <a:latin typeface="Helvetica Neue" panose="02000503000000020004"/>
              </a:rPr>
              <a:t>Atypical Appearance Examples</a:t>
            </a:r>
          </a:p>
          <a:p>
            <a:pPr algn="l">
              <a:buFont typeface="Arial" panose="020B0604020202020204" pitchFamily="34" charset="0"/>
              <a:buChar char="•"/>
            </a:pPr>
            <a:r>
              <a:rPr lang="en-US" sz="2800" b="0" i="0" dirty="0">
                <a:solidFill>
                  <a:srgbClr val="000000"/>
                </a:solidFill>
                <a:effectLst/>
                <a:latin typeface="Helvetica Neue" panose="02000503000000020004"/>
              </a:rPr>
              <a:t>eyes appear to be reduced in size (microphthalmos)</a:t>
            </a:r>
          </a:p>
          <a:p>
            <a:pPr algn="l">
              <a:buFont typeface="Arial" panose="020B0604020202020204" pitchFamily="34" charset="0"/>
              <a:buChar char="•"/>
            </a:pPr>
            <a:r>
              <a:rPr lang="en-US" sz="2800" b="0" i="0" dirty="0">
                <a:solidFill>
                  <a:srgbClr val="000000"/>
                </a:solidFill>
                <a:effectLst/>
                <a:latin typeface="Helvetica Neue" panose="02000503000000020004"/>
              </a:rPr>
              <a:t>eyes appear to be enlarged (buphthalmias)</a:t>
            </a:r>
          </a:p>
          <a:p>
            <a:pPr algn="l">
              <a:buFont typeface="Arial" panose="020B0604020202020204" pitchFamily="34" charset="0"/>
              <a:buChar char="•"/>
            </a:pPr>
            <a:r>
              <a:rPr lang="en-US" sz="2800" b="0" i="0" dirty="0">
                <a:solidFill>
                  <a:srgbClr val="000000"/>
                </a:solidFill>
                <a:effectLst/>
                <a:latin typeface="Helvetica Neue" panose="02000503000000020004"/>
              </a:rPr>
              <a:t>one or both eyes are completely missing (anophthalmia)</a:t>
            </a:r>
          </a:p>
          <a:p>
            <a:pPr algn="l">
              <a:buFont typeface="Arial" panose="020B0604020202020204" pitchFamily="34" charset="0"/>
              <a:buChar char="•"/>
            </a:pPr>
            <a:endParaRPr lang="en-US" sz="2800" dirty="0">
              <a:solidFill>
                <a:srgbClr val="000000"/>
              </a:solidFill>
              <a:latin typeface="Helvetica Neue" panose="02000503000000020004"/>
            </a:endParaRPr>
          </a:p>
          <a:p>
            <a:pPr algn="l">
              <a:buFont typeface="Arial" panose="020B0604020202020204" pitchFamily="34" charset="0"/>
              <a:buChar char="•"/>
            </a:pPr>
            <a:r>
              <a:rPr lang="en-US" sz="2800" b="0" i="0" dirty="0">
                <a:solidFill>
                  <a:srgbClr val="000000"/>
                </a:solidFill>
                <a:effectLst/>
                <a:latin typeface="Helvetica Neue" panose="02000503000000020004"/>
              </a:rPr>
              <a:t>(and more)</a:t>
            </a:r>
          </a:p>
        </p:txBody>
      </p:sp>
      <p:sp>
        <p:nvSpPr>
          <p:cNvPr id="5" name="Content Placeholder 4">
            <a:extLst>
              <a:ext uri="{FF2B5EF4-FFF2-40B4-BE49-F238E27FC236}">
                <a16:creationId xmlns:a16="http://schemas.microsoft.com/office/drawing/2014/main" id="{62789EBE-DF77-4EA4-90BF-F84FB630816E}"/>
              </a:ext>
            </a:extLst>
          </p:cNvPr>
          <p:cNvSpPr>
            <a:spLocks noGrp="1"/>
          </p:cNvSpPr>
          <p:nvPr>
            <p:ph sz="quarter" idx="12"/>
          </p:nvPr>
        </p:nvSpPr>
        <p:spPr>
          <a:xfrm>
            <a:off x="6680199" y="1683782"/>
            <a:ext cx="4887097" cy="4127843"/>
          </a:xfrm>
          <a:solidFill>
            <a:srgbClr val="90E490">
              <a:alpha val="50196"/>
            </a:srgbClr>
          </a:solidFill>
        </p:spPr>
        <p:txBody>
          <a:bodyPr>
            <a:normAutofit lnSpcReduction="10000"/>
          </a:bodyPr>
          <a:lstStyle/>
          <a:p>
            <a:pPr marL="0" indent="0" algn="l">
              <a:lnSpc>
                <a:spcPct val="100000"/>
              </a:lnSpc>
              <a:buNone/>
            </a:pPr>
            <a:r>
              <a:rPr lang="en-US" sz="2800" b="1" i="0" u="sng" dirty="0">
                <a:effectLst/>
                <a:latin typeface="Helvetica Neue" panose="02000503000000020004"/>
              </a:rPr>
              <a:t>Typical Appearance Examples</a:t>
            </a:r>
          </a:p>
          <a:p>
            <a:pPr algn="l">
              <a:buFont typeface="Arial" panose="020B0604020202020204" pitchFamily="34" charset="0"/>
              <a:buChar char="•"/>
            </a:pPr>
            <a:r>
              <a:rPr lang="en-US" sz="2800" b="0" i="0" dirty="0">
                <a:solidFill>
                  <a:srgbClr val="000000"/>
                </a:solidFill>
                <a:effectLst/>
                <a:latin typeface="Helvetica Neue" panose="02000503000000020004"/>
              </a:rPr>
              <a:t>eyes are directed straight with coordinated movements</a:t>
            </a:r>
          </a:p>
          <a:p>
            <a:pPr algn="l">
              <a:buFont typeface="Arial" panose="020B0604020202020204" pitchFamily="34" charset="0"/>
              <a:buChar char="•"/>
            </a:pPr>
            <a:r>
              <a:rPr lang="en-US" sz="2800" b="0" i="0" dirty="0">
                <a:solidFill>
                  <a:srgbClr val="000000"/>
                </a:solidFill>
                <a:effectLst/>
                <a:latin typeface="Helvetica Neue" panose="02000503000000020004"/>
              </a:rPr>
              <a:t>corneas are clear and transparent</a:t>
            </a:r>
          </a:p>
          <a:p>
            <a:pPr algn="l">
              <a:buFont typeface="Arial" panose="020B0604020202020204" pitchFamily="34" charset="0"/>
              <a:buChar char="•"/>
            </a:pPr>
            <a:r>
              <a:rPr lang="en-US" sz="2800" b="0" i="0" dirty="0">
                <a:solidFill>
                  <a:srgbClr val="000000"/>
                </a:solidFill>
                <a:effectLst/>
                <a:latin typeface="Helvetica Neue" panose="02000503000000020004"/>
              </a:rPr>
              <a:t>irises and pupils are circular and equal in size</a:t>
            </a:r>
          </a:p>
          <a:p>
            <a:pPr algn="l">
              <a:buFont typeface="Arial" panose="020B0604020202020204" pitchFamily="34" charset="0"/>
              <a:buChar char="•"/>
            </a:pPr>
            <a:r>
              <a:rPr lang="en-US" sz="2800" b="0" i="0" dirty="0">
                <a:solidFill>
                  <a:srgbClr val="000000"/>
                </a:solidFill>
                <a:effectLst/>
                <a:latin typeface="Helvetica Neue" panose="02000503000000020004"/>
              </a:rPr>
              <a:t>pupils appear black</a:t>
            </a:r>
          </a:p>
          <a:p>
            <a:endParaRPr lang="en-US" dirty="0">
              <a:latin typeface="Helvetica Neue" panose="02000503000000020004"/>
            </a:endParaRPr>
          </a:p>
        </p:txBody>
      </p:sp>
    </p:spTree>
    <p:extLst>
      <p:ext uri="{BB962C8B-B14F-4D97-AF65-F5344CB8AC3E}">
        <p14:creationId xmlns:p14="http://schemas.microsoft.com/office/powerpoint/2010/main" val="429421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2A95-66B4-C066-4091-D5F56261CD12}"/>
              </a:ext>
            </a:extLst>
          </p:cNvPr>
          <p:cNvSpPr>
            <a:spLocks noGrp="1"/>
          </p:cNvSpPr>
          <p:nvPr>
            <p:ph type="title"/>
          </p:nvPr>
        </p:nvSpPr>
        <p:spPr>
          <a:xfrm>
            <a:off x="838200" y="257175"/>
            <a:ext cx="10515600" cy="1234511"/>
          </a:xfrm>
        </p:spPr>
        <p:txBody>
          <a:bodyPr>
            <a:normAutofit fontScale="90000"/>
          </a:bodyPr>
          <a:lstStyle/>
          <a:p>
            <a:r>
              <a:rPr lang="en-US" dirty="0">
                <a:latin typeface="Helvetica" panose="020B0604020202020204" pitchFamily="34" charset="0"/>
                <a:cs typeface="Helvetica" panose="020B0604020202020204" pitchFamily="34" charset="0"/>
              </a:rPr>
              <a:t>Why is appearance of eyes important to know?</a:t>
            </a:r>
          </a:p>
        </p:txBody>
      </p:sp>
      <p:sp>
        <p:nvSpPr>
          <p:cNvPr id="3" name="Content Placeholder 2">
            <a:extLst>
              <a:ext uri="{FF2B5EF4-FFF2-40B4-BE49-F238E27FC236}">
                <a16:creationId xmlns:a16="http://schemas.microsoft.com/office/drawing/2014/main" id="{D2C02DCD-71F6-245B-07A6-3F2FA544415C}"/>
              </a:ext>
            </a:extLst>
          </p:cNvPr>
          <p:cNvSpPr>
            <a:spLocks noGrp="1"/>
          </p:cNvSpPr>
          <p:nvPr>
            <p:ph sz="quarter" idx="12"/>
          </p:nvPr>
        </p:nvSpPr>
        <p:spPr>
          <a:xfrm>
            <a:off x="415636" y="1580982"/>
            <a:ext cx="5837382" cy="4127843"/>
          </a:xfrm>
          <a:solidFill>
            <a:srgbClr val="FF7D7D">
              <a:alpha val="40000"/>
            </a:srgbClr>
          </a:solidFill>
        </p:spPr>
        <p:txBody>
          <a:bodyPr/>
          <a:lstStyle/>
          <a:p>
            <a:r>
              <a:rPr lang="en-US" b="1" u="sng" dirty="0">
                <a:latin typeface="Helvetica" panose="020B0604020202020204" pitchFamily="34" charset="0"/>
                <a:cs typeface="Helvetica" panose="020B0604020202020204" pitchFamily="34" charset="0"/>
              </a:rPr>
              <a:t>Examples of Functional Problems</a:t>
            </a:r>
          </a:p>
          <a:p>
            <a:pPr marL="342900" indent="-342900">
              <a:buFont typeface="Arial" panose="020B0604020202020204" pitchFamily="34" charset="0"/>
              <a:buChar char="•"/>
            </a:pPr>
            <a:r>
              <a:rPr lang="en-US" sz="2400" dirty="0">
                <a:latin typeface="Helvetica" panose="020B0604020202020204" pitchFamily="34" charset="0"/>
                <a:cs typeface="Helvetica" panose="020B0604020202020204" pitchFamily="34" charset="0"/>
              </a:rPr>
              <a:t>Self-conscious about appearance</a:t>
            </a:r>
          </a:p>
          <a:p>
            <a:pPr marL="342900" indent="-342900">
              <a:buFont typeface="Arial" panose="020B0604020202020204" pitchFamily="34" charset="0"/>
              <a:buChar char="•"/>
            </a:pPr>
            <a:r>
              <a:rPr lang="en-US" sz="2400" dirty="0">
                <a:latin typeface="Helvetica" panose="020B0604020202020204" pitchFamily="34" charset="0"/>
                <a:cs typeface="Helvetica" panose="020B0604020202020204" pitchFamily="34" charset="0"/>
              </a:rPr>
              <a:t>Difficulty with social relationships</a:t>
            </a:r>
          </a:p>
          <a:p>
            <a:pPr marL="342900" indent="-342900">
              <a:buFont typeface="Arial" panose="020B0604020202020204" pitchFamily="34" charset="0"/>
              <a:buChar char="•"/>
            </a:pPr>
            <a:r>
              <a:rPr lang="en-US" sz="2400" dirty="0">
                <a:latin typeface="Helvetica" panose="020B0604020202020204" pitchFamily="34" charset="0"/>
                <a:cs typeface="Helvetica" panose="020B0604020202020204" pitchFamily="34" charset="0"/>
              </a:rPr>
              <a:t>Isolation from peers</a:t>
            </a:r>
          </a:p>
          <a:p>
            <a:pPr marL="342900" indent="-342900">
              <a:buFont typeface="Arial" panose="020B0604020202020204" pitchFamily="34" charset="0"/>
              <a:buChar char="•"/>
            </a:pPr>
            <a:r>
              <a:rPr lang="en-US" sz="2400" dirty="0">
                <a:latin typeface="Helvetica" panose="020B0604020202020204" pitchFamily="34" charset="0"/>
                <a:cs typeface="Helvetica" panose="020B0604020202020204" pitchFamily="34" charset="0"/>
              </a:rPr>
              <a:t>Physical pain or discomfort</a:t>
            </a:r>
          </a:p>
        </p:txBody>
      </p:sp>
      <p:sp>
        <p:nvSpPr>
          <p:cNvPr id="4" name="Content Placeholder 3">
            <a:extLst>
              <a:ext uri="{FF2B5EF4-FFF2-40B4-BE49-F238E27FC236}">
                <a16:creationId xmlns:a16="http://schemas.microsoft.com/office/drawing/2014/main" id="{9EF1A3DB-A8D5-BCFB-22A2-17A409583E4B}"/>
              </a:ext>
            </a:extLst>
          </p:cNvPr>
          <p:cNvSpPr>
            <a:spLocks noGrp="1"/>
          </p:cNvSpPr>
          <p:nvPr>
            <p:ph sz="quarter" idx="13"/>
          </p:nvPr>
        </p:nvSpPr>
        <p:spPr>
          <a:solidFill>
            <a:srgbClr val="90E490">
              <a:alpha val="60000"/>
            </a:srgbClr>
          </a:solidFill>
        </p:spPr>
        <p:txBody>
          <a:bodyPr>
            <a:normAutofit/>
          </a:bodyPr>
          <a:lstStyle/>
          <a:p>
            <a:r>
              <a:rPr lang="en-US" sz="3000" b="1" u="sng" dirty="0">
                <a:latin typeface="Helvetica" panose="020B0604020202020204" pitchFamily="34" charset="0"/>
                <a:cs typeface="Helvetica" panose="020B0604020202020204" pitchFamily="34" charset="0"/>
              </a:rPr>
              <a:t>Educational Implications</a:t>
            </a:r>
          </a:p>
          <a:p>
            <a:pPr marL="457200" indent="-457200">
              <a:buFont typeface="Arial" panose="020B0604020202020204" pitchFamily="34" charset="0"/>
              <a:buChar char="•"/>
            </a:pPr>
            <a:r>
              <a:rPr lang="en-US" sz="2400" dirty="0">
                <a:latin typeface="Helvetica" panose="020B0604020202020204" pitchFamily="34" charset="0"/>
                <a:cs typeface="Helvetica" panose="020B0604020202020204" pitchFamily="34" charset="0"/>
              </a:rPr>
              <a:t>Counseling may be necessary to deal with comments by peers and others. </a:t>
            </a:r>
          </a:p>
          <a:p>
            <a:pPr marL="457200" indent="-457200">
              <a:buFont typeface="Arial" panose="020B0604020202020204" pitchFamily="34" charset="0"/>
              <a:buChar char="•"/>
            </a:pPr>
            <a:r>
              <a:rPr lang="en-US" sz="2400" dirty="0">
                <a:latin typeface="Helvetica" panose="020B0604020202020204" pitchFamily="34" charset="0"/>
                <a:cs typeface="Helvetica" panose="020B0604020202020204" pitchFamily="34" charset="0"/>
              </a:rPr>
              <a:t>Education regarding the eye condition so that they can explain their eye condition to others. </a:t>
            </a:r>
          </a:p>
          <a:p>
            <a:pPr marL="457200" indent="-457200">
              <a:buFont typeface="Arial" panose="020B0604020202020204" pitchFamily="34" charset="0"/>
              <a:buChar char="•"/>
            </a:pPr>
            <a:r>
              <a:rPr lang="en-US" sz="2400" dirty="0">
                <a:latin typeface="Helvetica" panose="020B0604020202020204" pitchFamily="34" charset="0"/>
                <a:cs typeface="Helvetica" panose="020B0604020202020204" pitchFamily="34" charset="0"/>
              </a:rPr>
              <a:t>Social Skills training.</a:t>
            </a:r>
          </a:p>
          <a:p>
            <a:pPr marL="457200" indent="-457200">
              <a:buFont typeface="Arial" panose="020B0604020202020204" pitchFamily="34" charset="0"/>
              <a:buChar char="•"/>
            </a:pPr>
            <a:r>
              <a:rPr lang="en-US" sz="2400" dirty="0">
                <a:latin typeface="Helvetica" panose="020B0604020202020204" pitchFamily="34" charset="0"/>
                <a:cs typeface="Helvetica" panose="020B0604020202020204" pitchFamily="34" charset="0"/>
              </a:rPr>
              <a:t>Self-care/hygiene instruction.</a:t>
            </a:r>
          </a:p>
        </p:txBody>
      </p:sp>
    </p:spTree>
    <p:extLst>
      <p:ext uri="{BB962C8B-B14F-4D97-AF65-F5344CB8AC3E}">
        <p14:creationId xmlns:p14="http://schemas.microsoft.com/office/powerpoint/2010/main" val="154030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2A95-66B4-C066-4091-D5F56261CD12}"/>
              </a:ext>
            </a:extLst>
          </p:cNvPr>
          <p:cNvSpPr>
            <a:spLocks noGrp="1"/>
          </p:cNvSpPr>
          <p:nvPr>
            <p:ph type="title"/>
          </p:nvPr>
        </p:nvSpPr>
        <p:spPr>
          <a:xfrm>
            <a:off x="467498" y="137102"/>
            <a:ext cx="11364284" cy="1234511"/>
          </a:xfrm>
        </p:spPr>
        <p:txBody>
          <a:bodyPr>
            <a:normAutofit/>
          </a:bodyPr>
          <a:lstStyle/>
          <a:p>
            <a:r>
              <a:rPr lang="en-US" dirty="0">
                <a:latin typeface="Helvetica" panose="020B0604020202020204" pitchFamily="34" charset="0"/>
                <a:cs typeface="Helvetica" panose="020B0604020202020204" pitchFamily="34" charset="0"/>
              </a:rPr>
              <a:t>Why are behaviors important to include?</a:t>
            </a:r>
          </a:p>
        </p:txBody>
      </p:sp>
      <p:sp>
        <p:nvSpPr>
          <p:cNvPr id="3" name="Content Placeholder 2">
            <a:extLst>
              <a:ext uri="{FF2B5EF4-FFF2-40B4-BE49-F238E27FC236}">
                <a16:creationId xmlns:a16="http://schemas.microsoft.com/office/drawing/2014/main" id="{D2C02DCD-71F6-245B-07A6-3F2FA544415C}"/>
              </a:ext>
            </a:extLst>
          </p:cNvPr>
          <p:cNvSpPr>
            <a:spLocks noGrp="1"/>
          </p:cNvSpPr>
          <p:nvPr>
            <p:ph sz="quarter" idx="12"/>
          </p:nvPr>
        </p:nvSpPr>
        <p:spPr>
          <a:solidFill>
            <a:srgbClr val="FF7D7D">
              <a:alpha val="40000"/>
            </a:srgbClr>
          </a:solidFill>
        </p:spPr>
        <p:txBody>
          <a:bodyPr>
            <a:normAutofit fontScale="92500"/>
          </a:bodyPr>
          <a:lstStyle/>
          <a:p>
            <a:r>
              <a:rPr lang="en-US" b="1" u="sng" dirty="0">
                <a:latin typeface="Helvetica" panose="020B0604020202020204" pitchFamily="34" charset="0"/>
                <a:cs typeface="Helvetica" panose="020B0604020202020204" pitchFamily="34" charset="0"/>
              </a:rPr>
              <a:t>Functional Problems</a:t>
            </a:r>
            <a:endParaRPr lang="en-US"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May further damage the eye or other parts of their body (e.g., bangs head)</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Social isolation and stigma</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Decreased time on task leading to less opportunity to learn.</a:t>
            </a:r>
          </a:p>
          <a:p>
            <a:pPr marL="457200" indent="-457200">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p:txBody>
      </p:sp>
      <p:sp>
        <p:nvSpPr>
          <p:cNvPr id="4" name="Content Placeholder 3">
            <a:extLst>
              <a:ext uri="{FF2B5EF4-FFF2-40B4-BE49-F238E27FC236}">
                <a16:creationId xmlns:a16="http://schemas.microsoft.com/office/drawing/2014/main" id="{9EF1A3DB-A8D5-BCFB-22A2-17A409583E4B}"/>
              </a:ext>
            </a:extLst>
          </p:cNvPr>
          <p:cNvSpPr>
            <a:spLocks noGrp="1"/>
          </p:cNvSpPr>
          <p:nvPr>
            <p:ph sz="quarter" idx="13"/>
          </p:nvPr>
        </p:nvSpPr>
        <p:spPr>
          <a:solidFill>
            <a:srgbClr val="90E490">
              <a:alpha val="50196"/>
            </a:srgbClr>
          </a:solidFill>
        </p:spPr>
        <p:txBody>
          <a:bodyPr/>
          <a:lstStyle/>
          <a:p>
            <a:r>
              <a:rPr lang="en-US" b="1" u="sng" dirty="0">
                <a:latin typeface="Helvetica" panose="020B0604020202020204" pitchFamily="34" charset="0"/>
                <a:cs typeface="Helvetica" panose="020B0604020202020204" pitchFamily="34" charset="0"/>
              </a:rPr>
              <a:t>Educational Implications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Activities and experiences to replace or decrease the abnormal behaviors.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Understanding of their behaviors.</a:t>
            </a:r>
          </a:p>
          <a:p>
            <a:pPr marL="457200" indent="-457200">
              <a:buFont typeface="Arial" panose="020B0604020202020204" pitchFamily="34" charset="0"/>
              <a:buChar char="•"/>
            </a:pPr>
            <a:r>
              <a:rPr lang="en-US" dirty="0">
                <a:latin typeface="Helvetica" panose="020B0604020202020204" pitchFamily="34" charset="0"/>
                <a:cs typeface="Helvetica" panose="020B0604020202020204" pitchFamily="34" charset="0"/>
              </a:rPr>
              <a:t>Social Skills training.</a:t>
            </a:r>
          </a:p>
        </p:txBody>
      </p:sp>
    </p:spTree>
    <p:extLst>
      <p:ext uri="{BB962C8B-B14F-4D97-AF65-F5344CB8AC3E}">
        <p14:creationId xmlns:p14="http://schemas.microsoft.com/office/powerpoint/2010/main" val="42946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D9E2-A31F-4EDF-AF58-088B543265E1}"/>
              </a:ext>
            </a:extLst>
          </p:cNvPr>
          <p:cNvSpPr>
            <a:spLocks noGrp="1"/>
          </p:cNvSpPr>
          <p:nvPr>
            <p:ph type="ctrTitle"/>
          </p:nvPr>
        </p:nvSpPr>
        <p:spPr>
          <a:xfrm>
            <a:off x="824039" y="747710"/>
            <a:ext cx="10184228" cy="779589"/>
          </a:xfrm>
        </p:spPr>
        <p:txBody>
          <a:bodyPr/>
          <a:lstStyle/>
          <a:p>
            <a:r>
              <a:rPr lang="en-US" dirty="0"/>
              <a:t>Try it out!</a:t>
            </a:r>
          </a:p>
        </p:txBody>
      </p:sp>
      <p:sp>
        <p:nvSpPr>
          <p:cNvPr id="3" name="Subtitle 2">
            <a:extLst>
              <a:ext uri="{FF2B5EF4-FFF2-40B4-BE49-F238E27FC236}">
                <a16:creationId xmlns:a16="http://schemas.microsoft.com/office/drawing/2014/main" id="{F3B08E0A-1A3A-49C8-B23C-C286D6FE3C5D}"/>
              </a:ext>
            </a:extLst>
          </p:cNvPr>
          <p:cNvSpPr>
            <a:spLocks noGrp="1"/>
          </p:cNvSpPr>
          <p:nvPr>
            <p:ph type="subTitle" idx="1"/>
          </p:nvPr>
        </p:nvSpPr>
        <p:spPr>
          <a:xfrm>
            <a:off x="1243139" y="2457451"/>
            <a:ext cx="8596186" cy="3897168"/>
          </a:xfrm>
        </p:spPr>
        <p:txBody>
          <a:bodyPr>
            <a:normAutofit/>
          </a:bodyPr>
          <a:lstStyle/>
          <a:p>
            <a:pPr marL="457200" indent="-457200">
              <a:buFont typeface="Arial" panose="020B0604020202020204" pitchFamily="34" charset="0"/>
              <a:buChar char="•"/>
            </a:pPr>
            <a:r>
              <a:rPr lang="en-US" sz="3200" dirty="0"/>
              <a:t>In small groups, explore the </a:t>
            </a:r>
            <a:r>
              <a:rPr lang="en-US" sz="3200" dirty="0" err="1"/>
              <a:t>NewT</a:t>
            </a:r>
            <a:r>
              <a:rPr lang="en-US" sz="3200" dirty="0"/>
              <a:t> Kits and FVLMA Practitioner’s Guidebook. </a:t>
            </a:r>
          </a:p>
          <a:p>
            <a:pPr marL="457200" indent="-457200">
              <a:buFont typeface="Arial" panose="020B0604020202020204" pitchFamily="34" charset="0"/>
              <a:buChar char="•"/>
            </a:pPr>
            <a:r>
              <a:rPr lang="en-US" sz="3200" dirty="0"/>
              <a:t>Test out the materials for:</a:t>
            </a:r>
          </a:p>
          <a:p>
            <a:pPr marL="914400" lvl="3" indent="115888" algn="l">
              <a:lnSpc>
                <a:spcPct val="100000"/>
              </a:lnSpc>
              <a:buFont typeface="Arial" panose="020B0604020202020204" pitchFamily="34" charset="0"/>
              <a:buChar char="•"/>
            </a:pPr>
            <a:r>
              <a:rPr lang="en-US" sz="2800" dirty="0"/>
              <a:t>Peripheral Fields</a:t>
            </a:r>
          </a:p>
          <a:p>
            <a:pPr marL="914400" lvl="3" indent="115888" algn="l">
              <a:lnSpc>
                <a:spcPct val="100000"/>
              </a:lnSpc>
              <a:buFont typeface="Arial" panose="020B0604020202020204" pitchFamily="34" charset="0"/>
              <a:buChar char="•"/>
            </a:pPr>
            <a:r>
              <a:rPr lang="en-US" sz="2800" dirty="0"/>
              <a:t>Near Acuity</a:t>
            </a:r>
          </a:p>
          <a:p>
            <a:pPr marL="914400" lvl="3" indent="115888" algn="l">
              <a:lnSpc>
                <a:spcPct val="100000"/>
              </a:lnSpc>
              <a:buFont typeface="Arial" panose="020B0604020202020204" pitchFamily="34" charset="0"/>
              <a:buChar char="•"/>
            </a:pPr>
            <a:r>
              <a:rPr lang="en-US" sz="2800" dirty="0"/>
              <a:t>Distance Acuity</a:t>
            </a:r>
          </a:p>
        </p:txBody>
      </p:sp>
    </p:spTree>
    <p:extLst>
      <p:ext uri="{BB962C8B-B14F-4D97-AF65-F5344CB8AC3E}">
        <p14:creationId xmlns:p14="http://schemas.microsoft.com/office/powerpoint/2010/main" val="2365231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7C40D7-7E8F-9FF5-82C5-AC9BDC43AE88}"/>
              </a:ext>
            </a:extLst>
          </p:cNvPr>
          <p:cNvPicPr>
            <a:picLocks noChangeAspect="1"/>
          </p:cNvPicPr>
          <p:nvPr/>
        </p:nvPicPr>
        <p:blipFill rotWithShape="1">
          <a:blip r:embed="rId2"/>
          <a:srcRect l="-1250" t="2139" r="-201" b="26235"/>
          <a:stretch/>
        </p:blipFill>
        <p:spPr>
          <a:xfrm>
            <a:off x="1072043" y="68263"/>
            <a:ext cx="10047914" cy="6721474"/>
          </a:xfrm>
          <a:prstGeom prst="rect">
            <a:avLst/>
          </a:prstGeom>
          <a:noFill/>
        </p:spPr>
      </p:pic>
      <p:sp>
        <p:nvSpPr>
          <p:cNvPr id="2" name="Oval 1">
            <a:extLst>
              <a:ext uri="{FF2B5EF4-FFF2-40B4-BE49-F238E27FC236}">
                <a16:creationId xmlns:a16="http://schemas.microsoft.com/office/drawing/2014/main" id="{37F5764F-6E3B-3511-A975-EF4EA15E794D}"/>
              </a:ext>
            </a:extLst>
          </p:cNvPr>
          <p:cNvSpPr/>
          <p:nvPr/>
        </p:nvSpPr>
        <p:spPr>
          <a:xfrm>
            <a:off x="7084087" y="351692"/>
            <a:ext cx="3567165" cy="3356149"/>
          </a:xfrm>
          <a:prstGeom prst="ellipse">
            <a:avLst/>
          </a:prstGeom>
          <a:solidFill>
            <a:srgbClr val="003D69"/>
          </a:solidFill>
          <a:ln>
            <a:solidFill>
              <a:srgbClr val="003D6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rPr>
              <a:t>Questions? Thoughts?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mn-cs"/>
              </a:rPr>
              <a:t>Share Ideas!</a:t>
            </a: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3169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D9E2-A31F-4EDF-AF58-088B543265E1}"/>
              </a:ext>
            </a:extLst>
          </p:cNvPr>
          <p:cNvSpPr>
            <a:spLocks noGrp="1"/>
          </p:cNvSpPr>
          <p:nvPr>
            <p:ph type="ctrTitle"/>
          </p:nvPr>
        </p:nvSpPr>
        <p:spPr>
          <a:xfrm>
            <a:off x="1128203" y="1150142"/>
            <a:ext cx="9935594" cy="1325203"/>
          </a:xfrm>
        </p:spPr>
        <p:txBody>
          <a:bodyPr>
            <a:normAutofit/>
          </a:bodyPr>
          <a:lstStyle/>
          <a:p>
            <a:r>
              <a:rPr lang="en-US" sz="3600" dirty="0"/>
              <a:t>CONTACT APH OUTREACH SERVICES</a:t>
            </a:r>
          </a:p>
        </p:txBody>
      </p:sp>
      <p:sp>
        <p:nvSpPr>
          <p:cNvPr id="3" name="Subtitle 2">
            <a:extLst>
              <a:ext uri="{FF2B5EF4-FFF2-40B4-BE49-F238E27FC236}">
                <a16:creationId xmlns:a16="http://schemas.microsoft.com/office/drawing/2014/main" id="{F3B08E0A-1A3A-49C8-B23C-C286D6FE3C5D}"/>
              </a:ext>
            </a:extLst>
          </p:cNvPr>
          <p:cNvSpPr>
            <a:spLocks noGrp="1"/>
          </p:cNvSpPr>
          <p:nvPr>
            <p:ph type="subTitle" idx="1"/>
          </p:nvPr>
        </p:nvSpPr>
        <p:spPr>
          <a:xfrm>
            <a:off x="1243139" y="2595418"/>
            <a:ext cx="8034528" cy="2872509"/>
          </a:xfrm>
        </p:spPr>
        <p:txBody>
          <a:bodyPr>
            <a:normAutofit fontScale="85000" lnSpcReduction="10000"/>
          </a:bodyPr>
          <a:lstStyle/>
          <a:p>
            <a:pPr marL="0" marR="0" indent="0">
              <a:lnSpc>
                <a:spcPct val="120000"/>
              </a:lnSpc>
              <a:spcBef>
                <a:spcPts val="0"/>
              </a:spcBef>
              <a:spcAft>
                <a:spcPts val="0"/>
              </a:spcAft>
              <a:buNone/>
            </a:pPr>
            <a:r>
              <a:rPr lang="en-US" dirty="0">
                <a:effectLst/>
              </a:rPr>
              <a:t>Jennifer Brooks</a:t>
            </a:r>
          </a:p>
          <a:p>
            <a:pPr marL="0" marR="0" indent="0">
              <a:lnSpc>
                <a:spcPct val="120000"/>
              </a:lnSpc>
              <a:spcBef>
                <a:spcPts val="0"/>
              </a:spcBef>
              <a:spcAft>
                <a:spcPts val="0"/>
              </a:spcAft>
              <a:buNone/>
            </a:pPr>
            <a:r>
              <a:rPr lang="en-US" dirty="0"/>
              <a:t>Regional Outreach - Northcentral</a:t>
            </a:r>
            <a:endParaRPr lang="en-US" dirty="0">
              <a:effectLst/>
            </a:endParaRPr>
          </a:p>
          <a:p>
            <a:pPr marL="0" marR="0" indent="0">
              <a:lnSpc>
                <a:spcPct val="120000"/>
              </a:lnSpc>
              <a:spcBef>
                <a:spcPts val="0"/>
              </a:spcBef>
              <a:spcAft>
                <a:spcPts val="0"/>
              </a:spcAft>
              <a:buNone/>
            </a:pPr>
            <a:r>
              <a:rPr lang="en-US" dirty="0">
                <a:hlinkClick r:id="rId2"/>
              </a:rPr>
              <a:t>jbrooks@aph.org</a:t>
            </a:r>
            <a:endParaRPr lang="en-US" dirty="0"/>
          </a:p>
          <a:p>
            <a:pPr marL="0" marR="0" indent="0">
              <a:lnSpc>
                <a:spcPct val="120000"/>
              </a:lnSpc>
              <a:spcBef>
                <a:spcPts val="0"/>
              </a:spcBef>
              <a:spcAft>
                <a:spcPts val="0"/>
              </a:spcAft>
              <a:buNone/>
            </a:pPr>
            <a:endParaRPr lang="en-US" dirty="0">
              <a:effectLst/>
            </a:endParaRPr>
          </a:p>
          <a:p>
            <a:pPr marL="0" marR="0" indent="0">
              <a:lnSpc>
                <a:spcPct val="120000"/>
              </a:lnSpc>
              <a:spcBef>
                <a:spcPts val="0"/>
              </a:spcBef>
              <a:spcAft>
                <a:spcPts val="0"/>
              </a:spcAft>
              <a:buNone/>
            </a:pPr>
            <a:r>
              <a:rPr lang="en-US" dirty="0">
                <a:effectLst/>
              </a:rPr>
              <a:t>1839 Frankfort Avenue • Louisville, KY 40206</a:t>
            </a:r>
          </a:p>
          <a:p>
            <a:pPr marL="0" indent="0">
              <a:lnSpc>
                <a:spcPct val="120000"/>
              </a:lnSpc>
              <a:buNone/>
            </a:pPr>
            <a:r>
              <a:rPr lang="en-US" dirty="0">
                <a:effectLst/>
              </a:rPr>
              <a:t>aph.org • </a:t>
            </a:r>
            <a:r>
              <a:rPr lang="en-US" u="sng" dirty="0">
                <a:hlinkClick r:id="rId3"/>
              </a:rPr>
              <a:t>outreach@aph.org</a:t>
            </a:r>
            <a:r>
              <a:rPr lang="en-US" u="sng" dirty="0"/>
              <a:t> </a:t>
            </a:r>
            <a:endParaRPr lang="en-US" u="sng" dirty="0">
              <a:effectLst/>
            </a:endParaRPr>
          </a:p>
          <a:p>
            <a:endParaRPr lang="en-US" dirty="0"/>
          </a:p>
        </p:txBody>
      </p:sp>
    </p:spTree>
    <p:extLst>
      <p:ext uri="{BB962C8B-B14F-4D97-AF65-F5344CB8AC3E}">
        <p14:creationId xmlns:p14="http://schemas.microsoft.com/office/powerpoint/2010/main" val="1505571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11F02-EC28-BA9B-6540-FDDA1FA8E398}"/>
              </a:ext>
            </a:extLst>
          </p:cNvPr>
          <p:cNvSpPr>
            <a:spLocks noGrp="1"/>
          </p:cNvSpPr>
          <p:nvPr>
            <p:ph type="title"/>
          </p:nvPr>
        </p:nvSpPr>
        <p:spPr/>
        <p:txBody>
          <a:bodyPr>
            <a:normAutofit/>
          </a:bodyPr>
          <a:lstStyle/>
          <a:p>
            <a:r>
              <a:rPr lang="en-US" dirty="0"/>
              <a:t>References and Resources</a:t>
            </a:r>
          </a:p>
        </p:txBody>
      </p:sp>
      <p:sp>
        <p:nvSpPr>
          <p:cNvPr id="3" name="Subtitle 2">
            <a:extLst>
              <a:ext uri="{FF2B5EF4-FFF2-40B4-BE49-F238E27FC236}">
                <a16:creationId xmlns:a16="http://schemas.microsoft.com/office/drawing/2014/main" id="{BAEA0197-F434-C8B7-003C-3F365F53E866}"/>
              </a:ext>
            </a:extLst>
          </p:cNvPr>
          <p:cNvSpPr>
            <a:spLocks noGrp="1"/>
          </p:cNvSpPr>
          <p:nvPr>
            <p:ph idx="1"/>
          </p:nvPr>
        </p:nvSpPr>
        <p:spPr>
          <a:xfrm>
            <a:off x="838200" y="1825625"/>
            <a:ext cx="10515600" cy="4793836"/>
          </a:xfrm>
        </p:spPr>
        <p:txBody>
          <a:bodyPr vert="horz" lIns="91440" tIns="45720" rIns="91440" bIns="45720" rtlCol="0" anchor="t">
            <a:normAutofit lnSpcReduction="10000"/>
          </a:bodyPr>
          <a:lstStyle/>
          <a:p>
            <a:pPr marL="457200" indent="-457200">
              <a:buFont typeface="Arial,Sans-Serif" panose="020B0604020202020204" pitchFamily="34" charset="0"/>
              <a:buChar char="•"/>
            </a:pPr>
            <a:r>
              <a:rPr lang="en-US" dirty="0">
                <a:latin typeface="Helvetica"/>
                <a:cs typeface="Helvetica"/>
              </a:rPr>
              <a:t>Foundations of Low Vision</a:t>
            </a:r>
          </a:p>
          <a:p>
            <a:pPr marL="457200" indent="-457200">
              <a:buFont typeface="Arial,Sans-Serif" panose="020B0604020202020204" pitchFamily="34" charset="0"/>
              <a:buChar char="•"/>
            </a:pPr>
            <a:r>
              <a:rPr lang="en-US" dirty="0">
                <a:latin typeface="Helvetica"/>
                <a:cs typeface="Helvetica"/>
              </a:rPr>
              <a:t>Looking to Learn</a:t>
            </a:r>
            <a:endParaRPr lang="en-US" dirty="0"/>
          </a:p>
          <a:p>
            <a:pPr marL="457200" indent="-457200">
              <a:buFont typeface="Arial" panose="020B0604020202020204" pitchFamily="34" charset="0"/>
              <a:buChar char="•"/>
            </a:pPr>
            <a:r>
              <a:rPr lang="en-US" dirty="0">
                <a:latin typeface="Helvetica"/>
                <a:cs typeface="Helvetica"/>
              </a:rPr>
              <a:t>FVLMA Practitioner’s Guidebook</a:t>
            </a:r>
          </a:p>
          <a:p>
            <a:pPr marL="457200" indent="-457200">
              <a:buFont typeface="Arial" panose="020B0604020202020204" pitchFamily="34" charset="0"/>
              <a:buChar char="•"/>
            </a:pPr>
            <a:r>
              <a:rPr lang="en-US" dirty="0" err="1"/>
              <a:t>NewT</a:t>
            </a:r>
            <a:r>
              <a:rPr lang="en-US" dirty="0"/>
              <a:t> Kit Guidebook</a:t>
            </a:r>
          </a:p>
          <a:p>
            <a:pPr marL="457200" indent="-457200">
              <a:buFont typeface="Arial" panose="020B0604020202020204" pitchFamily="34" charset="0"/>
              <a:buChar char="•"/>
            </a:pPr>
            <a:r>
              <a:rPr lang="en-US" dirty="0"/>
              <a:t>Essential Tools of the Trade - TSBVI</a:t>
            </a:r>
            <a:endParaRPr lang="en-US" dirty="0">
              <a:latin typeface="Helvetica"/>
              <a:cs typeface="Helvetica"/>
            </a:endParaRPr>
          </a:p>
          <a:p>
            <a:pPr marL="457200" indent="-457200">
              <a:buFont typeface="Arial" panose="020B0604020202020204" pitchFamily="34" charset="0"/>
              <a:buChar char="•"/>
            </a:pPr>
            <a:r>
              <a:rPr lang="en-US" dirty="0">
                <a:latin typeface="Helvetica"/>
                <a:cs typeface="Helvetica"/>
              </a:rPr>
              <a:t>FIMCVI – Overview of Essential Assessments</a:t>
            </a:r>
          </a:p>
          <a:p>
            <a:pPr marL="457200" indent="-457200">
              <a:buFont typeface="Arial" panose="020B0604020202020204" pitchFamily="34" charset="0"/>
              <a:buChar char="•"/>
            </a:pPr>
            <a:endParaRPr lang="en-US" dirty="0">
              <a:latin typeface="Helvetica"/>
              <a:cs typeface="Helvetica"/>
            </a:endParaRPr>
          </a:p>
          <a:p>
            <a:pPr marL="457200" indent="-457200">
              <a:buChar char="•"/>
            </a:pPr>
            <a:r>
              <a:rPr lang="en-US" dirty="0">
                <a:latin typeface="Helvetica"/>
                <a:cs typeface="Helvetica"/>
              </a:rPr>
              <a:t>Jeff Schwartz – APH Regional Specialist</a:t>
            </a:r>
          </a:p>
          <a:p>
            <a:pPr marL="457200" indent="-457200">
              <a:buChar char="•"/>
            </a:pPr>
            <a:r>
              <a:rPr lang="en-US" dirty="0">
                <a:latin typeface="Helvetica"/>
                <a:cs typeface="Helvetica"/>
              </a:rPr>
              <a:t>Alicia Wolfe – APH Regional Specialist</a:t>
            </a:r>
            <a:endParaRPr lang="en-US" dirty="0">
              <a:cs typeface="Helvetica" pitchFamily="2" charset="0"/>
            </a:endParaRPr>
          </a:p>
          <a:p>
            <a:endParaRPr lang="en-US" dirty="0">
              <a:cs typeface="Helvetica" pitchFamily="2" charset="0"/>
            </a:endParaRPr>
          </a:p>
        </p:txBody>
      </p:sp>
    </p:spTree>
    <p:extLst>
      <p:ext uri="{BB962C8B-B14F-4D97-AF65-F5344CB8AC3E}">
        <p14:creationId xmlns:p14="http://schemas.microsoft.com/office/powerpoint/2010/main" val="322819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CCD7-C54C-DDDD-A977-C3868B2C5280}"/>
              </a:ext>
            </a:extLst>
          </p:cNvPr>
          <p:cNvSpPr>
            <a:spLocks noGrp="1"/>
          </p:cNvSpPr>
          <p:nvPr>
            <p:ph type="title"/>
          </p:nvPr>
        </p:nvSpPr>
        <p:spPr>
          <a:xfrm>
            <a:off x="838200" y="501449"/>
            <a:ext cx="10515600" cy="1184848"/>
          </a:xfrm>
        </p:spPr>
        <p:txBody>
          <a:bodyPr/>
          <a:lstStyle/>
          <a:p>
            <a:r>
              <a:rPr lang="en-US" dirty="0"/>
              <a:t>First Steps First!</a:t>
            </a:r>
          </a:p>
        </p:txBody>
      </p:sp>
      <p:sp>
        <p:nvSpPr>
          <p:cNvPr id="3" name="Content Placeholder 2">
            <a:extLst>
              <a:ext uri="{FF2B5EF4-FFF2-40B4-BE49-F238E27FC236}">
                <a16:creationId xmlns:a16="http://schemas.microsoft.com/office/drawing/2014/main" id="{2BFD215C-87D1-B8B4-16F2-FDE722708094}"/>
              </a:ext>
            </a:extLst>
          </p:cNvPr>
          <p:cNvSpPr>
            <a:spLocks noGrp="1"/>
          </p:cNvSpPr>
          <p:nvPr>
            <p:ph type="body" idx="1"/>
          </p:nvPr>
        </p:nvSpPr>
        <p:spPr>
          <a:xfrm>
            <a:off x="838200" y="2006930"/>
            <a:ext cx="10515600" cy="3633849"/>
          </a:xfrm>
        </p:spPr>
        <p:txBody>
          <a:bodyPr>
            <a:normAutofit/>
          </a:bodyPr>
          <a:lstStyle/>
          <a:p>
            <a:pPr marL="457200" indent="-457200">
              <a:buFont typeface="Arial" panose="020B0604020202020204" pitchFamily="34" charset="0"/>
              <a:buChar char="•"/>
            </a:pPr>
            <a:r>
              <a:rPr lang="en-US" sz="3200" b="1" dirty="0">
                <a:solidFill>
                  <a:schemeClr val="tx1"/>
                </a:solidFill>
              </a:rPr>
              <a:t>Review the Eye Medical Report</a:t>
            </a:r>
          </a:p>
          <a:p>
            <a:pPr marL="914400" lvl="1" indent="-457200">
              <a:buFont typeface="Arial" panose="020B0604020202020204" pitchFamily="34" charset="0"/>
              <a:buChar char="•"/>
            </a:pPr>
            <a:r>
              <a:rPr lang="en-US" sz="2800" dirty="0">
                <a:solidFill>
                  <a:schemeClr val="tx1"/>
                </a:solidFill>
              </a:rPr>
              <a:t>Including Low Vision Evaluation, if completed</a:t>
            </a:r>
          </a:p>
          <a:p>
            <a:pPr marL="914400" lvl="1" indent="-457200">
              <a:buFont typeface="Arial" panose="020B0604020202020204" pitchFamily="34" charset="0"/>
              <a:buChar char="•"/>
            </a:pPr>
            <a:r>
              <a:rPr lang="en-US" sz="2800" dirty="0">
                <a:solidFill>
                  <a:schemeClr val="tx1"/>
                </a:solidFill>
              </a:rPr>
              <a:t>Research the diagnosis – new information comes out regularly from medical advances.</a:t>
            </a:r>
          </a:p>
          <a:p>
            <a:pPr marL="1143000" lvl="1" indent="-457200"/>
            <a:endParaRPr lang="en-US" sz="2400" dirty="0">
              <a:solidFill>
                <a:schemeClr val="tx1"/>
              </a:solidFill>
            </a:endParaRPr>
          </a:p>
          <a:p>
            <a:pPr marL="457200" indent="-457200">
              <a:buFont typeface="Arial" panose="020B0604020202020204" pitchFamily="34" charset="0"/>
              <a:buChar char="•"/>
            </a:pPr>
            <a:r>
              <a:rPr lang="en-US" sz="3200" b="1" dirty="0">
                <a:solidFill>
                  <a:schemeClr val="tx1"/>
                </a:solidFill>
              </a:rPr>
              <a:t>Review Medical Reports</a:t>
            </a:r>
          </a:p>
          <a:p>
            <a:pPr marL="914400" lvl="1" indent="-457200">
              <a:buFont typeface="Arial" panose="020B0604020202020204" pitchFamily="34" charset="0"/>
              <a:buChar char="•"/>
            </a:pPr>
            <a:r>
              <a:rPr lang="en-US" sz="2800" dirty="0">
                <a:solidFill>
                  <a:schemeClr val="tx1"/>
                </a:solidFill>
              </a:rPr>
              <a:t>Other diagnosis?  </a:t>
            </a:r>
          </a:p>
          <a:p>
            <a:pPr marL="1143000" lvl="1" indent="-457200"/>
            <a:endParaRPr lang="en-US" sz="2400" dirty="0">
              <a:solidFill>
                <a:schemeClr val="tx1"/>
              </a:solidFill>
            </a:endParaRPr>
          </a:p>
        </p:txBody>
      </p:sp>
    </p:spTree>
    <p:extLst>
      <p:ext uri="{BB962C8B-B14F-4D97-AF65-F5344CB8AC3E}">
        <p14:creationId xmlns:p14="http://schemas.microsoft.com/office/powerpoint/2010/main" val="564895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A318-1DA2-B0FB-659F-A9ECEC7D37D5}"/>
              </a:ext>
            </a:extLst>
          </p:cNvPr>
          <p:cNvSpPr>
            <a:spLocks noGrp="1"/>
          </p:cNvSpPr>
          <p:nvPr>
            <p:ph type="title"/>
          </p:nvPr>
        </p:nvSpPr>
        <p:spPr>
          <a:xfrm>
            <a:off x="838200" y="501448"/>
            <a:ext cx="10515600" cy="1267975"/>
          </a:xfrm>
        </p:spPr>
        <p:txBody>
          <a:bodyPr/>
          <a:lstStyle/>
          <a:p>
            <a:r>
              <a:rPr lang="en-US" dirty="0"/>
              <a:t>First Steps First! </a:t>
            </a:r>
            <a:r>
              <a:rPr lang="en-US" sz="3200" dirty="0"/>
              <a:t>(continued)</a:t>
            </a:r>
            <a:endParaRPr lang="en-US" dirty="0"/>
          </a:p>
        </p:txBody>
      </p:sp>
      <p:sp>
        <p:nvSpPr>
          <p:cNvPr id="3" name="Content Placeholder 2">
            <a:extLst>
              <a:ext uri="{FF2B5EF4-FFF2-40B4-BE49-F238E27FC236}">
                <a16:creationId xmlns:a16="http://schemas.microsoft.com/office/drawing/2014/main" id="{835EB950-3EEF-EA8D-1B49-FA927C40A592}"/>
              </a:ext>
            </a:extLst>
          </p:cNvPr>
          <p:cNvSpPr>
            <a:spLocks noGrp="1"/>
          </p:cNvSpPr>
          <p:nvPr>
            <p:ph type="body" idx="1"/>
          </p:nvPr>
        </p:nvSpPr>
        <p:spPr>
          <a:xfrm>
            <a:off x="838200" y="1876301"/>
            <a:ext cx="10515600" cy="3764477"/>
          </a:xfrm>
        </p:spPr>
        <p:txBody>
          <a:bodyPr>
            <a:normAutofit lnSpcReduction="10000"/>
          </a:bodyPr>
          <a:lstStyle/>
          <a:p>
            <a:pPr marL="457200" indent="-457200">
              <a:buFont typeface="Arial" panose="020B0604020202020204" pitchFamily="34" charset="0"/>
              <a:buChar char="•"/>
            </a:pPr>
            <a:r>
              <a:rPr lang="en-US" sz="3200" b="1" dirty="0">
                <a:solidFill>
                  <a:schemeClr val="tx1"/>
                </a:solidFill>
              </a:rPr>
              <a:t>Review the student’s educational history</a:t>
            </a:r>
          </a:p>
          <a:p>
            <a:pPr marL="1143000" lvl="1" indent="-457200">
              <a:buFont typeface="Arial" panose="020B0604020202020204" pitchFamily="34" charset="0"/>
              <a:buChar char="•"/>
            </a:pPr>
            <a:r>
              <a:rPr lang="en-US" sz="2400" dirty="0">
                <a:solidFill>
                  <a:schemeClr val="tx1"/>
                </a:solidFill>
              </a:rPr>
              <a:t>Cumulative folder</a:t>
            </a:r>
          </a:p>
          <a:p>
            <a:pPr marL="1143000" lvl="1" indent="-457200">
              <a:buFont typeface="Arial" panose="020B0604020202020204" pitchFamily="34" charset="0"/>
              <a:buChar char="•"/>
            </a:pPr>
            <a:r>
              <a:rPr lang="en-US" sz="2400" dirty="0">
                <a:solidFill>
                  <a:schemeClr val="tx1"/>
                </a:solidFill>
              </a:rPr>
              <a:t>Pre-academic? Academic?</a:t>
            </a:r>
          </a:p>
          <a:p>
            <a:pPr marL="1143000" lvl="1" indent="-457200">
              <a:buFont typeface="Arial" panose="020B0604020202020204" pitchFamily="34" charset="0"/>
              <a:buChar char="•"/>
            </a:pPr>
            <a:r>
              <a:rPr lang="en-US" sz="2400" dirty="0">
                <a:solidFill>
                  <a:schemeClr val="tx1"/>
                </a:solidFill>
              </a:rPr>
              <a:t>Difficulties/Challenges? Areas the student excels?</a:t>
            </a:r>
          </a:p>
          <a:p>
            <a:pPr marL="1143000" lvl="1" indent="-457200"/>
            <a:endParaRPr lang="en-US" sz="2400" dirty="0">
              <a:solidFill>
                <a:schemeClr val="tx1"/>
              </a:solidFill>
            </a:endParaRPr>
          </a:p>
          <a:p>
            <a:pPr marL="457200" indent="-457200">
              <a:buFont typeface="Arial" panose="020B0604020202020204" pitchFamily="34" charset="0"/>
              <a:buChar char="•"/>
            </a:pPr>
            <a:r>
              <a:rPr lang="en-US" sz="3200" b="1" dirty="0">
                <a:solidFill>
                  <a:schemeClr val="tx1"/>
                </a:solidFill>
              </a:rPr>
              <a:t>Can the student…</a:t>
            </a:r>
          </a:p>
          <a:p>
            <a:pPr marL="1143000" lvl="1" indent="-457200">
              <a:buFont typeface="Arial" panose="020B0604020202020204" pitchFamily="34" charset="0"/>
              <a:buChar char="•"/>
            </a:pPr>
            <a:r>
              <a:rPr lang="en-US" sz="2400" dirty="0">
                <a:solidFill>
                  <a:schemeClr val="tx1"/>
                </a:solidFill>
              </a:rPr>
              <a:t>Understand verbal directions? One or two-step directions?</a:t>
            </a:r>
          </a:p>
          <a:p>
            <a:pPr marL="1143000" lvl="1" indent="-457200">
              <a:buFont typeface="Arial" panose="020B0604020202020204" pitchFamily="34" charset="0"/>
              <a:buChar char="•"/>
            </a:pPr>
            <a:r>
              <a:rPr lang="en-US" sz="2400" dirty="0">
                <a:solidFill>
                  <a:schemeClr val="tx1"/>
                </a:solidFill>
              </a:rPr>
              <a:t>Respond verbally? Match items or point to communicate?</a:t>
            </a:r>
          </a:p>
          <a:p>
            <a:pPr marL="1143000" lvl="1" indent="-457200">
              <a:buFont typeface="Arial" panose="020B0604020202020204" pitchFamily="34" charset="0"/>
              <a:buChar char="•"/>
            </a:pPr>
            <a:r>
              <a:rPr lang="en-US" sz="2400" dirty="0">
                <a:solidFill>
                  <a:schemeClr val="tx1"/>
                </a:solidFill>
              </a:rPr>
              <a:t>Read and write?</a:t>
            </a:r>
          </a:p>
          <a:p>
            <a:endParaRPr lang="en-US" dirty="0">
              <a:solidFill>
                <a:schemeClr val="tx1"/>
              </a:solidFill>
            </a:endParaRPr>
          </a:p>
        </p:txBody>
      </p:sp>
    </p:spTree>
    <p:extLst>
      <p:ext uri="{BB962C8B-B14F-4D97-AF65-F5344CB8AC3E}">
        <p14:creationId xmlns:p14="http://schemas.microsoft.com/office/powerpoint/2010/main" val="414798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FB00-1E56-9CEA-8C7A-0B5422229484}"/>
              </a:ext>
            </a:extLst>
          </p:cNvPr>
          <p:cNvSpPr>
            <a:spLocks noGrp="1"/>
          </p:cNvSpPr>
          <p:nvPr>
            <p:ph type="title"/>
          </p:nvPr>
        </p:nvSpPr>
        <p:spPr>
          <a:xfrm>
            <a:off x="838200" y="358944"/>
            <a:ext cx="10515600" cy="1101721"/>
          </a:xfrm>
        </p:spPr>
        <p:txBody>
          <a:bodyPr/>
          <a:lstStyle/>
          <a:p>
            <a:r>
              <a:rPr lang="en-US" dirty="0"/>
              <a:t>Next Steps!</a:t>
            </a:r>
          </a:p>
        </p:txBody>
      </p:sp>
      <p:sp>
        <p:nvSpPr>
          <p:cNvPr id="3" name="Content Placeholder 2">
            <a:extLst>
              <a:ext uri="{FF2B5EF4-FFF2-40B4-BE49-F238E27FC236}">
                <a16:creationId xmlns:a16="http://schemas.microsoft.com/office/drawing/2014/main" id="{4D647CA5-B488-473F-D6FB-17F70C2704DD}"/>
              </a:ext>
            </a:extLst>
          </p:cNvPr>
          <p:cNvSpPr>
            <a:spLocks noGrp="1"/>
          </p:cNvSpPr>
          <p:nvPr>
            <p:ph type="body" idx="1"/>
          </p:nvPr>
        </p:nvSpPr>
        <p:spPr>
          <a:xfrm>
            <a:off x="838200" y="1662546"/>
            <a:ext cx="10515600" cy="4096986"/>
          </a:xfrm>
        </p:spPr>
        <p:txBody>
          <a:bodyPr>
            <a:normAutofit fontScale="92500" lnSpcReduction="10000"/>
          </a:bodyPr>
          <a:lstStyle/>
          <a:p>
            <a:pPr marL="457200" indent="-457200">
              <a:buFont typeface="Arial" panose="020B0604020202020204" pitchFamily="34" charset="0"/>
              <a:buChar char="•"/>
            </a:pPr>
            <a:r>
              <a:rPr lang="en-US" sz="3200" b="1" dirty="0">
                <a:solidFill>
                  <a:schemeClr val="tx1"/>
                </a:solidFill>
              </a:rPr>
              <a:t>Interview</a:t>
            </a:r>
          </a:p>
          <a:p>
            <a:pPr marL="914400" lvl="1" indent="-457200">
              <a:buFont typeface="Arial" panose="020B0604020202020204" pitchFamily="34" charset="0"/>
              <a:buChar char="•"/>
            </a:pPr>
            <a:r>
              <a:rPr lang="en-US" sz="2800" dirty="0">
                <a:solidFill>
                  <a:schemeClr val="tx1"/>
                </a:solidFill>
              </a:rPr>
              <a:t>Parents, Student (as appropriate), and teachers.</a:t>
            </a:r>
          </a:p>
          <a:p>
            <a:pPr marL="914400" lvl="1" indent="-457200">
              <a:buFont typeface="Arial" panose="020B0604020202020204" pitchFamily="34" charset="0"/>
              <a:buChar char="•"/>
            </a:pPr>
            <a:r>
              <a:rPr lang="en-US" sz="2800" dirty="0">
                <a:solidFill>
                  <a:schemeClr val="tx1"/>
                </a:solidFill>
              </a:rPr>
              <a:t>Get started with the FVLMA Practitioner’s Guidebook pg. 13</a:t>
            </a:r>
          </a:p>
          <a:p>
            <a:pPr marL="1143000" lvl="1" indent="-457200"/>
            <a:endParaRPr lang="en-US" sz="2400" dirty="0">
              <a:solidFill>
                <a:schemeClr val="tx1"/>
              </a:solidFill>
            </a:endParaRPr>
          </a:p>
          <a:p>
            <a:pPr marL="457200" indent="-457200">
              <a:buFont typeface="Arial" panose="020B0604020202020204" pitchFamily="34" charset="0"/>
              <a:buChar char="•"/>
            </a:pPr>
            <a:r>
              <a:rPr lang="en-US" sz="3200" b="1" dirty="0">
                <a:solidFill>
                  <a:schemeClr val="tx1"/>
                </a:solidFill>
              </a:rPr>
              <a:t>Observe</a:t>
            </a:r>
          </a:p>
          <a:p>
            <a:pPr marL="1143000" lvl="1" indent="-457200">
              <a:buFont typeface="Arial" panose="020B0604020202020204" pitchFamily="34" charset="0"/>
              <a:buChar char="•"/>
            </a:pPr>
            <a:r>
              <a:rPr lang="en-US" sz="2600" dirty="0">
                <a:solidFill>
                  <a:schemeClr val="tx1"/>
                </a:solidFill>
              </a:rPr>
              <a:t>In a variety of settings.</a:t>
            </a:r>
          </a:p>
          <a:p>
            <a:pPr marL="1143000" lvl="1" indent="-457200">
              <a:buFont typeface="Arial" panose="020B0604020202020204" pitchFamily="34" charset="0"/>
              <a:buChar char="•"/>
            </a:pPr>
            <a:r>
              <a:rPr lang="en-US" sz="2600" dirty="0">
                <a:solidFill>
                  <a:schemeClr val="tx1"/>
                </a:solidFill>
              </a:rPr>
              <a:t>Be a fly on the wall – not seen or heard.</a:t>
            </a:r>
          </a:p>
          <a:p>
            <a:pPr marL="1143000" lvl="1" indent="-457200">
              <a:buFont typeface="Arial" panose="020B0604020202020204" pitchFamily="34" charset="0"/>
              <a:buChar char="•"/>
            </a:pPr>
            <a:r>
              <a:rPr lang="en-US" sz="2600" dirty="0">
                <a:solidFill>
                  <a:schemeClr val="tx1"/>
                </a:solidFill>
              </a:rPr>
              <a:t>Take notes! Trust me, you won’t remember.</a:t>
            </a:r>
          </a:p>
          <a:p>
            <a:pPr marL="1143000" lvl="1" indent="-457200">
              <a:buFont typeface="Arial" panose="020B0604020202020204" pitchFamily="34" charset="0"/>
              <a:buChar char="•"/>
            </a:pPr>
            <a:r>
              <a:rPr lang="en-US" sz="2600" dirty="0">
                <a:solidFill>
                  <a:schemeClr val="tx1"/>
                </a:solidFill>
              </a:rPr>
              <a:t>Practitioner’s Guidebook Pages 21-25 has excellent checklists and questions to get you started.</a:t>
            </a:r>
          </a:p>
        </p:txBody>
      </p:sp>
    </p:spTree>
    <p:extLst>
      <p:ext uri="{BB962C8B-B14F-4D97-AF65-F5344CB8AC3E}">
        <p14:creationId xmlns:p14="http://schemas.microsoft.com/office/powerpoint/2010/main" val="3225710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C295-AE41-4851-7DC0-DA98A2F35487}"/>
              </a:ext>
            </a:extLst>
          </p:cNvPr>
          <p:cNvSpPr>
            <a:spLocks noGrp="1"/>
          </p:cNvSpPr>
          <p:nvPr>
            <p:ph type="title"/>
          </p:nvPr>
        </p:nvSpPr>
        <p:spPr>
          <a:xfrm>
            <a:off x="921608" y="569900"/>
            <a:ext cx="10348784" cy="867591"/>
          </a:xfrm>
        </p:spPr>
        <p:txBody>
          <a:bodyPr/>
          <a:lstStyle/>
          <a:p>
            <a:r>
              <a:rPr lang="en-US" dirty="0"/>
              <a:t>Materials Preparation</a:t>
            </a:r>
          </a:p>
        </p:txBody>
      </p:sp>
      <p:sp>
        <p:nvSpPr>
          <p:cNvPr id="3" name="Content Placeholder 2">
            <a:extLst>
              <a:ext uri="{FF2B5EF4-FFF2-40B4-BE49-F238E27FC236}">
                <a16:creationId xmlns:a16="http://schemas.microsoft.com/office/drawing/2014/main" id="{68D93462-7BE9-B601-F016-C684B394316B}"/>
              </a:ext>
            </a:extLst>
          </p:cNvPr>
          <p:cNvSpPr>
            <a:spLocks noGrp="1"/>
          </p:cNvSpPr>
          <p:nvPr>
            <p:ph sz="quarter" idx="12"/>
          </p:nvPr>
        </p:nvSpPr>
        <p:spPr>
          <a:xfrm>
            <a:off x="1005016" y="1721707"/>
            <a:ext cx="10348784" cy="4198801"/>
          </a:xfrm>
        </p:spPr>
        <p:txBody>
          <a:bodyPr>
            <a:normAutofit fontScale="92500"/>
          </a:bodyPr>
          <a:lstStyle/>
          <a:p>
            <a:pPr marL="457200" indent="-457200">
              <a:lnSpc>
                <a:spcPct val="150000"/>
              </a:lnSpc>
              <a:buFont typeface="Arial" panose="020B0604020202020204" pitchFamily="34" charset="0"/>
              <a:buChar char="•"/>
            </a:pPr>
            <a:r>
              <a:rPr lang="en-US" dirty="0"/>
              <a:t>Unpack and organize the materials you will need.</a:t>
            </a:r>
          </a:p>
          <a:p>
            <a:pPr marL="457200" indent="-457200">
              <a:lnSpc>
                <a:spcPct val="150000"/>
              </a:lnSpc>
              <a:buFont typeface="Arial" panose="020B0604020202020204" pitchFamily="34" charset="0"/>
              <a:buChar char="•"/>
            </a:pPr>
            <a:r>
              <a:rPr lang="en-US" dirty="0"/>
              <a:t>Location, location, location.</a:t>
            </a:r>
          </a:p>
          <a:p>
            <a:pPr marL="457200" indent="-457200">
              <a:lnSpc>
                <a:spcPct val="150000"/>
              </a:lnSpc>
              <a:buFont typeface="Arial" panose="020B0604020202020204" pitchFamily="34" charset="0"/>
              <a:buChar char="•"/>
            </a:pPr>
            <a:r>
              <a:rPr lang="en-US" dirty="0"/>
              <a:t>Do you need assistance?</a:t>
            </a:r>
          </a:p>
          <a:p>
            <a:pPr marL="457200" indent="-457200">
              <a:lnSpc>
                <a:spcPct val="150000"/>
              </a:lnSpc>
              <a:buFont typeface="Arial" panose="020B0604020202020204" pitchFamily="34" charset="0"/>
              <a:buChar char="•"/>
            </a:pPr>
            <a:r>
              <a:rPr lang="en-US" dirty="0"/>
              <a:t>Identify distances within the space you’ll be utilizing.</a:t>
            </a:r>
          </a:p>
          <a:p>
            <a:pPr marL="457200" indent="-457200">
              <a:lnSpc>
                <a:spcPct val="150000"/>
              </a:lnSpc>
              <a:buFont typeface="Arial" panose="020B0604020202020204" pitchFamily="34" charset="0"/>
              <a:buChar char="•"/>
            </a:pPr>
            <a:r>
              <a:rPr lang="en-US" dirty="0"/>
              <a:t>Make note of the type of lighting in the assessment space.</a:t>
            </a:r>
          </a:p>
        </p:txBody>
      </p:sp>
    </p:spTree>
    <p:extLst>
      <p:ext uri="{BB962C8B-B14F-4D97-AF65-F5344CB8AC3E}">
        <p14:creationId xmlns:p14="http://schemas.microsoft.com/office/powerpoint/2010/main" val="3097428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C295-AE41-4851-7DC0-DA98A2F35487}"/>
              </a:ext>
            </a:extLst>
          </p:cNvPr>
          <p:cNvSpPr>
            <a:spLocks noGrp="1"/>
          </p:cNvSpPr>
          <p:nvPr>
            <p:ph type="title"/>
          </p:nvPr>
        </p:nvSpPr>
        <p:spPr>
          <a:xfrm>
            <a:off x="1005016" y="532955"/>
            <a:ext cx="10348784" cy="867591"/>
          </a:xfrm>
        </p:spPr>
        <p:txBody>
          <a:bodyPr/>
          <a:lstStyle/>
          <a:p>
            <a:r>
              <a:rPr lang="en-US" dirty="0"/>
              <a:t>Your Student</a:t>
            </a:r>
          </a:p>
        </p:txBody>
      </p:sp>
      <p:sp>
        <p:nvSpPr>
          <p:cNvPr id="3" name="Content Placeholder 2">
            <a:extLst>
              <a:ext uri="{FF2B5EF4-FFF2-40B4-BE49-F238E27FC236}">
                <a16:creationId xmlns:a16="http://schemas.microsoft.com/office/drawing/2014/main" id="{68D93462-7BE9-B601-F016-C684B394316B}"/>
              </a:ext>
            </a:extLst>
          </p:cNvPr>
          <p:cNvSpPr>
            <a:spLocks noGrp="1"/>
          </p:cNvSpPr>
          <p:nvPr>
            <p:ph sz="quarter" idx="12"/>
          </p:nvPr>
        </p:nvSpPr>
        <p:spPr>
          <a:xfrm>
            <a:off x="1005016" y="1721708"/>
            <a:ext cx="10348784" cy="4287206"/>
          </a:xfrm>
        </p:spPr>
        <p:txBody>
          <a:bodyPr>
            <a:normAutofit/>
          </a:bodyPr>
          <a:lstStyle/>
          <a:p>
            <a:pPr marL="457200" indent="-457200">
              <a:buFont typeface="Arial" panose="020B0604020202020204" pitchFamily="34" charset="0"/>
              <a:buChar char="•"/>
            </a:pPr>
            <a:r>
              <a:rPr lang="en-US" dirty="0"/>
              <a:t>Should be assessed utilizing all optical devices</a:t>
            </a:r>
          </a:p>
          <a:p>
            <a:pPr marL="1143000" lvl="1" indent="-457200"/>
            <a:r>
              <a:rPr lang="en-US" sz="2600" dirty="0"/>
              <a:t>Glasses, video magnifier, magnifier/monocular, </a:t>
            </a:r>
            <a:r>
              <a:rPr lang="en-US" sz="2600" dirty="0" err="1"/>
              <a:t>etc</a:t>
            </a:r>
            <a:endParaRPr lang="en-US" sz="2600" dirty="0"/>
          </a:p>
          <a:p>
            <a:pPr marL="457200" indent="-457200">
              <a:buFont typeface="Arial" panose="020B0604020202020204" pitchFamily="34" charset="0"/>
              <a:buChar char="•"/>
            </a:pPr>
            <a:r>
              <a:rPr lang="en-US" dirty="0"/>
              <a:t>Is the student alert? </a:t>
            </a:r>
          </a:p>
          <a:p>
            <a:pPr marL="1143000" lvl="1" indent="-457200"/>
            <a:r>
              <a:rPr lang="en-US" sz="2600" dirty="0"/>
              <a:t>Not hungry, sleepy, improperly medicated, etc.</a:t>
            </a:r>
          </a:p>
          <a:p>
            <a:pPr marL="457200" indent="-457200">
              <a:buFont typeface="Arial" panose="020B0604020202020204" pitchFamily="34" charset="0"/>
              <a:buChar char="•"/>
            </a:pPr>
            <a:r>
              <a:rPr lang="en-US" dirty="0"/>
              <a:t>Provide the student with appropriate positioning and support as needed. </a:t>
            </a:r>
          </a:p>
          <a:p>
            <a:pPr marL="1143000" lvl="1" indent="-457200"/>
            <a:r>
              <a:rPr lang="en-US" sz="2600" dirty="0"/>
              <a:t>Back, head, neck support; proper seating arrangement</a:t>
            </a:r>
          </a:p>
          <a:p>
            <a:pPr marL="457200" indent="-457200">
              <a:buFont typeface="Arial" panose="020B0604020202020204" pitchFamily="34" charset="0"/>
              <a:buChar char="•"/>
            </a:pPr>
            <a:r>
              <a:rPr lang="en-US" dirty="0"/>
              <a:t>Give breaks as needed. </a:t>
            </a:r>
          </a:p>
          <a:p>
            <a:pPr marL="1143000" lvl="1" indent="-457200"/>
            <a:r>
              <a:rPr lang="en-US" sz="2600" dirty="0"/>
              <a:t>Have a music/dance session!</a:t>
            </a:r>
          </a:p>
        </p:txBody>
      </p:sp>
    </p:spTree>
    <p:extLst>
      <p:ext uri="{BB962C8B-B14F-4D97-AF65-F5344CB8AC3E}">
        <p14:creationId xmlns:p14="http://schemas.microsoft.com/office/powerpoint/2010/main" val="1925018161"/>
      </p:ext>
    </p:extLst>
  </p:cSld>
  <p:clrMapOvr>
    <a:masterClrMapping/>
  </p:clrMapOvr>
</p:sld>
</file>

<file path=ppt/theme/theme1.xml><?xml version="1.0" encoding="utf-8"?>
<a:theme xmlns:a="http://schemas.openxmlformats.org/drawingml/2006/main" name="Office Theme">
  <a:themeElements>
    <a:clrScheme name="APH">
      <a:dk1>
        <a:srgbClr val="000000"/>
      </a:dk1>
      <a:lt1>
        <a:srgbClr val="FFFFFF"/>
      </a:lt1>
      <a:dk2>
        <a:srgbClr val="5B6670"/>
      </a:dk2>
      <a:lt2>
        <a:srgbClr val="FFFFFF"/>
      </a:lt2>
      <a:accent1>
        <a:srgbClr val="E33E60"/>
      </a:accent1>
      <a:accent2>
        <a:srgbClr val="5CA0A7"/>
      </a:accent2>
      <a:accent3>
        <a:srgbClr val="FE9600"/>
      </a:accent3>
      <a:accent4>
        <a:srgbClr val="713F71"/>
      </a:accent4>
      <a:accent5>
        <a:srgbClr val="5B6670"/>
      </a:accent5>
      <a:accent6>
        <a:srgbClr val="E6365F"/>
      </a:accent6>
      <a:hlink>
        <a:srgbClr val="E92C5E"/>
      </a:hlink>
      <a:folHlink>
        <a:srgbClr val="57A1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H_Powerpoint" id="{66552749-CEEC-334D-A01A-FA40932FD875}" vid="{529E79DB-5CC3-6D4F-A529-A3B067114D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513F7640496D4095B1C8EB57295E93" ma:contentTypeVersion="10" ma:contentTypeDescription="Create a new document." ma:contentTypeScope="" ma:versionID="8abd01d63075ba3ae6c4685f08933a0e">
  <xsd:schema xmlns:xsd="http://www.w3.org/2001/XMLSchema" xmlns:xs="http://www.w3.org/2001/XMLSchema" xmlns:p="http://schemas.microsoft.com/office/2006/metadata/properties" xmlns:ns2="1d76f5b9-7c85-4c4a-b440-4cc90a5e918b" xmlns:ns3="c27cdc9a-a534-46de-afea-d538030debd2" targetNamespace="http://schemas.microsoft.com/office/2006/metadata/properties" ma:root="true" ma:fieldsID="46a3de62fa3ebabd8fd0028846df952d" ns2:_="" ns3:_="">
    <xsd:import namespace="1d76f5b9-7c85-4c4a-b440-4cc90a5e918b"/>
    <xsd:import namespace="c27cdc9a-a534-46de-afea-d538030debd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6f5b9-7c85-4c4a-b440-4cc90a5e918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7cdc9a-a534-46de-afea-d538030debd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1B3999-0F47-4E5C-9A1F-3141CA05F6EE}">
  <ds:schemaRefs>
    <ds:schemaRef ds:uri="http://schemas.microsoft.com/office/2006/documentManagement/types"/>
    <ds:schemaRef ds:uri="c27cdc9a-a534-46de-afea-d538030debd2"/>
    <ds:schemaRef ds:uri="http://purl.org/dc/elements/1.1/"/>
    <ds:schemaRef ds:uri="http://purl.org/dc/terms/"/>
    <ds:schemaRef ds:uri="http://purl.org/dc/dcmitype/"/>
    <ds:schemaRef ds:uri="http://schemas.openxmlformats.org/package/2006/metadata/core-properties"/>
    <ds:schemaRef ds:uri="1d76f5b9-7c85-4c4a-b440-4cc90a5e918b"/>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5C67A92-3E21-4378-BF2E-684A34EEA4B7}">
  <ds:schemaRefs>
    <ds:schemaRef ds:uri="http://schemas.microsoft.com/sharepoint/v3/contenttype/forms"/>
  </ds:schemaRefs>
</ds:datastoreItem>
</file>

<file path=customXml/itemProps3.xml><?xml version="1.0" encoding="utf-8"?>
<ds:datastoreItem xmlns:ds="http://schemas.openxmlformats.org/officeDocument/2006/customXml" ds:itemID="{470CABD1-8F97-431F-A3F4-F0AFD27F2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6f5b9-7c85-4c4a-b440-4cc90a5e918b"/>
    <ds:schemaRef ds:uri="c27cdc9a-a534-46de-afea-d538030deb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4495</TotalTime>
  <Words>2790</Words>
  <Application>Microsoft Office PowerPoint</Application>
  <PresentationFormat>Widescreen</PresentationFormat>
  <Paragraphs>404</Paragraphs>
  <Slides>48</Slides>
  <Notes>32</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Arial,Sans-Serif</vt:lpstr>
      <vt:lpstr>Calibri</vt:lpstr>
      <vt:lpstr>Century Gothic</vt:lpstr>
      <vt:lpstr>Helvetica</vt:lpstr>
      <vt:lpstr>Helvetica Neue</vt:lpstr>
      <vt:lpstr>Inter</vt:lpstr>
      <vt:lpstr>Wingdings</vt:lpstr>
      <vt:lpstr>Office Theme</vt:lpstr>
      <vt:lpstr>Functional Vision Assessments</vt:lpstr>
      <vt:lpstr>FVLMA Purpose</vt:lpstr>
      <vt:lpstr>Assess, Plan, Instruct Loop</vt:lpstr>
      <vt:lpstr>THE BASICS: Where do we start?</vt:lpstr>
      <vt:lpstr>First Steps First!</vt:lpstr>
      <vt:lpstr>First Steps First! (continued)</vt:lpstr>
      <vt:lpstr>Next Steps!</vt:lpstr>
      <vt:lpstr>Materials Preparation</vt:lpstr>
      <vt:lpstr>Your Student</vt:lpstr>
      <vt:lpstr>Student Preparation</vt:lpstr>
      <vt:lpstr>Helpful Tools</vt:lpstr>
      <vt:lpstr>Essential Assessments Rubric</vt:lpstr>
      <vt:lpstr>Essential Tools of the Trade</vt:lpstr>
      <vt:lpstr>NewT Kit</vt:lpstr>
      <vt:lpstr>FVLMA Guidebook</vt:lpstr>
      <vt:lpstr>FVLMA GUIDEBOOK ASSESSMENT CHECKLIST FOUND ON PAGE 7 OF GUIDEBOOK </vt:lpstr>
      <vt:lpstr>Materials for your FVA Kit</vt:lpstr>
      <vt:lpstr>Visual Response to Light</vt:lpstr>
      <vt:lpstr>Visual Response to Objects</vt:lpstr>
      <vt:lpstr>Implications for light/object recognition?</vt:lpstr>
      <vt:lpstr>Functional Blindness</vt:lpstr>
      <vt:lpstr>Light Sensitivity and Preference</vt:lpstr>
      <vt:lpstr>Light Sensitivity Observations</vt:lpstr>
      <vt:lpstr>Educational Implications – why is this important to know?</vt:lpstr>
      <vt:lpstr>Peripheral Fields</vt:lpstr>
      <vt:lpstr>CONFRONTATIONAL FIELD TESTING </vt:lpstr>
      <vt:lpstr>Try it out!</vt:lpstr>
      <vt:lpstr>Why would field loss be important to know?</vt:lpstr>
      <vt:lpstr>Color and Contrast</vt:lpstr>
      <vt:lpstr>Other Color Ideas</vt:lpstr>
      <vt:lpstr>Contrast</vt:lpstr>
      <vt:lpstr>How might color/contrast difficulties affect our students’ learning?</vt:lpstr>
      <vt:lpstr>Developmental Visual Perception Screening</vt:lpstr>
      <vt:lpstr>Visual Perception</vt:lpstr>
      <vt:lpstr>Nigel NewT’s Goodies</vt:lpstr>
      <vt:lpstr>What are the impacts of low visual perception skills?</vt:lpstr>
      <vt:lpstr>Near Acuity and Discrimination</vt:lpstr>
      <vt:lpstr>Near Acuity &amp; Discrimination</vt:lpstr>
      <vt:lpstr>Distance Acuity and Discrimination</vt:lpstr>
      <vt:lpstr>Distance Acuity (continued)</vt:lpstr>
      <vt:lpstr>Appearance of Eyes &amp; Behavioral Considerations</vt:lpstr>
      <vt:lpstr>Appearance of Eyes (continued)</vt:lpstr>
      <vt:lpstr>Why is appearance of eyes important to know?</vt:lpstr>
      <vt:lpstr>Why are behaviors important to include?</vt:lpstr>
      <vt:lpstr>Try it out!</vt:lpstr>
      <vt:lpstr>PowerPoint Presentation</vt:lpstr>
      <vt:lpstr>CONTACT APH OUTREACH SERVICES</vt:lpstr>
      <vt:lpstr>References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D. Jones</dc:creator>
  <cp:lastModifiedBy>Jennifer Brooks</cp:lastModifiedBy>
  <cp:revision>60</cp:revision>
  <dcterms:created xsi:type="dcterms:W3CDTF">2019-01-04T12:24:55Z</dcterms:created>
  <dcterms:modified xsi:type="dcterms:W3CDTF">2023-10-16T14:57:17Z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0x01010018513F7640496D4095B1C8EB57295E93</vt:lpwstr>
  </property>
</Properties>
</file>