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8288000" cy="10287000"/>
  <p:notesSz cx="6858000" cy="9144000"/>
  <p:embeddedFontLst>
    <p:embeddedFont>
      <p:font typeface="Canva Sans Bold" panose="020B0604020202020204" charset="0"/>
      <p:regular r:id="rId14"/>
    </p:embeddedFont>
    <p:embeddedFont>
      <p:font typeface="Inter" panose="020B0604020202020204" charset="0"/>
      <p:regular r:id="rId15"/>
    </p:embeddedFont>
    <p:embeddedFont>
      <p:font typeface="Inter Bold" panose="020B0604020202020204" charset="0"/>
      <p:regular r:id="rId16"/>
    </p:embeddedFont>
    <p:embeddedFont>
      <p:font typeface="Poppins" panose="00000500000000000000" pitchFamily="2" charset="0"/>
      <p:regular r:id="rId17"/>
    </p:embeddedFont>
    <p:embeddedFont>
      <p:font typeface="Poppins Bold" panose="020B0604020202020204"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5" d="100"/>
          <a:sy n="65" d="100"/>
        </p:scale>
        <p:origin x="1074" y="2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sv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hyperlink" Target="http://www.ndvisionservices.com" TargetMode="External"/><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EC"/>
        </a:solidFill>
        <a:effectLst/>
      </p:bgPr>
    </p:bg>
    <p:spTree>
      <p:nvGrpSpPr>
        <p:cNvPr id="1" name=""/>
        <p:cNvGrpSpPr/>
        <p:nvPr/>
      </p:nvGrpSpPr>
      <p:grpSpPr>
        <a:xfrm>
          <a:off x="0" y="0"/>
          <a:ext cx="0" cy="0"/>
          <a:chOff x="0" y="0"/>
          <a:chExt cx="0" cy="0"/>
        </a:xfrm>
      </p:grpSpPr>
      <p:grpSp>
        <p:nvGrpSpPr>
          <p:cNvPr id="2" name="Group 2"/>
          <p:cNvGrpSpPr/>
          <p:nvPr/>
        </p:nvGrpSpPr>
        <p:grpSpPr>
          <a:xfrm>
            <a:off x="1577434" y="1329372"/>
            <a:ext cx="2502696" cy="250269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0E4C3"/>
            </a:solidFill>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2176782" y="2561050"/>
            <a:ext cx="13934435" cy="4580238"/>
            <a:chOff x="0" y="0"/>
            <a:chExt cx="3669975" cy="1206318"/>
          </a:xfrm>
        </p:grpSpPr>
        <p:sp>
          <p:nvSpPr>
            <p:cNvPr id="6" name="Freeform 6"/>
            <p:cNvSpPr/>
            <p:nvPr/>
          </p:nvSpPr>
          <p:spPr>
            <a:xfrm>
              <a:off x="0" y="0"/>
              <a:ext cx="3669975" cy="1206318"/>
            </a:xfrm>
            <a:custGeom>
              <a:avLst/>
              <a:gdLst/>
              <a:ahLst/>
              <a:cxnLst/>
              <a:rect l="l" t="t" r="r" b="b"/>
              <a:pathLst>
                <a:path w="3669975" h="1206318">
                  <a:moveTo>
                    <a:pt x="0" y="0"/>
                  </a:moveTo>
                  <a:lnTo>
                    <a:pt x="3669975" y="0"/>
                  </a:lnTo>
                  <a:lnTo>
                    <a:pt x="3669975" y="1206318"/>
                  </a:lnTo>
                  <a:lnTo>
                    <a:pt x="0" y="1206318"/>
                  </a:lnTo>
                  <a:close/>
                </a:path>
              </a:pathLst>
            </a:custGeom>
            <a:solidFill>
              <a:srgbClr val="000000">
                <a:alpha val="0"/>
              </a:srgbClr>
            </a:solidFill>
            <a:ln w="38100" cap="sq">
              <a:solidFill>
                <a:srgbClr val="597E52"/>
              </a:solidFill>
              <a:prstDash val="solid"/>
              <a:miter/>
            </a:ln>
          </p:spPr>
          <p:txBody>
            <a:bodyPr/>
            <a:lstStyle/>
            <a:p>
              <a:endParaRPr lang="en-US"/>
            </a:p>
          </p:txBody>
        </p:sp>
        <p:sp>
          <p:nvSpPr>
            <p:cNvPr id="7" name="TextBox 7"/>
            <p:cNvSpPr txBox="1"/>
            <p:nvPr/>
          </p:nvSpPr>
          <p:spPr>
            <a:xfrm>
              <a:off x="0" y="-38100"/>
              <a:ext cx="3669975" cy="1244418"/>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714252" y="8642679"/>
            <a:ext cx="19716503" cy="1274666"/>
            <a:chOff x="0" y="0"/>
            <a:chExt cx="5192824" cy="335714"/>
          </a:xfrm>
        </p:grpSpPr>
        <p:sp>
          <p:nvSpPr>
            <p:cNvPr id="9" name="Freeform 9"/>
            <p:cNvSpPr/>
            <p:nvPr/>
          </p:nvSpPr>
          <p:spPr>
            <a:xfrm>
              <a:off x="0" y="0"/>
              <a:ext cx="5192824" cy="335714"/>
            </a:xfrm>
            <a:custGeom>
              <a:avLst/>
              <a:gdLst/>
              <a:ahLst/>
              <a:cxnLst/>
              <a:rect l="l" t="t" r="r" b="b"/>
              <a:pathLst>
                <a:path w="5192824" h="335714">
                  <a:moveTo>
                    <a:pt x="0" y="0"/>
                  </a:moveTo>
                  <a:lnTo>
                    <a:pt x="5192824" y="0"/>
                  </a:lnTo>
                  <a:lnTo>
                    <a:pt x="5192824" y="335714"/>
                  </a:lnTo>
                  <a:lnTo>
                    <a:pt x="0" y="335714"/>
                  </a:lnTo>
                  <a:close/>
                </a:path>
              </a:pathLst>
            </a:custGeom>
            <a:solidFill>
              <a:srgbClr val="597E52"/>
            </a:solidFill>
          </p:spPr>
          <p:txBody>
            <a:bodyPr/>
            <a:lstStyle/>
            <a:p>
              <a:endParaRPr lang="en-US"/>
            </a:p>
          </p:txBody>
        </p:sp>
        <p:sp>
          <p:nvSpPr>
            <p:cNvPr id="10" name="TextBox 10"/>
            <p:cNvSpPr txBox="1"/>
            <p:nvPr/>
          </p:nvSpPr>
          <p:spPr>
            <a:xfrm>
              <a:off x="0" y="-38100"/>
              <a:ext cx="5192824" cy="373814"/>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288407" y="5669679"/>
            <a:ext cx="3714261" cy="2038201"/>
          </a:xfrm>
          <a:custGeom>
            <a:avLst/>
            <a:gdLst/>
            <a:ahLst/>
            <a:cxnLst/>
            <a:rect l="l" t="t" r="r" b="b"/>
            <a:pathLst>
              <a:path w="3714261" h="2038201">
                <a:moveTo>
                  <a:pt x="0" y="0"/>
                </a:moveTo>
                <a:lnTo>
                  <a:pt x="3714261" y="0"/>
                </a:lnTo>
                <a:lnTo>
                  <a:pt x="3714261" y="2038201"/>
                </a:lnTo>
                <a:lnTo>
                  <a:pt x="0" y="20382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15796734" y="310272"/>
            <a:ext cx="3714261" cy="2038201"/>
          </a:xfrm>
          <a:custGeom>
            <a:avLst/>
            <a:gdLst/>
            <a:ahLst/>
            <a:cxnLst/>
            <a:rect l="l" t="t" r="r" b="b"/>
            <a:pathLst>
              <a:path w="3714261" h="2038201">
                <a:moveTo>
                  <a:pt x="0" y="0"/>
                </a:moveTo>
                <a:lnTo>
                  <a:pt x="3714261" y="0"/>
                </a:lnTo>
                <a:lnTo>
                  <a:pt x="3714261" y="2038200"/>
                </a:lnTo>
                <a:lnTo>
                  <a:pt x="0" y="20382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3" name="Group 13"/>
          <p:cNvGrpSpPr/>
          <p:nvPr/>
        </p:nvGrpSpPr>
        <p:grpSpPr>
          <a:xfrm>
            <a:off x="568724" y="310272"/>
            <a:ext cx="114521" cy="4540897"/>
            <a:chOff x="0" y="0"/>
            <a:chExt cx="30162" cy="1195956"/>
          </a:xfrm>
        </p:grpSpPr>
        <p:sp>
          <p:nvSpPr>
            <p:cNvPr id="14" name="Freeform 14"/>
            <p:cNvSpPr/>
            <p:nvPr/>
          </p:nvSpPr>
          <p:spPr>
            <a:xfrm>
              <a:off x="0" y="0"/>
              <a:ext cx="30162" cy="1195956"/>
            </a:xfrm>
            <a:custGeom>
              <a:avLst/>
              <a:gdLst/>
              <a:ahLst/>
              <a:cxnLst/>
              <a:rect l="l" t="t" r="r" b="b"/>
              <a:pathLst>
                <a:path w="30162" h="1195956">
                  <a:moveTo>
                    <a:pt x="0" y="0"/>
                  </a:moveTo>
                  <a:lnTo>
                    <a:pt x="30162" y="0"/>
                  </a:lnTo>
                  <a:lnTo>
                    <a:pt x="30162" y="1195956"/>
                  </a:lnTo>
                  <a:lnTo>
                    <a:pt x="0" y="1195956"/>
                  </a:lnTo>
                  <a:close/>
                </a:path>
              </a:pathLst>
            </a:custGeom>
            <a:solidFill>
              <a:srgbClr val="597E52"/>
            </a:solidFill>
          </p:spPr>
          <p:txBody>
            <a:bodyPr/>
            <a:lstStyle/>
            <a:p>
              <a:endParaRPr lang="en-US"/>
            </a:p>
          </p:txBody>
        </p:sp>
        <p:sp>
          <p:nvSpPr>
            <p:cNvPr id="15" name="TextBox 15"/>
            <p:cNvSpPr txBox="1"/>
            <p:nvPr/>
          </p:nvSpPr>
          <p:spPr>
            <a:xfrm>
              <a:off x="0" y="-38100"/>
              <a:ext cx="30162" cy="1234056"/>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7653864" y="3729417"/>
            <a:ext cx="114521" cy="4540897"/>
            <a:chOff x="0" y="0"/>
            <a:chExt cx="30162" cy="1195956"/>
          </a:xfrm>
        </p:grpSpPr>
        <p:sp>
          <p:nvSpPr>
            <p:cNvPr id="17" name="Freeform 17"/>
            <p:cNvSpPr/>
            <p:nvPr/>
          </p:nvSpPr>
          <p:spPr>
            <a:xfrm>
              <a:off x="0" y="0"/>
              <a:ext cx="30162" cy="1195956"/>
            </a:xfrm>
            <a:custGeom>
              <a:avLst/>
              <a:gdLst/>
              <a:ahLst/>
              <a:cxnLst/>
              <a:rect l="l" t="t" r="r" b="b"/>
              <a:pathLst>
                <a:path w="30162" h="1195956">
                  <a:moveTo>
                    <a:pt x="0" y="0"/>
                  </a:moveTo>
                  <a:lnTo>
                    <a:pt x="30162" y="0"/>
                  </a:lnTo>
                  <a:lnTo>
                    <a:pt x="30162" y="1195956"/>
                  </a:lnTo>
                  <a:lnTo>
                    <a:pt x="0" y="1195956"/>
                  </a:lnTo>
                  <a:close/>
                </a:path>
              </a:pathLst>
            </a:custGeom>
            <a:solidFill>
              <a:srgbClr val="597E52"/>
            </a:solidFill>
          </p:spPr>
          <p:txBody>
            <a:bodyPr/>
            <a:lstStyle/>
            <a:p>
              <a:endParaRPr lang="en-US"/>
            </a:p>
          </p:txBody>
        </p:sp>
        <p:sp>
          <p:nvSpPr>
            <p:cNvPr id="18" name="TextBox 18"/>
            <p:cNvSpPr txBox="1"/>
            <p:nvPr/>
          </p:nvSpPr>
          <p:spPr>
            <a:xfrm>
              <a:off x="0" y="-38100"/>
              <a:ext cx="30162" cy="1234056"/>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10550138" y="8966769"/>
            <a:ext cx="6708924" cy="529844"/>
          </a:xfrm>
          <a:prstGeom prst="rect">
            <a:avLst/>
          </a:prstGeom>
        </p:spPr>
        <p:txBody>
          <a:bodyPr lIns="0" tIns="0" rIns="0" bIns="0" rtlCol="0" anchor="t">
            <a:spAutoFit/>
          </a:bodyPr>
          <a:lstStyle/>
          <a:p>
            <a:pPr marL="0" lvl="0" indent="0" algn="r">
              <a:lnSpc>
                <a:spcPts val="4397"/>
              </a:lnSpc>
              <a:spcBef>
                <a:spcPct val="0"/>
              </a:spcBef>
            </a:pPr>
            <a:r>
              <a:rPr lang="en-US" sz="3141">
                <a:solidFill>
                  <a:srgbClr val="FFFFEC"/>
                </a:solidFill>
                <a:latin typeface="Inter"/>
                <a:ea typeface="Inter"/>
                <a:cs typeface="Inter"/>
                <a:sym typeface="Inter"/>
              </a:rPr>
              <a:t>AER Conference, September 2025</a:t>
            </a:r>
          </a:p>
        </p:txBody>
      </p:sp>
      <p:sp>
        <p:nvSpPr>
          <p:cNvPr id="20" name="TextBox 20"/>
          <p:cNvSpPr txBox="1"/>
          <p:nvPr/>
        </p:nvSpPr>
        <p:spPr>
          <a:xfrm>
            <a:off x="2491266" y="3038911"/>
            <a:ext cx="13305468" cy="2111950"/>
          </a:xfrm>
          <a:prstGeom prst="rect">
            <a:avLst/>
          </a:prstGeom>
        </p:spPr>
        <p:txBody>
          <a:bodyPr lIns="0" tIns="0" rIns="0" bIns="0" rtlCol="0" anchor="t">
            <a:spAutoFit/>
          </a:bodyPr>
          <a:lstStyle/>
          <a:p>
            <a:pPr marL="0" lvl="0" indent="0" algn="ctr">
              <a:lnSpc>
                <a:spcPts val="16420"/>
              </a:lnSpc>
              <a:spcBef>
                <a:spcPct val="0"/>
              </a:spcBef>
            </a:pPr>
            <a:r>
              <a:rPr lang="en-US" sz="11728" b="1">
                <a:solidFill>
                  <a:srgbClr val="597E52"/>
                </a:solidFill>
                <a:latin typeface="Poppins Bold"/>
                <a:ea typeface="Poppins Bold"/>
                <a:cs typeface="Poppins Bold"/>
                <a:sym typeface="Poppins Bold"/>
              </a:rPr>
              <a:t>The Store</a:t>
            </a:r>
          </a:p>
        </p:txBody>
      </p:sp>
      <p:sp>
        <p:nvSpPr>
          <p:cNvPr id="21" name="TextBox 21"/>
          <p:cNvSpPr txBox="1"/>
          <p:nvPr/>
        </p:nvSpPr>
        <p:spPr>
          <a:xfrm>
            <a:off x="2491266" y="5536329"/>
            <a:ext cx="13305468" cy="793833"/>
          </a:xfrm>
          <a:prstGeom prst="rect">
            <a:avLst/>
          </a:prstGeom>
        </p:spPr>
        <p:txBody>
          <a:bodyPr lIns="0" tIns="0" rIns="0" bIns="0" rtlCol="0" anchor="t">
            <a:spAutoFit/>
          </a:bodyPr>
          <a:lstStyle/>
          <a:p>
            <a:pPr marL="0" lvl="0" indent="0" algn="ctr">
              <a:lnSpc>
                <a:spcPts val="6124"/>
              </a:lnSpc>
              <a:spcBef>
                <a:spcPct val="0"/>
              </a:spcBef>
            </a:pPr>
            <a:r>
              <a:rPr lang="en-US" sz="4374" spc="1369">
                <a:solidFill>
                  <a:srgbClr val="927537"/>
                </a:solidFill>
                <a:latin typeface="Poppins"/>
                <a:ea typeface="Poppins"/>
                <a:cs typeface="Poppins"/>
                <a:sym typeface="Poppins"/>
              </a:rPr>
              <a:t>AT NDVS/SB</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EC"/>
        </a:solidFill>
        <a:effectLst/>
      </p:bgPr>
    </p:bg>
    <p:spTree>
      <p:nvGrpSpPr>
        <p:cNvPr id="1" name=""/>
        <p:cNvGrpSpPr/>
        <p:nvPr/>
      </p:nvGrpSpPr>
      <p:grpSpPr>
        <a:xfrm>
          <a:off x="0" y="0"/>
          <a:ext cx="0" cy="0"/>
          <a:chOff x="0" y="0"/>
          <a:chExt cx="0" cy="0"/>
        </a:xfrm>
      </p:grpSpPr>
      <p:grpSp>
        <p:nvGrpSpPr>
          <p:cNvPr id="2" name="Group 2"/>
          <p:cNvGrpSpPr/>
          <p:nvPr/>
        </p:nvGrpSpPr>
        <p:grpSpPr>
          <a:xfrm>
            <a:off x="-1320351" y="-238728"/>
            <a:ext cx="6545228" cy="11189290"/>
            <a:chOff x="0" y="0"/>
            <a:chExt cx="1723846" cy="2946974"/>
          </a:xfrm>
        </p:grpSpPr>
        <p:sp>
          <p:nvSpPr>
            <p:cNvPr id="3" name="Freeform 3"/>
            <p:cNvSpPr/>
            <p:nvPr/>
          </p:nvSpPr>
          <p:spPr>
            <a:xfrm>
              <a:off x="0" y="0"/>
              <a:ext cx="1723846" cy="2946974"/>
            </a:xfrm>
            <a:custGeom>
              <a:avLst/>
              <a:gdLst/>
              <a:ahLst/>
              <a:cxnLst/>
              <a:rect l="l" t="t" r="r" b="b"/>
              <a:pathLst>
                <a:path w="1723846" h="2946974">
                  <a:moveTo>
                    <a:pt x="0" y="0"/>
                  </a:moveTo>
                  <a:lnTo>
                    <a:pt x="1723846" y="0"/>
                  </a:lnTo>
                  <a:lnTo>
                    <a:pt x="1723846" y="2946974"/>
                  </a:lnTo>
                  <a:lnTo>
                    <a:pt x="0" y="2946974"/>
                  </a:lnTo>
                  <a:close/>
                </a:path>
              </a:pathLst>
            </a:custGeom>
            <a:solidFill>
              <a:srgbClr val="597E52"/>
            </a:solidFill>
          </p:spPr>
          <p:txBody>
            <a:bodyPr/>
            <a:lstStyle/>
            <a:p>
              <a:endParaRPr lang="en-US"/>
            </a:p>
          </p:txBody>
        </p:sp>
        <p:sp>
          <p:nvSpPr>
            <p:cNvPr id="4" name="TextBox 4"/>
            <p:cNvSpPr txBox="1"/>
            <p:nvPr/>
          </p:nvSpPr>
          <p:spPr>
            <a:xfrm>
              <a:off x="0" y="-38100"/>
              <a:ext cx="1723846" cy="2985074"/>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2207473" y="4414095"/>
            <a:ext cx="2315545" cy="231554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0E4C3"/>
            </a:solidFill>
          </p:spPr>
          <p:txBody>
            <a:bodyPr/>
            <a:lstStyle/>
            <a:p>
              <a:endParaRPr lang="en-US"/>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203055" y="695872"/>
            <a:ext cx="3835928" cy="2104965"/>
          </a:xfrm>
          <a:custGeom>
            <a:avLst/>
            <a:gdLst/>
            <a:ahLst/>
            <a:cxnLst/>
            <a:rect l="l" t="t" r="r" b="b"/>
            <a:pathLst>
              <a:path w="3835928" h="2104965">
                <a:moveTo>
                  <a:pt x="0" y="0"/>
                </a:moveTo>
                <a:lnTo>
                  <a:pt x="3835928" y="0"/>
                </a:lnTo>
                <a:lnTo>
                  <a:pt x="3835928" y="2104966"/>
                </a:lnTo>
                <a:lnTo>
                  <a:pt x="0" y="21049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6016224" y="4787921"/>
            <a:ext cx="2593731" cy="1423310"/>
          </a:xfrm>
          <a:custGeom>
            <a:avLst/>
            <a:gdLst/>
            <a:ahLst/>
            <a:cxnLst/>
            <a:rect l="l" t="t" r="r" b="b"/>
            <a:pathLst>
              <a:path w="2593731" h="1423310">
                <a:moveTo>
                  <a:pt x="0" y="0"/>
                </a:moveTo>
                <a:lnTo>
                  <a:pt x="2593731" y="0"/>
                </a:lnTo>
                <a:lnTo>
                  <a:pt x="2593731" y="1423309"/>
                </a:lnTo>
                <a:lnTo>
                  <a:pt x="0" y="14233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rot="-5400000">
            <a:off x="8551750" y="-823951"/>
            <a:ext cx="5866280" cy="7821707"/>
          </a:xfrm>
          <a:custGeom>
            <a:avLst/>
            <a:gdLst/>
            <a:ahLst/>
            <a:cxnLst/>
            <a:rect l="l" t="t" r="r" b="b"/>
            <a:pathLst>
              <a:path w="5866280" h="7821707">
                <a:moveTo>
                  <a:pt x="0" y="0"/>
                </a:moveTo>
                <a:lnTo>
                  <a:pt x="5866281" y="0"/>
                </a:lnTo>
                <a:lnTo>
                  <a:pt x="5866281" y="7821707"/>
                </a:lnTo>
                <a:lnTo>
                  <a:pt x="0" y="7821707"/>
                </a:lnTo>
                <a:lnTo>
                  <a:pt x="0" y="0"/>
                </a:lnTo>
                <a:close/>
              </a:path>
            </a:pathLst>
          </a:custGeom>
          <a:blipFill>
            <a:blip r:embed="rId6"/>
            <a:stretch>
              <a:fillRect/>
            </a:stretch>
          </a:blipFill>
        </p:spPr>
        <p:txBody>
          <a:bodyPr/>
          <a:lstStyle/>
          <a:p>
            <a:endParaRPr lang="en-US"/>
          </a:p>
        </p:txBody>
      </p:sp>
      <p:sp>
        <p:nvSpPr>
          <p:cNvPr id="11" name="TextBox 11"/>
          <p:cNvSpPr txBox="1"/>
          <p:nvPr/>
        </p:nvSpPr>
        <p:spPr>
          <a:xfrm>
            <a:off x="5847244" y="6682015"/>
            <a:ext cx="11801632" cy="2969398"/>
          </a:xfrm>
          <a:prstGeom prst="rect">
            <a:avLst/>
          </a:prstGeom>
        </p:spPr>
        <p:txBody>
          <a:bodyPr lIns="0" tIns="0" rIns="0" bIns="0" rtlCol="0" anchor="t">
            <a:spAutoFit/>
          </a:bodyPr>
          <a:lstStyle/>
          <a:p>
            <a:pPr algn="l">
              <a:lnSpc>
                <a:spcPts val="2970"/>
              </a:lnSpc>
            </a:pPr>
            <a:r>
              <a:rPr lang="en-US" sz="2122">
                <a:solidFill>
                  <a:srgbClr val="000000"/>
                </a:solidFill>
                <a:latin typeface="Inter"/>
                <a:ea typeface="Inter"/>
                <a:cs typeface="Inter"/>
                <a:sym typeface="Inter"/>
              </a:rPr>
              <a:t>The website allows anyone to know about The Store and what products are available. How do we get products into the hands of consumers?</a:t>
            </a:r>
          </a:p>
          <a:p>
            <a:pPr algn="l">
              <a:lnSpc>
                <a:spcPts val="2970"/>
              </a:lnSpc>
            </a:pPr>
            <a:endParaRPr lang="en-US" sz="2122">
              <a:solidFill>
                <a:srgbClr val="000000"/>
              </a:solidFill>
              <a:latin typeface="Inter"/>
              <a:ea typeface="Inter"/>
              <a:cs typeface="Inter"/>
              <a:sym typeface="Inter"/>
            </a:endParaRPr>
          </a:p>
          <a:p>
            <a:pPr algn="l">
              <a:lnSpc>
                <a:spcPts val="2970"/>
              </a:lnSpc>
            </a:pPr>
            <a:r>
              <a:rPr lang="en-US" sz="2122">
                <a:solidFill>
                  <a:srgbClr val="000000"/>
                </a:solidFill>
                <a:latin typeface="Inter"/>
                <a:ea typeface="Inter"/>
                <a:cs typeface="Inter"/>
                <a:sym typeface="Inter"/>
              </a:rPr>
              <a:t>Traveling Kits allow staff to bring products to those that aren’t able to come visit The Store in Grand Forks. </a:t>
            </a:r>
          </a:p>
          <a:p>
            <a:pPr algn="l">
              <a:lnSpc>
                <a:spcPts val="2970"/>
              </a:lnSpc>
            </a:pPr>
            <a:endParaRPr lang="en-US" sz="2122">
              <a:solidFill>
                <a:srgbClr val="000000"/>
              </a:solidFill>
              <a:latin typeface="Inter"/>
              <a:ea typeface="Inter"/>
              <a:cs typeface="Inter"/>
              <a:sym typeface="Inter"/>
            </a:endParaRPr>
          </a:p>
          <a:p>
            <a:pPr marL="0" lvl="0" indent="0" algn="l">
              <a:lnSpc>
                <a:spcPts val="2970"/>
              </a:lnSpc>
              <a:spcBef>
                <a:spcPct val="0"/>
              </a:spcBef>
            </a:pPr>
            <a:r>
              <a:rPr lang="en-US" sz="2122">
                <a:solidFill>
                  <a:srgbClr val="000000"/>
                </a:solidFill>
                <a:latin typeface="Inter"/>
                <a:ea typeface="Inter"/>
                <a:cs typeface="Inter"/>
                <a:sym typeface="Inter"/>
              </a:rPr>
              <a:t>The kits are arranged by category and include products and information on choosing the best product and best practices for using the products.</a:t>
            </a:r>
          </a:p>
        </p:txBody>
      </p:sp>
      <p:sp>
        <p:nvSpPr>
          <p:cNvPr id="12" name="TextBox 12"/>
          <p:cNvSpPr txBox="1"/>
          <p:nvPr/>
        </p:nvSpPr>
        <p:spPr>
          <a:xfrm>
            <a:off x="262081" y="6965641"/>
            <a:ext cx="4741584" cy="2685023"/>
          </a:xfrm>
          <a:prstGeom prst="rect">
            <a:avLst/>
          </a:prstGeom>
        </p:spPr>
        <p:txBody>
          <a:bodyPr lIns="0" tIns="0" rIns="0" bIns="0" rtlCol="0" anchor="t">
            <a:spAutoFit/>
          </a:bodyPr>
          <a:lstStyle/>
          <a:p>
            <a:pPr marL="0" lvl="0" indent="0" algn="l">
              <a:lnSpc>
                <a:spcPts val="10556"/>
              </a:lnSpc>
              <a:spcBef>
                <a:spcPct val="0"/>
              </a:spcBef>
            </a:pPr>
            <a:r>
              <a:rPr lang="en-US" sz="7540" b="1">
                <a:solidFill>
                  <a:srgbClr val="FFFFEC"/>
                </a:solidFill>
                <a:latin typeface="Poppins Bold"/>
                <a:ea typeface="Poppins Bold"/>
                <a:cs typeface="Poppins Bold"/>
                <a:sym typeface="Poppins Bold"/>
              </a:rPr>
              <a:t>Traveling Kits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EC"/>
        </a:solidFill>
        <a:effectLst/>
      </p:bgPr>
    </p:bg>
    <p:spTree>
      <p:nvGrpSpPr>
        <p:cNvPr id="1" name=""/>
        <p:cNvGrpSpPr/>
        <p:nvPr/>
      </p:nvGrpSpPr>
      <p:grpSpPr>
        <a:xfrm>
          <a:off x="0" y="0"/>
          <a:ext cx="0" cy="0"/>
          <a:chOff x="0" y="0"/>
          <a:chExt cx="0" cy="0"/>
        </a:xfrm>
      </p:grpSpPr>
      <p:grpSp>
        <p:nvGrpSpPr>
          <p:cNvPr id="2" name="Group 2"/>
          <p:cNvGrpSpPr/>
          <p:nvPr/>
        </p:nvGrpSpPr>
        <p:grpSpPr>
          <a:xfrm>
            <a:off x="-3618852" y="-568018"/>
            <a:ext cx="11423036" cy="1142303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7E52"/>
            </a:solidFill>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717039" y="2209553"/>
            <a:ext cx="5867894" cy="5867894"/>
          </a:xfrm>
          <a:custGeom>
            <a:avLst/>
            <a:gdLst/>
            <a:ahLst/>
            <a:cxnLst/>
            <a:rect l="l" t="t" r="r" b="b"/>
            <a:pathLst>
              <a:path w="5867894" h="5867894">
                <a:moveTo>
                  <a:pt x="0" y="0"/>
                </a:moveTo>
                <a:lnTo>
                  <a:pt x="5867894" y="0"/>
                </a:lnTo>
                <a:lnTo>
                  <a:pt x="5867894" y="5867894"/>
                </a:lnTo>
                <a:lnTo>
                  <a:pt x="0" y="5867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8104892" y="2738467"/>
            <a:ext cx="9529885" cy="6707791"/>
          </a:xfrm>
          <a:prstGeom prst="rect">
            <a:avLst/>
          </a:prstGeom>
        </p:spPr>
        <p:txBody>
          <a:bodyPr lIns="0" tIns="0" rIns="0" bIns="0" rtlCol="0" anchor="t">
            <a:spAutoFit/>
          </a:bodyPr>
          <a:lstStyle/>
          <a:p>
            <a:pPr algn="l">
              <a:lnSpc>
                <a:spcPts val="3526"/>
              </a:lnSpc>
            </a:pPr>
            <a:r>
              <a:rPr lang="en-US" sz="2519">
                <a:solidFill>
                  <a:srgbClr val="000000"/>
                </a:solidFill>
                <a:latin typeface="Inter"/>
                <a:ea typeface="Inter"/>
                <a:cs typeface="Inter"/>
                <a:sym typeface="Inter"/>
              </a:rPr>
              <a:t>Continue providing products and services to blind and low vision patrons</a:t>
            </a:r>
          </a:p>
          <a:p>
            <a:pPr algn="l">
              <a:lnSpc>
                <a:spcPts val="3526"/>
              </a:lnSpc>
            </a:pPr>
            <a:endParaRPr lang="en-US" sz="2519">
              <a:solidFill>
                <a:srgbClr val="000000"/>
              </a:solidFill>
              <a:latin typeface="Inter"/>
              <a:ea typeface="Inter"/>
              <a:cs typeface="Inter"/>
              <a:sym typeface="Inter"/>
            </a:endParaRPr>
          </a:p>
          <a:p>
            <a:pPr algn="l">
              <a:lnSpc>
                <a:spcPts val="3526"/>
              </a:lnSpc>
            </a:pPr>
            <a:r>
              <a:rPr lang="en-US" sz="2519">
                <a:solidFill>
                  <a:srgbClr val="000000"/>
                </a:solidFill>
                <a:latin typeface="Inter"/>
                <a:ea typeface="Inter"/>
                <a:cs typeface="Inter"/>
                <a:sym typeface="Inter"/>
              </a:rPr>
              <a:t>Continue connecting people with services to help them live independently and how they want to live</a:t>
            </a:r>
          </a:p>
          <a:p>
            <a:pPr algn="l">
              <a:lnSpc>
                <a:spcPts val="3526"/>
              </a:lnSpc>
            </a:pPr>
            <a:endParaRPr lang="en-US" sz="2519">
              <a:solidFill>
                <a:srgbClr val="000000"/>
              </a:solidFill>
              <a:latin typeface="Inter"/>
              <a:ea typeface="Inter"/>
              <a:cs typeface="Inter"/>
              <a:sym typeface="Inter"/>
            </a:endParaRPr>
          </a:p>
          <a:p>
            <a:pPr algn="l">
              <a:lnSpc>
                <a:spcPts val="3526"/>
              </a:lnSpc>
            </a:pPr>
            <a:r>
              <a:rPr lang="en-US" sz="2519">
                <a:solidFill>
                  <a:srgbClr val="000000"/>
                </a:solidFill>
                <a:latin typeface="Inter"/>
                <a:ea typeface="Inter"/>
                <a:cs typeface="Inter"/>
                <a:sym typeface="Inter"/>
              </a:rPr>
              <a:t>Keep up with innovations for products and technology</a:t>
            </a:r>
          </a:p>
          <a:p>
            <a:pPr algn="l">
              <a:lnSpc>
                <a:spcPts val="3526"/>
              </a:lnSpc>
            </a:pPr>
            <a:endParaRPr lang="en-US" sz="2519">
              <a:solidFill>
                <a:srgbClr val="000000"/>
              </a:solidFill>
              <a:latin typeface="Inter"/>
              <a:ea typeface="Inter"/>
              <a:cs typeface="Inter"/>
              <a:sym typeface="Inter"/>
            </a:endParaRPr>
          </a:p>
          <a:p>
            <a:pPr algn="l">
              <a:lnSpc>
                <a:spcPts val="3526"/>
              </a:lnSpc>
            </a:pPr>
            <a:r>
              <a:rPr lang="en-US" sz="2519">
                <a:solidFill>
                  <a:srgbClr val="000000"/>
                </a:solidFill>
                <a:latin typeface="Inter"/>
                <a:ea typeface="Inter"/>
                <a:cs typeface="Inter"/>
                <a:sym typeface="Inter"/>
              </a:rPr>
              <a:t>Provide a website resource that is accessible to everyone everywhere</a:t>
            </a:r>
          </a:p>
          <a:p>
            <a:pPr algn="l">
              <a:lnSpc>
                <a:spcPts val="3526"/>
              </a:lnSpc>
            </a:pPr>
            <a:endParaRPr lang="en-US" sz="2519">
              <a:solidFill>
                <a:srgbClr val="000000"/>
              </a:solidFill>
              <a:latin typeface="Inter"/>
              <a:ea typeface="Inter"/>
              <a:cs typeface="Inter"/>
              <a:sym typeface="Inter"/>
            </a:endParaRPr>
          </a:p>
          <a:p>
            <a:pPr algn="l">
              <a:lnSpc>
                <a:spcPts val="3526"/>
              </a:lnSpc>
            </a:pPr>
            <a:r>
              <a:rPr lang="en-US" sz="2519">
                <a:solidFill>
                  <a:srgbClr val="000000"/>
                </a:solidFill>
                <a:latin typeface="Inter"/>
                <a:ea typeface="Inter"/>
                <a:cs typeface="Inter"/>
                <a:sym typeface="Inter"/>
              </a:rPr>
              <a:t>Provide traveling kits to get more products into the hands of those that need and want them</a:t>
            </a:r>
          </a:p>
          <a:p>
            <a:pPr algn="l">
              <a:lnSpc>
                <a:spcPts val="3526"/>
              </a:lnSpc>
            </a:pPr>
            <a:endParaRPr lang="en-US" sz="2519">
              <a:solidFill>
                <a:srgbClr val="000000"/>
              </a:solidFill>
              <a:latin typeface="Inter"/>
              <a:ea typeface="Inter"/>
              <a:cs typeface="Inter"/>
              <a:sym typeface="Inter"/>
            </a:endParaRPr>
          </a:p>
          <a:p>
            <a:pPr marL="0" lvl="0" indent="0" algn="l">
              <a:lnSpc>
                <a:spcPts val="3526"/>
              </a:lnSpc>
              <a:spcBef>
                <a:spcPct val="0"/>
              </a:spcBef>
            </a:pPr>
            <a:r>
              <a:rPr lang="en-US" sz="2519">
                <a:solidFill>
                  <a:srgbClr val="000000"/>
                </a:solidFill>
                <a:latin typeface="Inter"/>
                <a:ea typeface="Inter"/>
                <a:cs typeface="Inter"/>
                <a:sym typeface="Inter"/>
              </a:rPr>
              <a:t>We are here to help</a:t>
            </a:r>
          </a:p>
        </p:txBody>
      </p:sp>
      <p:grpSp>
        <p:nvGrpSpPr>
          <p:cNvPr id="7" name="Group 7"/>
          <p:cNvGrpSpPr/>
          <p:nvPr/>
        </p:nvGrpSpPr>
        <p:grpSpPr>
          <a:xfrm>
            <a:off x="15529812" y="-1631032"/>
            <a:ext cx="4209930" cy="420993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0E4C3"/>
            </a:solidFill>
          </p:spPr>
          <p:txBody>
            <a:bodyPr/>
            <a:lstStyle/>
            <a:p>
              <a:endParaRPr lang="en-US"/>
            </a:p>
          </p:txBody>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8104892" y="1041505"/>
            <a:ext cx="9529885" cy="1537448"/>
          </a:xfrm>
          <a:prstGeom prst="rect">
            <a:avLst/>
          </a:prstGeom>
        </p:spPr>
        <p:txBody>
          <a:bodyPr lIns="0" tIns="0" rIns="0" bIns="0" rtlCol="0" anchor="t">
            <a:spAutoFit/>
          </a:bodyPr>
          <a:lstStyle/>
          <a:p>
            <a:pPr marL="0" lvl="0" indent="0" algn="l">
              <a:lnSpc>
                <a:spcPts val="11860"/>
              </a:lnSpc>
              <a:spcBef>
                <a:spcPct val="0"/>
              </a:spcBef>
            </a:pPr>
            <a:r>
              <a:rPr lang="en-US" sz="8471" b="1">
                <a:solidFill>
                  <a:srgbClr val="597E52"/>
                </a:solidFill>
                <a:latin typeface="Poppins Bold"/>
                <a:ea typeface="Poppins Bold"/>
                <a:cs typeface="Poppins Bold"/>
                <a:sym typeface="Poppins Bold"/>
              </a:rPr>
              <a:t>Next Goals</a:t>
            </a:r>
          </a:p>
        </p:txBody>
      </p:sp>
      <p:sp>
        <p:nvSpPr>
          <p:cNvPr id="11" name="Freeform 11"/>
          <p:cNvSpPr/>
          <p:nvPr/>
        </p:nvSpPr>
        <p:spPr>
          <a:xfrm>
            <a:off x="-1200925" y="473933"/>
            <a:ext cx="3162861" cy="1735620"/>
          </a:xfrm>
          <a:custGeom>
            <a:avLst/>
            <a:gdLst/>
            <a:ahLst/>
            <a:cxnLst/>
            <a:rect l="l" t="t" r="r" b="b"/>
            <a:pathLst>
              <a:path w="3162861" h="1735620">
                <a:moveTo>
                  <a:pt x="0" y="0"/>
                </a:moveTo>
                <a:lnTo>
                  <a:pt x="3162861" y="0"/>
                </a:lnTo>
                <a:lnTo>
                  <a:pt x="3162861" y="1735620"/>
                </a:lnTo>
                <a:lnTo>
                  <a:pt x="0" y="17356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EC"/>
        </a:solidFill>
        <a:effectLst/>
      </p:bgPr>
    </p:bg>
    <p:spTree>
      <p:nvGrpSpPr>
        <p:cNvPr id="1" name=""/>
        <p:cNvGrpSpPr/>
        <p:nvPr/>
      </p:nvGrpSpPr>
      <p:grpSpPr>
        <a:xfrm>
          <a:off x="0" y="0"/>
          <a:ext cx="0" cy="0"/>
          <a:chOff x="0" y="0"/>
          <a:chExt cx="0" cy="0"/>
        </a:xfrm>
      </p:grpSpPr>
      <p:grpSp>
        <p:nvGrpSpPr>
          <p:cNvPr id="2" name="Group 2"/>
          <p:cNvGrpSpPr/>
          <p:nvPr/>
        </p:nvGrpSpPr>
        <p:grpSpPr>
          <a:xfrm>
            <a:off x="1577434" y="1329372"/>
            <a:ext cx="2502696" cy="250269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0E4C3"/>
            </a:solidFill>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2828783" y="2561050"/>
            <a:ext cx="12630435" cy="4580238"/>
            <a:chOff x="0" y="0"/>
            <a:chExt cx="3326534" cy="1206318"/>
          </a:xfrm>
        </p:grpSpPr>
        <p:sp>
          <p:nvSpPr>
            <p:cNvPr id="6" name="Freeform 6"/>
            <p:cNvSpPr/>
            <p:nvPr/>
          </p:nvSpPr>
          <p:spPr>
            <a:xfrm>
              <a:off x="0" y="0"/>
              <a:ext cx="3326534" cy="1206318"/>
            </a:xfrm>
            <a:custGeom>
              <a:avLst/>
              <a:gdLst/>
              <a:ahLst/>
              <a:cxnLst/>
              <a:rect l="l" t="t" r="r" b="b"/>
              <a:pathLst>
                <a:path w="3326534" h="1206318">
                  <a:moveTo>
                    <a:pt x="0" y="0"/>
                  </a:moveTo>
                  <a:lnTo>
                    <a:pt x="3326534" y="0"/>
                  </a:lnTo>
                  <a:lnTo>
                    <a:pt x="3326534" y="1206318"/>
                  </a:lnTo>
                  <a:lnTo>
                    <a:pt x="0" y="1206318"/>
                  </a:lnTo>
                  <a:close/>
                </a:path>
              </a:pathLst>
            </a:custGeom>
            <a:solidFill>
              <a:srgbClr val="000000">
                <a:alpha val="0"/>
              </a:srgbClr>
            </a:solidFill>
            <a:ln w="38100" cap="sq">
              <a:solidFill>
                <a:srgbClr val="597E52"/>
              </a:solidFill>
              <a:prstDash val="solid"/>
              <a:miter/>
            </a:ln>
          </p:spPr>
          <p:txBody>
            <a:bodyPr/>
            <a:lstStyle/>
            <a:p>
              <a:endParaRPr lang="en-US"/>
            </a:p>
          </p:txBody>
        </p:sp>
        <p:sp>
          <p:nvSpPr>
            <p:cNvPr id="7" name="TextBox 7"/>
            <p:cNvSpPr txBox="1"/>
            <p:nvPr/>
          </p:nvSpPr>
          <p:spPr>
            <a:xfrm>
              <a:off x="0" y="-38100"/>
              <a:ext cx="3326534" cy="1244418"/>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714252" y="8642679"/>
            <a:ext cx="19716503" cy="1274666"/>
            <a:chOff x="0" y="0"/>
            <a:chExt cx="5192824" cy="335714"/>
          </a:xfrm>
        </p:grpSpPr>
        <p:sp>
          <p:nvSpPr>
            <p:cNvPr id="9" name="Freeform 9"/>
            <p:cNvSpPr/>
            <p:nvPr/>
          </p:nvSpPr>
          <p:spPr>
            <a:xfrm>
              <a:off x="0" y="0"/>
              <a:ext cx="5192824" cy="335714"/>
            </a:xfrm>
            <a:custGeom>
              <a:avLst/>
              <a:gdLst/>
              <a:ahLst/>
              <a:cxnLst/>
              <a:rect l="l" t="t" r="r" b="b"/>
              <a:pathLst>
                <a:path w="5192824" h="335714">
                  <a:moveTo>
                    <a:pt x="0" y="0"/>
                  </a:moveTo>
                  <a:lnTo>
                    <a:pt x="5192824" y="0"/>
                  </a:lnTo>
                  <a:lnTo>
                    <a:pt x="5192824" y="335714"/>
                  </a:lnTo>
                  <a:lnTo>
                    <a:pt x="0" y="335714"/>
                  </a:lnTo>
                  <a:close/>
                </a:path>
              </a:pathLst>
            </a:custGeom>
            <a:solidFill>
              <a:srgbClr val="597E52"/>
            </a:solidFill>
          </p:spPr>
          <p:txBody>
            <a:bodyPr/>
            <a:lstStyle/>
            <a:p>
              <a:endParaRPr lang="en-US"/>
            </a:p>
          </p:txBody>
        </p:sp>
        <p:sp>
          <p:nvSpPr>
            <p:cNvPr id="10" name="TextBox 10"/>
            <p:cNvSpPr txBox="1"/>
            <p:nvPr/>
          </p:nvSpPr>
          <p:spPr>
            <a:xfrm>
              <a:off x="0" y="-38100"/>
              <a:ext cx="5192824" cy="373814"/>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288407" y="5669679"/>
            <a:ext cx="3714261" cy="2038201"/>
          </a:xfrm>
          <a:custGeom>
            <a:avLst/>
            <a:gdLst/>
            <a:ahLst/>
            <a:cxnLst/>
            <a:rect l="l" t="t" r="r" b="b"/>
            <a:pathLst>
              <a:path w="3714261" h="2038201">
                <a:moveTo>
                  <a:pt x="0" y="0"/>
                </a:moveTo>
                <a:lnTo>
                  <a:pt x="3714261" y="0"/>
                </a:lnTo>
                <a:lnTo>
                  <a:pt x="3714261" y="2038201"/>
                </a:lnTo>
                <a:lnTo>
                  <a:pt x="0" y="20382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15796734" y="310272"/>
            <a:ext cx="3714261" cy="2038201"/>
          </a:xfrm>
          <a:custGeom>
            <a:avLst/>
            <a:gdLst/>
            <a:ahLst/>
            <a:cxnLst/>
            <a:rect l="l" t="t" r="r" b="b"/>
            <a:pathLst>
              <a:path w="3714261" h="2038201">
                <a:moveTo>
                  <a:pt x="0" y="0"/>
                </a:moveTo>
                <a:lnTo>
                  <a:pt x="3714261" y="0"/>
                </a:lnTo>
                <a:lnTo>
                  <a:pt x="3714261" y="2038200"/>
                </a:lnTo>
                <a:lnTo>
                  <a:pt x="0" y="20382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3" name="Group 13"/>
          <p:cNvGrpSpPr/>
          <p:nvPr/>
        </p:nvGrpSpPr>
        <p:grpSpPr>
          <a:xfrm>
            <a:off x="568724" y="310272"/>
            <a:ext cx="114521" cy="4540897"/>
            <a:chOff x="0" y="0"/>
            <a:chExt cx="30162" cy="1195956"/>
          </a:xfrm>
        </p:grpSpPr>
        <p:sp>
          <p:nvSpPr>
            <p:cNvPr id="14" name="Freeform 14"/>
            <p:cNvSpPr/>
            <p:nvPr/>
          </p:nvSpPr>
          <p:spPr>
            <a:xfrm>
              <a:off x="0" y="0"/>
              <a:ext cx="30162" cy="1195956"/>
            </a:xfrm>
            <a:custGeom>
              <a:avLst/>
              <a:gdLst/>
              <a:ahLst/>
              <a:cxnLst/>
              <a:rect l="l" t="t" r="r" b="b"/>
              <a:pathLst>
                <a:path w="30162" h="1195956">
                  <a:moveTo>
                    <a:pt x="0" y="0"/>
                  </a:moveTo>
                  <a:lnTo>
                    <a:pt x="30162" y="0"/>
                  </a:lnTo>
                  <a:lnTo>
                    <a:pt x="30162" y="1195956"/>
                  </a:lnTo>
                  <a:lnTo>
                    <a:pt x="0" y="1195956"/>
                  </a:lnTo>
                  <a:close/>
                </a:path>
              </a:pathLst>
            </a:custGeom>
            <a:solidFill>
              <a:srgbClr val="597E52"/>
            </a:solidFill>
          </p:spPr>
          <p:txBody>
            <a:bodyPr/>
            <a:lstStyle/>
            <a:p>
              <a:endParaRPr lang="en-US"/>
            </a:p>
          </p:txBody>
        </p:sp>
        <p:sp>
          <p:nvSpPr>
            <p:cNvPr id="15" name="TextBox 15"/>
            <p:cNvSpPr txBox="1"/>
            <p:nvPr/>
          </p:nvSpPr>
          <p:spPr>
            <a:xfrm>
              <a:off x="0" y="-38100"/>
              <a:ext cx="30162" cy="1234056"/>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7653864" y="3729417"/>
            <a:ext cx="114521" cy="4540897"/>
            <a:chOff x="0" y="0"/>
            <a:chExt cx="30162" cy="1195956"/>
          </a:xfrm>
        </p:grpSpPr>
        <p:sp>
          <p:nvSpPr>
            <p:cNvPr id="17" name="Freeform 17"/>
            <p:cNvSpPr/>
            <p:nvPr/>
          </p:nvSpPr>
          <p:spPr>
            <a:xfrm>
              <a:off x="0" y="0"/>
              <a:ext cx="30162" cy="1195956"/>
            </a:xfrm>
            <a:custGeom>
              <a:avLst/>
              <a:gdLst/>
              <a:ahLst/>
              <a:cxnLst/>
              <a:rect l="l" t="t" r="r" b="b"/>
              <a:pathLst>
                <a:path w="30162" h="1195956">
                  <a:moveTo>
                    <a:pt x="0" y="0"/>
                  </a:moveTo>
                  <a:lnTo>
                    <a:pt x="30162" y="0"/>
                  </a:lnTo>
                  <a:lnTo>
                    <a:pt x="30162" y="1195956"/>
                  </a:lnTo>
                  <a:lnTo>
                    <a:pt x="0" y="1195956"/>
                  </a:lnTo>
                  <a:close/>
                </a:path>
              </a:pathLst>
            </a:custGeom>
            <a:solidFill>
              <a:srgbClr val="597E52"/>
            </a:solidFill>
          </p:spPr>
          <p:txBody>
            <a:bodyPr/>
            <a:lstStyle/>
            <a:p>
              <a:endParaRPr lang="en-US"/>
            </a:p>
          </p:txBody>
        </p:sp>
        <p:sp>
          <p:nvSpPr>
            <p:cNvPr id="18" name="TextBox 18"/>
            <p:cNvSpPr txBox="1"/>
            <p:nvPr/>
          </p:nvSpPr>
          <p:spPr>
            <a:xfrm>
              <a:off x="0" y="-38100"/>
              <a:ext cx="30162" cy="1234056"/>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13872263" y="8966769"/>
            <a:ext cx="3386799" cy="529844"/>
          </a:xfrm>
          <a:prstGeom prst="rect">
            <a:avLst/>
          </a:prstGeom>
        </p:spPr>
        <p:txBody>
          <a:bodyPr lIns="0" tIns="0" rIns="0" bIns="0" rtlCol="0" anchor="t">
            <a:spAutoFit/>
          </a:bodyPr>
          <a:lstStyle/>
          <a:p>
            <a:pPr marL="0" lvl="0" indent="0" algn="r">
              <a:lnSpc>
                <a:spcPts val="4397"/>
              </a:lnSpc>
              <a:spcBef>
                <a:spcPct val="0"/>
              </a:spcBef>
            </a:pPr>
            <a:r>
              <a:rPr lang="en-US" sz="3141">
                <a:solidFill>
                  <a:srgbClr val="FFFFEC"/>
                </a:solidFill>
                <a:latin typeface="Inter"/>
                <a:ea typeface="Inter"/>
                <a:cs typeface="Inter"/>
                <a:sym typeface="Inter"/>
              </a:rPr>
              <a:t>NDVS/SB</a:t>
            </a:r>
          </a:p>
        </p:txBody>
      </p:sp>
      <p:sp>
        <p:nvSpPr>
          <p:cNvPr id="20" name="TextBox 20"/>
          <p:cNvSpPr txBox="1"/>
          <p:nvPr/>
        </p:nvSpPr>
        <p:spPr>
          <a:xfrm>
            <a:off x="1380088" y="8986543"/>
            <a:ext cx="5133822" cy="529844"/>
          </a:xfrm>
          <a:prstGeom prst="rect">
            <a:avLst/>
          </a:prstGeom>
        </p:spPr>
        <p:txBody>
          <a:bodyPr lIns="0" tIns="0" rIns="0" bIns="0" rtlCol="0" anchor="t">
            <a:spAutoFit/>
          </a:bodyPr>
          <a:lstStyle/>
          <a:p>
            <a:pPr marL="0" lvl="0" indent="0" algn="l">
              <a:lnSpc>
                <a:spcPts val="4397"/>
              </a:lnSpc>
              <a:spcBef>
                <a:spcPct val="0"/>
              </a:spcBef>
            </a:pPr>
            <a:r>
              <a:rPr lang="en-US" sz="3141">
                <a:solidFill>
                  <a:srgbClr val="FFFFEC"/>
                </a:solidFill>
                <a:latin typeface="Inter"/>
                <a:ea typeface="Inter"/>
                <a:cs typeface="Inter"/>
                <a:sym typeface="Inter"/>
              </a:rPr>
              <a:t>Tallena Thom</a:t>
            </a:r>
          </a:p>
        </p:txBody>
      </p:sp>
      <p:sp>
        <p:nvSpPr>
          <p:cNvPr id="21" name="TextBox 21"/>
          <p:cNvSpPr txBox="1"/>
          <p:nvPr/>
        </p:nvSpPr>
        <p:spPr>
          <a:xfrm>
            <a:off x="2491266" y="2539870"/>
            <a:ext cx="13305468" cy="2959657"/>
          </a:xfrm>
          <a:prstGeom prst="rect">
            <a:avLst/>
          </a:prstGeom>
        </p:spPr>
        <p:txBody>
          <a:bodyPr lIns="0" tIns="0" rIns="0" bIns="0" rtlCol="0" anchor="t">
            <a:spAutoFit/>
          </a:bodyPr>
          <a:lstStyle/>
          <a:p>
            <a:pPr marL="0" lvl="0" indent="0" algn="ctr">
              <a:lnSpc>
                <a:spcPts val="22946"/>
              </a:lnSpc>
              <a:spcBef>
                <a:spcPct val="0"/>
              </a:spcBef>
            </a:pPr>
            <a:r>
              <a:rPr lang="en-US" sz="16390" b="1">
                <a:solidFill>
                  <a:srgbClr val="597E52"/>
                </a:solidFill>
                <a:latin typeface="Poppins Bold"/>
                <a:ea typeface="Poppins Bold"/>
                <a:cs typeface="Poppins Bold"/>
                <a:sym typeface="Poppins Bold"/>
              </a:rPr>
              <a:t>Thank You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EC"/>
        </a:solidFill>
        <a:effectLst/>
      </p:bgPr>
    </p:bg>
    <p:spTree>
      <p:nvGrpSpPr>
        <p:cNvPr id="1" name=""/>
        <p:cNvGrpSpPr/>
        <p:nvPr/>
      </p:nvGrpSpPr>
      <p:grpSpPr>
        <a:xfrm>
          <a:off x="0" y="0"/>
          <a:ext cx="0" cy="0"/>
          <a:chOff x="0" y="0"/>
          <a:chExt cx="0" cy="0"/>
        </a:xfrm>
      </p:grpSpPr>
      <p:grpSp>
        <p:nvGrpSpPr>
          <p:cNvPr id="2" name="Group 2"/>
          <p:cNvGrpSpPr/>
          <p:nvPr/>
        </p:nvGrpSpPr>
        <p:grpSpPr>
          <a:xfrm>
            <a:off x="-974102" y="-514350"/>
            <a:ext cx="13285214" cy="11336339"/>
            <a:chOff x="0" y="0"/>
            <a:chExt cx="3498987" cy="2985702"/>
          </a:xfrm>
        </p:grpSpPr>
        <p:sp>
          <p:nvSpPr>
            <p:cNvPr id="3" name="Freeform 3"/>
            <p:cNvSpPr/>
            <p:nvPr/>
          </p:nvSpPr>
          <p:spPr>
            <a:xfrm>
              <a:off x="0" y="0"/>
              <a:ext cx="3498986" cy="2985702"/>
            </a:xfrm>
            <a:custGeom>
              <a:avLst/>
              <a:gdLst/>
              <a:ahLst/>
              <a:cxnLst/>
              <a:rect l="l" t="t" r="r" b="b"/>
              <a:pathLst>
                <a:path w="3498986" h="2985702">
                  <a:moveTo>
                    <a:pt x="0" y="0"/>
                  </a:moveTo>
                  <a:lnTo>
                    <a:pt x="3498986" y="0"/>
                  </a:lnTo>
                  <a:lnTo>
                    <a:pt x="3498986" y="2985702"/>
                  </a:lnTo>
                  <a:lnTo>
                    <a:pt x="0" y="2985702"/>
                  </a:lnTo>
                  <a:close/>
                </a:path>
              </a:pathLst>
            </a:custGeom>
            <a:solidFill>
              <a:srgbClr val="597E52"/>
            </a:solidFill>
          </p:spPr>
          <p:txBody>
            <a:bodyPr/>
            <a:lstStyle/>
            <a:p>
              <a:endParaRPr lang="en-US"/>
            </a:p>
          </p:txBody>
        </p:sp>
        <p:sp>
          <p:nvSpPr>
            <p:cNvPr id="4" name="TextBox 4"/>
            <p:cNvSpPr txBox="1"/>
            <p:nvPr/>
          </p:nvSpPr>
          <p:spPr>
            <a:xfrm>
              <a:off x="0" y="-38100"/>
              <a:ext cx="3498987" cy="3023802"/>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8162909" y="1388177"/>
            <a:ext cx="2502696" cy="250269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0E4C3"/>
            </a:solidFill>
          </p:spPr>
          <p:txBody>
            <a:bodyPr/>
            <a:lstStyle/>
            <a:p>
              <a:endParaRPr lang="en-US"/>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461657" y="8239200"/>
            <a:ext cx="3155318" cy="1731481"/>
          </a:xfrm>
          <a:custGeom>
            <a:avLst/>
            <a:gdLst/>
            <a:ahLst/>
            <a:cxnLst/>
            <a:rect l="l" t="t" r="r" b="b"/>
            <a:pathLst>
              <a:path w="3155318" h="1731481">
                <a:moveTo>
                  <a:pt x="0" y="0"/>
                </a:moveTo>
                <a:lnTo>
                  <a:pt x="3155318" y="0"/>
                </a:lnTo>
                <a:lnTo>
                  <a:pt x="3155318" y="1731480"/>
                </a:lnTo>
                <a:lnTo>
                  <a:pt x="0" y="17314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5681641" y="350987"/>
            <a:ext cx="3155318" cy="1731481"/>
          </a:xfrm>
          <a:custGeom>
            <a:avLst/>
            <a:gdLst/>
            <a:ahLst/>
            <a:cxnLst/>
            <a:rect l="l" t="t" r="r" b="b"/>
            <a:pathLst>
              <a:path w="3155318" h="1731481">
                <a:moveTo>
                  <a:pt x="0" y="0"/>
                </a:moveTo>
                <a:lnTo>
                  <a:pt x="3155318" y="0"/>
                </a:lnTo>
                <a:lnTo>
                  <a:pt x="3155318" y="1731481"/>
                </a:lnTo>
                <a:lnTo>
                  <a:pt x="0" y="17314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0" name="Group 10"/>
          <p:cNvGrpSpPr/>
          <p:nvPr/>
        </p:nvGrpSpPr>
        <p:grpSpPr>
          <a:xfrm>
            <a:off x="11300927" y="8844900"/>
            <a:ext cx="7536032" cy="520081"/>
            <a:chOff x="0" y="0"/>
            <a:chExt cx="1984799" cy="136976"/>
          </a:xfrm>
        </p:grpSpPr>
        <p:sp>
          <p:nvSpPr>
            <p:cNvPr id="11" name="Freeform 11"/>
            <p:cNvSpPr/>
            <p:nvPr/>
          </p:nvSpPr>
          <p:spPr>
            <a:xfrm>
              <a:off x="0" y="0"/>
              <a:ext cx="1984799" cy="136976"/>
            </a:xfrm>
            <a:custGeom>
              <a:avLst/>
              <a:gdLst/>
              <a:ahLst/>
              <a:cxnLst/>
              <a:rect l="l" t="t" r="r" b="b"/>
              <a:pathLst>
                <a:path w="1984799" h="136976">
                  <a:moveTo>
                    <a:pt x="0" y="0"/>
                  </a:moveTo>
                  <a:lnTo>
                    <a:pt x="1984799" y="0"/>
                  </a:lnTo>
                  <a:lnTo>
                    <a:pt x="1984799" y="136976"/>
                  </a:lnTo>
                  <a:lnTo>
                    <a:pt x="0" y="136976"/>
                  </a:lnTo>
                  <a:close/>
                </a:path>
              </a:pathLst>
            </a:custGeom>
            <a:solidFill>
              <a:srgbClr val="F0E4C3"/>
            </a:solidFill>
          </p:spPr>
          <p:txBody>
            <a:bodyPr/>
            <a:lstStyle/>
            <a:p>
              <a:endParaRPr lang="en-US"/>
            </a:p>
          </p:txBody>
        </p:sp>
        <p:sp>
          <p:nvSpPr>
            <p:cNvPr id="12" name="TextBox 12"/>
            <p:cNvSpPr txBox="1"/>
            <p:nvPr/>
          </p:nvSpPr>
          <p:spPr>
            <a:xfrm>
              <a:off x="0" y="-38100"/>
              <a:ext cx="1984799" cy="175076"/>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8955442" y="2697668"/>
            <a:ext cx="8889749" cy="6667312"/>
          </a:xfrm>
          <a:custGeom>
            <a:avLst/>
            <a:gdLst/>
            <a:ahLst/>
            <a:cxnLst/>
            <a:rect l="l" t="t" r="r" b="b"/>
            <a:pathLst>
              <a:path w="8889749" h="6667312">
                <a:moveTo>
                  <a:pt x="0" y="0"/>
                </a:moveTo>
                <a:lnTo>
                  <a:pt x="8889750" y="0"/>
                </a:lnTo>
                <a:lnTo>
                  <a:pt x="8889750" y="6667312"/>
                </a:lnTo>
                <a:lnTo>
                  <a:pt x="0" y="6667312"/>
                </a:lnTo>
                <a:lnTo>
                  <a:pt x="0" y="0"/>
                </a:lnTo>
                <a:close/>
              </a:path>
            </a:pathLst>
          </a:custGeom>
          <a:blipFill>
            <a:blip r:embed="rId4"/>
            <a:stretch>
              <a:fillRect r="-3092" b="-3092"/>
            </a:stretch>
          </a:blipFill>
        </p:spPr>
        <p:txBody>
          <a:bodyPr/>
          <a:lstStyle/>
          <a:p>
            <a:endParaRPr lang="en-US"/>
          </a:p>
        </p:txBody>
      </p:sp>
      <p:sp>
        <p:nvSpPr>
          <p:cNvPr id="14" name="TextBox 14"/>
          <p:cNvSpPr txBox="1"/>
          <p:nvPr/>
        </p:nvSpPr>
        <p:spPr>
          <a:xfrm>
            <a:off x="1028700" y="4271457"/>
            <a:ext cx="7405726" cy="3387518"/>
          </a:xfrm>
          <a:prstGeom prst="rect">
            <a:avLst/>
          </a:prstGeom>
        </p:spPr>
        <p:txBody>
          <a:bodyPr lIns="0" tIns="0" rIns="0" bIns="0" rtlCol="0" anchor="t">
            <a:spAutoFit/>
          </a:bodyPr>
          <a:lstStyle/>
          <a:p>
            <a:pPr marL="0" lvl="0" indent="0" algn="ctr">
              <a:lnSpc>
                <a:spcPts val="3886"/>
              </a:lnSpc>
              <a:spcBef>
                <a:spcPct val="0"/>
              </a:spcBef>
            </a:pPr>
            <a:r>
              <a:rPr lang="en-US" sz="2776">
                <a:solidFill>
                  <a:srgbClr val="FFFFEC"/>
                </a:solidFill>
                <a:latin typeface="Inter"/>
                <a:ea typeface="Inter"/>
                <a:cs typeface="Inter"/>
                <a:sym typeface="Inter"/>
              </a:rPr>
              <a:t>“The Mission of The Store is to provide the blind and visually impaired consumers of North Dakota with faster access to items they may need for daily living. We also provide services to help the blind and visually impaired make informed decisions on product purchases.”</a:t>
            </a:r>
          </a:p>
        </p:txBody>
      </p:sp>
      <p:sp>
        <p:nvSpPr>
          <p:cNvPr id="15" name="TextBox 15"/>
          <p:cNvSpPr txBox="1"/>
          <p:nvPr/>
        </p:nvSpPr>
        <p:spPr>
          <a:xfrm>
            <a:off x="1300218" y="1758501"/>
            <a:ext cx="6862691" cy="2302415"/>
          </a:xfrm>
          <a:prstGeom prst="rect">
            <a:avLst/>
          </a:prstGeom>
        </p:spPr>
        <p:txBody>
          <a:bodyPr lIns="0" tIns="0" rIns="0" bIns="0" rtlCol="0" anchor="t">
            <a:spAutoFit/>
          </a:bodyPr>
          <a:lstStyle/>
          <a:p>
            <a:pPr marL="0" lvl="0" indent="0" algn="ctr">
              <a:lnSpc>
                <a:spcPts val="9070"/>
              </a:lnSpc>
              <a:spcBef>
                <a:spcPct val="0"/>
              </a:spcBef>
            </a:pPr>
            <a:r>
              <a:rPr lang="en-US" sz="6478" b="1">
                <a:solidFill>
                  <a:srgbClr val="FFFFEC"/>
                </a:solidFill>
                <a:latin typeface="Poppins Bold"/>
                <a:ea typeface="Poppins Bold"/>
                <a:cs typeface="Poppins Bold"/>
                <a:sym typeface="Poppins Bold"/>
              </a:rPr>
              <a:t>Our Mission Statement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E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362263"/>
            <a:ext cx="16230600" cy="7730920"/>
            <a:chOff x="0" y="0"/>
            <a:chExt cx="4274726" cy="2036127"/>
          </a:xfrm>
        </p:grpSpPr>
        <p:sp>
          <p:nvSpPr>
            <p:cNvPr id="3" name="Freeform 3"/>
            <p:cNvSpPr/>
            <p:nvPr/>
          </p:nvSpPr>
          <p:spPr>
            <a:xfrm>
              <a:off x="0" y="0"/>
              <a:ext cx="4274726" cy="2036127"/>
            </a:xfrm>
            <a:custGeom>
              <a:avLst/>
              <a:gdLst/>
              <a:ahLst/>
              <a:cxnLst/>
              <a:rect l="l" t="t" r="r" b="b"/>
              <a:pathLst>
                <a:path w="4274726" h="2036127">
                  <a:moveTo>
                    <a:pt x="0" y="0"/>
                  </a:moveTo>
                  <a:lnTo>
                    <a:pt x="4274726" y="0"/>
                  </a:lnTo>
                  <a:lnTo>
                    <a:pt x="4274726" y="2036127"/>
                  </a:lnTo>
                  <a:lnTo>
                    <a:pt x="0" y="2036127"/>
                  </a:lnTo>
                  <a:close/>
                </a:path>
              </a:pathLst>
            </a:custGeom>
            <a:solidFill>
              <a:srgbClr val="597E52"/>
            </a:solidFill>
          </p:spPr>
          <p:txBody>
            <a:bodyPr/>
            <a:lstStyle/>
            <a:p>
              <a:endParaRPr lang="en-US"/>
            </a:p>
          </p:txBody>
        </p:sp>
        <p:sp>
          <p:nvSpPr>
            <p:cNvPr id="4" name="TextBox 4"/>
            <p:cNvSpPr txBox="1"/>
            <p:nvPr/>
          </p:nvSpPr>
          <p:spPr>
            <a:xfrm>
              <a:off x="0" y="-38100"/>
              <a:ext cx="4274726" cy="2074227"/>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5780127" y="6158179"/>
            <a:ext cx="2958346" cy="295834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0E4C3"/>
            </a:solidFill>
          </p:spPr>
          <p:txBody>
            <a:bodyPr/>
            <a:lstStyle/>
            <a:p>
              <a:endParaRPr lang="en-US"/>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334847" y="7927184"/>
            <a:ext cx="3155318" cy="1731481"/>
          </a:xfrm>
          <a:custGeom>
            <a:avLst/>
            <a:gdLst/>
            <a:ahLst/>
            <a:cxnLst/>
            <a:rect l="l" t="t" r="r" b="b"/>
            <a:pathLst>
              <a:path w="3155318" h="1731481">
                <a:moveTo>
                  <a:pt x="0" y="0"/>
                </a:moveTo>
                <a:lnTo>
                  <a:pt x="3155318" y="0"/>
                </a:lnTo>
                <a:lnTo>
                  <a:pt x="3155318" y="1731481"/>
                </a:lnTo>
                <a:lnTo>
                  <a:pt x="0" y="17314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4394507" y="5200650"/>
            <a:ext cx="9498986" cy="4951011"/>
          </a:xfrm>
          <a:custGeom>
            <a:avLst/>
            <a:gdLst/>
            <a:ahLst/>
            <a:cxnLst/>
            <a:rect l="l" t="t" r="r" b="b"/>
            <a:pathLst>
              <a:path w="9498986" h="4951011">
                <a:moveTo>
                  <a:pt x="0" y="0"/>
                </a:moveTo>
                <a:lnTo>
                  <a:pt x="9498986" y="0"/>
                </a:lnTo>
                <a:lnTo>
                  <a:pt x="9498986" y="4951011"/>
                </a:lnTo>
                <a:lnTo>
                  <a:pt x="0" y="4951011"/>
                </a:lnTo>
                <a:lnTo>
                  <a:pt x="0" y="0"/>
                </a:lnTo>
                <a:close/>
              </a:path>
            </a:pathLst>
          </a:custGeom>
          <a:blipFill>
            <a:blip r:embed="rId4"/>
            <a:stretch>
              <a:fillRect t="-1196" b="-19834"/>
            </a:stretch>
          </a:blipFill>
        </p:spPr>
        <p:txBody>
          <a:bodyPr/>
          <a:lstStyle/>
          <a:p>
            <a:endParaRPr lang="en-US"/>
          </a:p>
        </p:txBody>
      </p:sp>
      <p:sp>
        <p:nvSpPr>
          <p:cNvPr id="10" name="TextBox 10"/>
          <p:cNvSpPr txBox="1"/>
          <p:nvPr/>
        </p:nvSpPr>
        <p:spPr>
          <a:xfrm>
            <a:off x="1820471" y="1554143"/>
            <a:ext cx="14647058" cy="3589357"/>
          </a:xfrm>
          <a:prstGeom prst="rect">
            <a:avLst/>
          </a:prstGeom>
        </p:spPr>
        <p:txBody>
          <a:bodyPr lIns="0" tIns="0" rIns="0" bIns="0" rtlCol="0" anchor="t">
            <a:spAutoFit/>
          </a:bodyPr>
          <a:lstStyle/>
          <a:p>
            <a:pPr algn="ctr">
              <a:lnSpc>
                <a:spcPts val="3220"/>
              </a:lnSpc>
            </a:pPr>
            <a:r>
              <a:rPr lang="en-US" sz="2300">
                <a:solidFill>
                  <a:srgbClr val="FFFFEC"/>
                </a:solidFill>
                <a:latin typeface="Inter"/>
                <a:ea typeface="Inter"/>
                <a:cs typeface="Inter"/>
                <a:sym typeface="Inter"/>
              </a:rPr>
              <a:t>The Store is a RESOURCE. Yes, it is a retail space where items can be purchased, but it is so much more.</a:t>
            </a:r>
          </a:p>
          <a:p>
            <a:pPr algn="ctr">
              <a:lnSpc>
                <a:spcPts val="3220"/>
              </a:lnSpc>
            </a:pPr>
            <a:endParaRPr lang="en-US" sz="2300">
              <a:solidFill>
                <a:srgbClr val="FFFFEC"/>
              </a:solidFill>
              <a:latin typeface="Inter"/>
              <a:ea typeface="Inter"/>
              <a:cs typeface="Inter"/>
              <a:sym typeface="Inter"/>
            </a:endParaRPr>
          </a:p>
          <a:p>
            <a:pPr algn="ctr">
              <a:lnSpc>
                <a:spcPts val="3220"/>
              </a:lnSpc>
            </a:pPr>
            <a:r>
              <a:rPr lang="en-US" sz="2300">
                <a:solidFill>
                  <a:srgbClr val="FFFFEC"/>
                </a:solidFill>
                <a:latin typeface="Inter"/>
                <a:ea typeface="Inter"/>
                <a:cs typeface="Inter"/>
                <a:sym typeface="Inter"/>
              </a:rPr>
              <a:t>It is a resource for our patrons and our employees. </a:t>
            </a:r>
          </a:p>
          <a:p>
            <a:pPr algn="ctr">
              <a:lnSpc>
                <a:spcPts val="3220"/>
              </a:lnSpc>
            </a:pPr>
            <a:endParaRPr lang="en-US" sz="2300">
              <a:solidFill>
                <a:srgbClr val="FFFFEC"/>
              </a:solidFill>
              <a:latin typeface="Inter"/>
              <a:ea typeface="Inter"/>
              <a:cs typeface="Inter"/>
              <a:sym typeface="Inter"/>
            </a:endParaRPr>
          </a:p>
          <a:p>
            <a:pPr algn="ctr">
              <a:lnSpc>
                <a:spcPts val="3220"/>
              </a:lnSpc>
            </a:pPr>
            <a:r>
              <a:rPr lang="en-US" sz="2300">
                <a:solidFill>
                  <a:srgbClr val="FFFFEC"/>
                </a:solidFill>
                <a:latin typeface="Inter"/>
                <a:ea typeface="Inter"/>
                <a:cs typeface="Inter"/>
                <a:sym typeface="Inter"/>
              </a:rPr>
              <a:t>It is a place where people can learn about all the different options they have. They can try different products to find what works best for them. </a:t>
            </a:r>
          </a:p>
          <a:p>
            <a:pPr algn="ctr">
              <a:lnSpc>
                <a:spcPts val="3220"/>
              </a:lnSpc>
            </a:pPr>
            <a:endParaRPr lang="en-US" sz="2300">
              <a:solidFill>
                <a:srgbClr val="FFFFEC"/>
              </a:solidFill>
              <a:latin typeface="Inter"/>
              <a:ea typeface="Inter"/>
              <a:cs typeface="Inter"/>
              <a:sym typeface="Inter"/>
            </a:endParaRPr>
          </a:p>
          <a:p>
            <a:pPr marL="0" lvl="0" indent="0" algn="ctr">
              <a:lnSpc>
                <a:spcPts val="3220"/>
              </a:lnSpc>
              <a:spcBef>
                <a:spcPct val="0"/>
              </a:spcBef>
            </a:pPr>
            <a:r>
              <a:rPr lang="en-US" sz="2300">
                <a:solidFill>
                  <a:srgbClr val="FFFFEC"/>
                </a:solidFill>
                <a:latin typeface="Inter"/>
                <a:ea typeface="Inter"/>
                <a:cs typeface="Inter"/>
                <a:sym typeface="Inter"/>
              </a:rPr>
              <a:t>We maintain a large variety of items and a healthy stock of inventory of the items that people want - and need - the most.</a:t>
            </a:r>
          </a:p>
        </p:txBody>
      </p:sp>
      <p:sp>
        <p:nvSpPr>
          <p:cNvPr id="11" name="TextBox 11"/>
          <p:cNvSpPr txBox="1"/>
          <p:nvPr/>
        </p:nvSpPr>
        <p:spPr>
          <a:xfrm>
            <a:off x="2866010" y="326945"/>
            <a:ext cx="12555980" cy="1213010"/>
          </a:xfrm>
          <a:prstGeom prst="rect">
            <a:avLst/>
          </a:prstGeom>
        </p:spPr>
        <p:txBody>
          <a:bodyPr lIns="0" tIns="0" rIns="0" bIns="0" rtlCol="0" anchor="t">
            <a:spAutoFit/>
          </a:bodyPr>
          <a:lstStyle/>
          <a:p>
            <a:pPr marL="0" lvl="0" indent="0" algn="ctr">
              <a:lnSpc>
                <a:spcPts val="9393"/>
              </a:lnSpc>
              <a:spcBef>
                <a:spcPct val="0"/>
              </a:spcBef>
            </a:pPr>
            <a:r>
              <a:rPr lang="en-US" sz="6709" b="1">
                <a:solidFill>
                  <a:srgbClr val="FFFFEC"/>
                </a:solidFill>
                <a:latin typeface="Poppins Bold"/>
                <a:ea typeface="Poppins Bold"/>
                <a:cs typeface="Poppins Bold"/>
                <a:sym typeface="Poppins Bold"/>
              </a:rPr>
              <a:t>More than just a retail space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EC"/>
        </a:solidFill>
        <a:effectLst/>
      </p:bgPr>
    </p:bg>
    <p:spTree>
      <p:nvGrpSpPr>
        <p:cNvPr id="1" name=""/>
        <p:cNvGrpSpPr/>
        <p:nvPr/>
      </p:nvGrpSpPr>
      <p:grpSpPr>
        <a:xfrm>
          <a:off x="0" y="0"/>
          <a:ext cx="0" cy="0"/>
          <a:chOff x="0" y="0"/>
          <a:chExt cx="0" cy="0"/>
        </a:xfrm>
      </p:grpSpPr>
      <p:grpSp>
        <p:nvGrpSpPr>
          <p:cNvPr id="2" name="Group 2"/>
          <p:cNvGrpSpPr/>
          <p:nvPr/>
        </p:nvGrpSpPr>
        <p:grpSpPr>
          <a:xfrm>
            <a:off x="9468235" y="-514350"/>
            <a:ext cx="9277623" cy="11308704"/>
            <a:chOff x="0" y="0"/>
            <a:chExt cx="2443489" cy="2978424"/>
          </a:xfrm>
        </p:grpSpPr>
        <p:sp>
          <p:nvSpPr>
            <p:cNvPr id="3" name="Freeform 3"/>
            <p:cNvSpPr/>
            <p:nvPr/>
          </p:nvSpPr>
          <p:spPr>
            <a:xfrm>
              <a:off x="0" y="0"/>
              <a:ext cx="2443489" cy="2978424"/>
            </a:xfrm>
            <a:custGeom>
              <a:avLst/>
              <a:gdLst/>
              <a:ahLst/>
              <a:cxnLst/>
              <a:rect l="l" t="t" r="r" b="b"/>
              <a:pathLst>
                <a:path w="2443489" h="2978424">
                  <a:moveTo>
                    <a:pt x="0" y="0"/>
                  </a:moveTo>
                  <a:lnTo>
                    <a:pt x="2443489" y="0"/>
                  </a:lnTo>
                  <a:lnTo>
                    <a:pt x="2443489" y="2978424"/>
                  </a:lnTo>
                  <a:lnTo>
                    <a:pt x="0" y="2978424"/>
                  </a:lnTo>
                  <a:close/>
                </a:path>
              </a:pathLst>
            </a:custGeom>
            <a:solidFill>
              <a:srgbClr val="F0E4C3"/>
            </a:solidFill>
          </p:spPr>
          <p:txBody>
            <a:bodyPr/>
            <a:lstStyle/>
            <a:p>
              <a:endParaRPr lang="en-US"/>
            </a:p>
          </p:txBody>
        </p:sp>
        <p:sp>
          <p:nvSpPr>
            <p:cNvPr id="4" name="TextBox 4"/>
            <p:cNvSpPr txBox="1"/>
            <p:nvPr/>
          </p:nvSpPr>
          <p:spPr>
            <a:xfrm>
              <a:off x="0" y="-38100"/>
              <a:ext cx="2443489" cy="3016524"/>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49248" y="552673"/>
            <a:ext cx="9441420" cy="2692987"/>
            <a:chOff x="0" y="0"/>
            <a:chExt cx="2486629" cy="709264"/>
          </a:xfrm>
        </p:grpSpPr>
        <p:sp>
          <p:nvSpPr>
            <p:cNvPr id="6" name="Freeform 6"/>
            <p:cNvSpPr/>
            <p:nvPr/>
          </p:nvSpPr>
          <p:spPr>
            <a:xfrm>
              <a:off x="0" y="0"/>
              <a:ext cx="2486629" cy="709264"/>
            </a:xfrm>
            <a:custGeom>
              <a:avLst/>
              <a:gdLst/>
              <a:ahLst/>
              <a:cxnLst/>
              <a:rect l="l" t="t" r="r" b="b"/>
              <a:pathLst>
                <a:path w="2486629" h="709264">
                  <a:moveTo>
                    <a:pt x="82000" y="0"/>
                  </a:moveTo>
                  <a:lnTo>
                    <a:pt x="2404630" y="0"/>
                  </a:lnTo>
                  <a:cubicBezTo>
                    <a:pt x="2426377" y="0"/>
                    <a:pt x="2447234" y="8639"/>
                    <a:pt x="2462612" y="24017"/>
                  </a:cubicBezTo>
                  <a:cubicBezTo>
                    <a:pt x="2477990" y="39395"/>
                    <a:pt x="2486629" y="60252"/>
                    <a:pt x="2486629" y="82000"/>
                  </a:cubicBezTo>
                  <a:lnTo>
                    <a:pt x="2486629" y="627265"/>
                  </a:lnTo>
                  <a:cubicBezTo>
                    <a:pt x="2486629" y="649012"/>
                    <a:pt x="2477990" y="669869"/>
                    <a:pt x="2462612" y="685247"/>
                  </a:cubicBezTo>
                  <a:cubicBezTo>
                    <a:pt x="2447234" y="700625"/>
                    <a:pt x="2426377" y="709264"/>
                    <a:pt x="2404630" y="709264"/>
                  </a:cubicBezTo>
                  <a:lnTo>
                    <a:pt x="82000" y="709264"/>
                  </a:lnTo>
                  <a:cubicBezTo>
                    <a:pt x="60252" y="709264"/>
                    <a:pt x="39395" y="700625"/>
                    <a:pt x="24017" y="685247"/>
                  </a:cubicBezTo>
                  <a:cubicBezTo>
                    <a:pt x="8639" y="669869"/>
                    <a:pt x="0" y="649012"/>
                    <a:pt x="0" y="627265"/>
                  </a:cubicBezTo>
                  <a:lnTo>
                    <a:pt x="0" y="82000"/>
                  </a:lnTo>
                  <a:cubicBezTo>
                    <a:pt x="0" y="60252"/>
                    <a:pt x="8639" y="39395"/>
                    <a:pt x="24017" y="24017"/>
                  </a:cubicBezTo>
                  <a:cubicBezTo>
                    <a:pt x="39395" y="8639"/>
                    <a:pt x="60252" y="0"/>
                    <a:pt x="82000" y="0"/>
                  </a:cubicBezTo>
                  <a:close/>
                </a:path>
              </a:pathLst>
            </a:custGeom>
            <a:solidFill>
              <a:srgbClr val="597E52"/>
            </a:solidFill>
          </p:spPr>
          <p:txBody>
            <a:bodyPr/>
            <a:lstStyle/>
            <a:p>
              <a:endParaRPr lang="en-US"/>
            </a:p>
          </p:txBody>
        </p:sp>
        <p:sp>
          <p:nvSpPr>
            <p:cNvPr id="7" name="TextBox 7"/>
            <p:cNvSpPr txBox="1"/>
            <p:nvPr/>
          </p:nvSpPr>
          <p:spPr>
            <a:xfrm>
              <a:off x="0" y="-38100"/>
              <a:ext cx="2486629" cy="747364"/>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6435315" y="-1091939"/>
            <a:ext cx="2958346" cy="295834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EC"/>
            </a:solidFill>
          </p:spPr>
          <p:txBody>
            <a:bodyPr/>
            <a:lstStyle/>
            <a:p>
              <a:endParaRPr lang="en-US"/>
            </a:p>
          </p:txBody>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334847" y="9639300"/>
            <a:ext cx="3155318" cy="1731481"/>
          </a:xfrm>
          <a:custGeom>
            <a:avLst/>
            <a:gdLst/>
            <a:ahLst/>
            <a:cxnLst/>
            <a:rect l="l" t="t" r="r" b="b"/>
            <a:pathLst>
              <a:path w="3155318" h="1731481">
                <a:moveTo>
                  <a:pt x="0" y="0"/>
                </a:moveTo>
                <a:lnTo>
                  <a:pt x="3155318" y="0"/>
                </a:lnTo>
                <a:lnTo>
                  <a:pt x="3155318" y="1731481"/>
                </a:lnTo>
                <a:lnTo>
                  <a:pt x="0" y="17314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10009114" y="552673"/>
            <a:ext cx="6008276" cy="4506207"/>
          </a:xfrm>
          <a:custGeom>
            <a:avLst/>
            <a:gdLst/>
            <a:ahLst/>
            <a:cxnLst/>
            <a:rect l="l" t="t" r="r" b="b"/>
            <a:pathLst>
              <a:path w="6008276" h="4506207">
                <a:moveTo>
                  <a:pt x="0" y="0"/>
                </a:moveTo>
                <a:lnTo>
                  <a:pt x="6008275" y="0"/>
                </a:lnTo>
                <a:lnTo>
                  <a:pt x="6008275" y="4506207"/>
                </a:lnTo>
                <a:lnTo>
                  <a:pt x="0" y="4506207"/>
                </a:lnTo>
                <a:lnTo>
                  <a:pt x="0" y="0"/>
                </a:lnTo>
                <a:close/>
              </a:path>
            </a:pathLst>
          </a:custGeom>
          <a:blipFill>
            <a:blip r:embed="rId4"/>
            <a:stretch>
              <a:fillRect/>
            </a:stretch>
          </a:blipFill>
        </p:spPr>
        <p:txBody>
          <a:bodyPr/>
          <a:lstStyle/>
          <a:p>
            <a:endParaRPr lang="en-US"/>
          </a:p>
        </p:txBody>
      </p:sp>
      <p:sp>
        <p:nvSpPr>
          <p:cNvPr id="13" name="Freeform 13"/>
          <p:cNvSpPr/>
          <p:nvPr/>
        </p:nvSpPr>
        <p:spPr>
          <a:xfrm rot="5400000">
            <a:off x="13538403" y="5933219"/>
            <a:ext cx="4549141" cy="3411856"/>
          </a:xfrm>
          <a:custGeom>
            <a:avLst/>
            <a:gdLst/>
            <a:ahLst/>
            <a:cxnLst/>
            <a:rect l="l" t="t" r="r" b="b"/>
            <a:pathLst>
              <a:path w="4549141" h="3411856">
                <a:moveTo>
                  <a:pt x="0" y="0"/>
                </a:moveTo>
                <a:lnTo>
                  <a:pt x="4549142" y="0"/>
                </a:lnTo>
                <a:lnTo>
                  <a:pt x="4549142" y="3411856"/>
                </a:lnTo>
                <a:lnTo>
                  <a:pt x="0" y="3411856"/>
                </a:lnTo>
                <a:lnTo>
                  <a:pt x="0" y="0"/>
                </a:lnTo>
                <a:close/>
              </a:path>
            </a:pathLst>
          </a:custGeom>
          <a:blipFill>
            <a:blip r:embed="rId5"/>
            <a:stretch>
              <a:fillRect/>
            </a:stretch>
          </a:blipFill>
        </p:spPr>
        <p:txBody>
          <a:bodyPr/>
          <a:lstStyle/>
          <a:p>
            <a:endParaRPr lang="en-US"/>
          </a:p>
        </p:txBody>
      </p:sp>
      <p:sp>
        <p:nvSpPr>
          <p:cNvPr id="14" name="TextBox 14"/>
          <p:cNvSpPr txBox="1"/>
          <p:nvPr/>
        </p:nvSpPr>
        <p:spPr>
          <a:xfrm>
            <a:off x="387463" y="670700"/>
            <a:ext cx="7001481" cy="2598825"/>
          </a:xfrm>
          <a:prstGeom prst="rect">
            <a:avLst/>
          </a:prstGeom>
        </p:spPr>
        <p:txBody>
          <a:bodyPr lIns="0" tIns="0" rIns="0" bIns="0" rtlCol="0" anchor="t">
            <a:spAutoFit/>
          </a:bodyPr>
          <a:lstStyle/>
          <a:p>
            <a:pPr marL="0" lvl="0" indent="0" algn="l">
              <a:lnSpc>
                <a:spcPts val="6636"/>
              </a:lnSpc>
            </a:pPr>
            <a:r>
              <a:rPr lang="en-US" sz="6145" b="1">
                <a:solidFill>
                  <a:srgbClr val="FFFFEC"/>
                </a:solidFill>
                <a:latin typeface="Poppins Bold"/>
                <a:ea typeface="Poppins Bold"/>
                <a:cs typeface="Poppins Bold"/>
                <a:sym typeface="Poppins Bold"/>
              </a:rPr>
              <a:t>Atomic Watches to Yarn Threaders</a:t>
            </a:r>
          </a:p>
        </p:txBody>
      </p:sp>
      <p:sp>
        <p:nvSpPr>
          <p:cNvPr id="15" name="TextBox 15"/>
          <p:cNvSpPr txBox="1"/>
          <p:nvPr/>
        </p:nvSpPr>
        <p:spPr>
          <a:xfrm>
            <a:off x="387463" y="3524225"/>
            <a:ext cx="7840017" cy="4804503"/>
          </a:xfrm>
          <a:prstGeom prst="rect">
            <a:avLst/>
          </a:prstGeom>
        </p:spPr>
        <p:txBody>
          <a:bodyPr lIns="0" tIns="0" rIns="0" bIns="0" rtlCol="0" anchor="t">
            <a:spAutoFit/>
          </a:bodyPr>
          <a:lstStyle/>
          <a:p>
            <a:pPr algn="l">
              <a:lnSpc>
                <a:spcPts val="3499"/>
              </a:lnSpc>
            </a:pPr>
            <a:endParaRPr/>
          </a:p>
          <a:p>
            <a:pPr algn="l">
              <a:lnSpc>
                <a:spcPts val="3499"/>
              </a:lnSpc>
            </a:pPr>
            <a:r>
              <a:rPr lang="en-US" sz="2499">
                <a:solidFill>
                  <a:srgbClr val="000000"/>
                </a:solidFill>
                <a:latin typeface="Inter"/>
                <a:ea typeface="Inter"/>
                <a:cs typeface="Inter"/>
                <a:sym typeface="Inter"/>
              </a:rPr>
              <a:t>Our biggest selections are magnifiers and canes. </a:t>
            </a:r>
          </a:p>
          <a:p>
            <a:pPr algn="l">
              <a:lnSpc>
                <a:spcPts val="3499"/>
              </a:lnSpc>
            </a:pPr>
            <a:endParaRPr lang="en-US" sz="2499">
              <a:solidFill>
                <a:srgbClr val="000000"/>
              </a:solidFill>
              <a:latin typeface="Inter"/>
              <a:ea typeface="Inter"/>
              <a:cs typeface="Inter"/>
              <a:sym typeface="Inter"/>
            </a:endParaRPr>
          </a:p>
          <a:p>
            <a:pPr algn="l">
              <a:lnSpc>
                <a:spcPts val="3499"/>
              </a:lnSpc>
            </a:pPr>
            <a:r>
              <a:rPr lang="en-US" sz="2499">
                <a:solidFill>
                  <a:srgbClr val="000000"/>
                </a:solidFill>
                <a:latin typeface="Inter"/>
                <a:ea typeface="Inter"/>
                <a:cs typeface="Inter"/>
                <a:sym typeface="Inter"/>
              </a:rPr>
              <a:t>We try to carry as many different types of magnifiers as possible, including bar, dome, various handheld, telescope, and digital (to name a few). </a:t>
            </a:r>
          </a:p>
          <a:p>
            <a:pPr algn="l">
              <a:lnSpc>
                <a:spcPts val="3499"/>
              </a:lnSpc>
            </a:pPr>
            <a:endParaRPr lang="en-US" sz="2499">
              <a:solidFill>
                <a:srgbClr val="000000"/>
              </a:solidFill>
              <a:latin typeface="Inter"/>
              <a:ea typeface="Inter"/>
              <a:cs typeface="Inter"/>
              <a:sym typeface="Inter"/>
            </a:endParaRPr>
          </a:p>
          <a:p>
            <a:pPr marL="0" lvl="0" indent="0" algn="l">
              <a:lnSpc>
                <a:spcPts val="3499"/>
              </a:lnSpc>
              <a:spcBef>
                <a:spcPct val="0"/>
              </a:spcBef>
            </a:pPr>
            <a:r>
              <a:rPr lang="en-US" sz="2499">
                <a:solidFill>
                  <a:srgbClr val="000000"/>
                </a:solidFill>
                <a:latin typeface="Inter"/>
                <a:ea typeface="Inter"/>
                <a:cs typeface="Inter"/>
                <a:sym typeface="Inter"/>
              </a:rPr>
              <a:t>We have aluminum and graphite canes, sized 32" - 58" in 3, 4, 5, and 6 sections. We have both slip on and hook style tips as well as a variety of accessories.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EC"/>
        </a:solidFill>
        <a:effectLst/>
      </p:bgPr>
    </p:bg>
    <p:spTree>
      <p:nvGrpSpPr>
        <p:cNvPr id="1" name=""/>
        <p:cNvGrpSpPr/>
        <p:nvPr/>
      </p:nvGrpSpPr>
      <p:grpSpPr>
        <a:xfrm>
          <a:off x="0" y="0"/>
          <a:ext cx="0" cy="0"/>
          <a:chOff x="0" y="0"/>
          <a:chExt cx="0" cy="0"/>
        </a:xfrm>
      </p:grpSpPr>
      <p:grpSp>
        <p:nvGrpSpPr>
          <p:cNvPr id="2" name="Group 2"/>
          <p:cNvGrpSpPr/>
          <p:nvPr/>
        </p:nvGrpSpPr>
        <p:grpSpPr>
          <a:xfrm>
            <a:off x="-514350" y="-238728"/>
            <a:ext cx="19334753" cy="6165482"/>
            <a:chOff x="0" y="0"/>
            <a:chExt cx="5092281" cy="1623831"/>
          </a:xfrm>
        </p:grpSpPr>
        <p:sp>
          <p:nvSpPr>
            <p:cNvPr id="3" name="Freeform 3"/>
            <p:cNvSpPr/>
            <p:nvPr/>
          </p:nvSpPr>
          <p:spPr>
            <a:xfrm>
              <a:off x="0" y="0"/>
              <a:ext cx="5092281" cy="1623831"/>
            </a:xfrm>
            <a:custGeom>
              <a:avLst/>
              <a:gdLst/>
              <a:ahLst/>
              <a:cxnLst/>
              <a:rect l="l" t="t" r="r" b="b"/>
              <a:pathLst>
                <a:path w="5092281" h="1623831">
                  <a:moveTo>
                    <a:pt x="0" y="0"/>
                  </a:moveTo>
                  <a:lnTo>
                    <a:pt x="5092281" y="0"/>
                  </a:lnTo>
                  <a:lnTo>
                    <a:pt x="5092281" y="1623831"/>
                  </a:lnTo>
                  <a:lnTo>
                    <a:pt x="0" y="1623831"/>
                  </a:lnTo>
                  <a:close/>
                </a:path>
              </a:pathLst>
            </a:custGeom>
            <a:solidFill>
              <a:srgbClr val="597E52"/>
            </a:solidFill>
          </p:spPr>
          <p:txBody>
            <a:bodyPr/>
            <a:lstStyle/>
            <a:p>
              <a:endParaRPr lang="en-US"/>
            </a:p>
          </p:txBody>
        </p:sp>
        <p:sp>
          <p:nvSpPr>
            <p:cNvPr id="4" name="TextBox 4"/>
            <p:cNvSpPr txBox="1"/>
            <p:nvPr/>
          </p:nvSpPr>
          <p:spPr>
            <a:xfrm>
              <a:off x="0" y="-38100"/>
              <a:ext cx="5092281" cy="166193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283146" y="5143500"/>
            <a:ext cx="4048809" cy="2221784"/>
          </a:xfrm>
          <a:custGeom>
            <a:avLst/>
            <a:gdLst/>
            <a:ahLst/>
            <a:cxnLst/>
            <a:rect l="l" t="t" r="r" b="b"/>
            <a:pathLst>
              <a:path w="4048809" h="2221784">
                <a:moveTo>
                  <a:pt x="0" y="0"/>
                </a:moveTo>
                <a:lnTo>
                  <a:pt x="4048809" y="0"/>
                </a:lnTo>
                <a:lnTo>
                  <a:pt x="4048809" y="2221784"/>
                </a:lnTo>
                <a:lnTo>
                  <a:pt x="0" y="22217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p:nvPr/>
        </p:nvGrpSpPr>
        <p:grpSpPr>
          <a:xfrm>
            <a:off x="1709241" y="2358518"/>
            <a:ext cx="14887571" cy="7358309"/>
            <a:chOff x="0" y="0"/>
            <a:chExt cx="3921006" cy="1937991"/>
          </a:xfrm>
        </p:grpSpPr>
        <p:sp>
          <p:nvSpPr>
            <p:cNvPr id="7" name="Freeform 7"/>
            <p:cNvSpPr/>
            <p:nvPr/>
          </p:nvSpPr>
          <p:spPr>
            <a:xfrm>
              <a:off x="0" y="0"/>
              <a:ext cx="3921006" cy="1937991"/>
            </a:xfrm>
            <a:custGeom>
              <a:avLst/>
              <a:gdLst/>
              <a:ahLst/>
              <a:cxnLst/>
              <a:rect l="l" t="t" r="r" b="b"/>
              <a:pathLst>
                <a:path w="3921006" h="1937991">
                  <a:moveTo>
                    <a:pt x="0" y="0"/>
                  </a:moveTo>
                  <a:lnTo>
                    <a:pt x="3921006" y="0"/>
                  </a:lnTo>
                  <a:lnTo>
                    <a:pt x="3921006" y="1937991"/>
                  </a:lnTo>
                  <a:lnTo>
                    <a:pt x="0" y="1937991"/>
                  </a:lnTo>
                  <a:close/>
                </a:path>
              </a:pathLst>
            </a:custGeom>
            <a:solidFill>
              <a:srgbClr val="F0E4C3"/>
            </a:solidFill>
          </p:spPr>
          <p:txBody>
            <a:bodyPr/>
            <a:lstStyle/>
            <a:p>
              <a:endParaRPr lang="en-US"/>
            </a:p>
          </p:txBody>
        </p:sp>
        <p:sp>
          <p:nvSpPr>
            <p:cNvPr id="8" name="TextBox 8"/>
            <p:cNvSpPr txBox="1"/>
            <p:nvPr/>
          </p:nvSpPr>
          <p:spPr>
            <a:xfrm>
              <a:off x="0" y="-38100"/>
              <a:ext cx="3921006" cy="1976091"/>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317045" y="1873023"/>
            <a:ext cx="970990" cy="970990"/>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EC"/>
            </a:solidFill>
          </p:spPr>
          <p:txBody>
            <a:bodyPr/>
            <a:lstStyle/>
            <a:p>
              <a:endParaRPr lang="en-US"/>
            </a:p>
          </p:txBody>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5234896" y="8481078"/>
            <a:ext cx="4048809" cy="2221784"/>
          </a:xfrm>
          <a:custGeom>
            <a:avLst/>
            <a:gdLst/>
            <a:ahLst/>
            <a:cxnLst/>
            <a:rect l="l" t="t" r="r" b="b"/>
            <a:pathLst>
              <a:path w="4048809" h="2221784">
                <a:moveTo>
                  <a:pt x="0" y="0"/>
                </a:moveTo>
                <a:lnTo>
                  <a:pt x="4048808" y="0"/>
                </a:lnTo>
                <a:lnTo>
                  <a:pt x="4048808" y="2221784"/>
                </a:lnTo>
                <a:lnTo>
                  <a:pt x="0" y="22217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TextBox 13"/>
          <p:cNvSpPr txBox="1"/>
          <p:nvPr/>
        </p:nvSpPr>
        <p:spPr>
          <a:xfrm>
            <a:off x="2482416" y="2515398"/>
            <a:ext cx="6411812" cy="7814655"/>
          </a:xfrm>
          <a:prstGeom prst="rect">
            <a:avLst/>
          </a:prstGeom>
        </p:spPr>
        <p:txBody>
          <a:bodyPr lIns="0" tIns="0" rIns="0" bIns="0" rtlCol="0" anchor="t">
            <a:spAutoFit/>
          </a:bodyPr>
          <a:lstStyle/>
          <a:p>
            <a:pPr algn="l">
              <a:lnSpc>
                <a:spcPts val="3610"/>
              </a:lnSpc>
            </a:pPr>
            <a:r>
              <a:rPr lang="en-US" sz="2314">
                <a:solidFill>
                  <a:srgbClr val="000000"/>
                </a:solidFill>
                <a:latin typeface="Inter"/>
                <a:ea typeface="Inter"/>
                <a:cs typeface="Inter"/>
                <a:sym typeface="Inter"/>
              </a:rPr>
              <a:t>Other categories and products include:</a:t>
            </a:r>
          </a:p>
          <a:p>
            <a:pPr algn="l">
              <a:lnSpc>
                <a:spcPts val="3298"/>
              </a:lnSpc>
            </a:pPr>
            <a:endParaRPr lang="en-US" sz="2314">
              <a:solidFill>
                <a:srgbClr val="000000"/>
              </a:solidFill>
              <a:latin typeface="Inter"/>
              <a:ea typeface="Inter"/>
              <a:cs typeface="Inter"/>
              <a:sym typeface="Inter"/>
            </a:endParaRPr>
          </a:p>
          <a:p>
            <a:pPr algn="l">
              <a:lnSpc>
                <a:spcPts val="3298"/>
              </a:lnSpc>
            </a:pPr>
            <a:r>
              <a:rPr lang="en-US" sz="2114">
                <a:solidFill>
                  <a:srgbClr val="000000"/>
                </a:solidFill>
                <a:latin typeface="Inter"/>
                <a:ea typeface="Inter"/>
                <a:cs typeface="Inter"/>
                <a:sym typeface="Inter"/>
              </a:rPr>
              <a:t>Daily Living Items</a:t>
            </a:r>
          </a:p>
          <a:p>
            <a:pPr marL="456530" lvl="1" indent="-228265" algn="l">
              <a:lnSpc>
                <a:spcPts val="3298"/>
              </a:lnSpc>
              <a:buFont typeface="Arial"/>
              <a:buChar char="•"/>
            </a:pPr>
            <a:r>
              <a:rPr lang="en-US" sz="2114">
                <a:solidFill>
                  <a:srgbClr val="000000"/>
                </a:solidFill>
                <a:latin typeface="Inter"/>
                <a:ea typeface="Inter"/>
                <a:cs typeface="Inter"/>
                <a:sym typeface="Inter"/>
              </a:rPr>
              <a:t>Health Aids like the Talking Wrist Blood Pressure Monitor</a:t>
            </a:r>
          </a:p>
          <a:p>
            <a:pPr marL="456530" lvl="1" indent="-228265" algn="l">
              <a:lnSpc>
                <a:spcPts val="3298"/>
              </a:lnSpc>
              <a:buFont typeface="Arial"/>
              <a:buChar char="•"/>
            </a:pPr>
            <a:r>
              <a:rPr lang="en-US" sz="2114">
                <a:solidFill>
                  <a:srgbClr val="000000"/>
                </a:solidFill>
                <a:latin typeface="Inter"/>
                <a:ea typeface="Inter"/>
                <a:cs typeface="Inter"/>
                <a:sym typeface="Inter"/>
              </a:rPr>
              <a:t>Kitchen Aids like the Liquid Level Indicator</a:t>
            </a:r>
          </a:p>
          <a:p>
            <a:pPr marL="456530" lvl="1" indent="-228265" algn="l">
              <a:lnSpc>
                <a:spcPts val="3298"/>
              </a:lnSpc>
              <a:buFont typeface="Arial"/>
              <a:buChar char="•"/>
            </a:pPr>
            <a:r>
              <a:rPr lang="en-US" sz="2114">
                <a:solidFill>
                  <a:srgbClr val="000000"/>
                </a:solidFill>
                <a:latin typeface="Inter"/>
                <a:ea typeface="Inter"/>
                <a:cs typeface="Inter"/>
                <a:sym typeface="Inter"/>
              </a:rPr>
              <a:t>Clocks, Watches, and Timers like the Talking Keychain Watch</a:t>
            </a:r>
          </a:p>
          <a:p>
            <a:pPr marL="456530" lvl="1" indent="-228265" algn="l">
              <a:lnSpc>
                <a:spcPts val="3298"/>
              </a:lnSpc>
              <a:buFont typeface="Arial"/>
              <a:buChar char="•"/>
            </a:pPr>
            <a:r>
              <a:rPr lang="en-US" sz="2114">
                <a:solidFill>
                  <a:srgbClr val="000000"/>
                </a:solidFill>
                <a:latin typeface="Inter"/>
                <a:ea typeface="Inter"/>
                <a:cs typeface="Inter"/>
                <a:sym typeface="Inter"/>
              </a:rPr>
              <a:t>And the EZ TV Remote</a:t>
            </a:r>
          </a:p>
          <a:p>
            <a:pPr algn="l">
              <a:lnSpc>
                <a:spcPts val="3298"/>
              </a:lnSpc>
            </a:pPr>
            <a:endParaRPr lang="en-US" sz="2114">
              <a:solidFill>
                <a:srgbClr val="000000"/>
              </a:solidFill>
              <a:latin typeface="Inter"/>
              <a:ea typeface="Inter"/>
              <a:cs typeface="Inter"/>
              <a:sym typeface="Inter"/>
            </a:endParaRPr>
          </a:p>
          <a:p>
            <a:pPr algn="l">
              <a:lnSpc>
                <a:spcPts val="3298"/>
              </a:lnSpc>
            </a:pPr>
            <a:r>
              <a:rPr lang="en-US" sz="2114">
                <a:solidFill>
                  <a:srgbClr val="000000"/>
                </a:solidFill>
                <a:latin typeface="Inter"/>
                <a:ea typeface="Inter"/>
                <a:cs typeface="Inter"/>
                <a:sym typeface="Inter"/>
              </a:rPr>
              <a:t>Touch and Bump Dots</a:t>
            </a:r>
          </a:p>
          <a:p>
            <a:pPr marL="456530" lvl="1" indent="-228265" algn="l">
              <a:lnSpc>
                <a:spcPts val="3298"/>
              </a:lnSpc>
              <a:buFont typeface="Arial"/>
              <a:buChar char="•"/>
            </a:pPr>
            <a:r>
              <a:rPr lang="en-US" sz="2114">
                <a:solidFill>
                  <a:srgbClr val="000000"/>
                </a:solidFill>
                <a:latin typeface="Inter"/>
                <a:ea typeface="Inter"/>
                <a:cs typeface="Inter"/>
                <a:sym typeface="Inter"/>
              </a:rPr>
              <a:t>Various sizes, colors, and textures</a:t>
            </a:r>
          </a:p>
          <a:p>
            <a:pPr algn="l">
              <a:lnSpc>
                <a:spcPts val="3298"/>
              </a:lnSpc>
            </a:pPr>
            <a:endParaRPr lang="en-US" sz="2114">
              <a:solidFill>
                <a:srgbClr val="000000"/>
              </a:solidFill>
              <a:latin typeface="Inter"/>
              <a:ea typeface="Inter"/>
              <a:cs typeface="Inter"/>
              <a:sym typeface="Inter"/>
            </a:endParaRPr>
          </a:p>
          <a:p>
            <a:pPr algn="l">
              <a:lnSpc>
                <a:spcPts val="3298"/>
              </a:lnSpc>
            </a:pPr>
            <a:r>
              <a:rPr lang="en-US" sz="2114">
                <a:solidFill>
                  <a:srgbClr val="000000"/>
                </a:solidFill>
                <a:latin typeface="Inter"/>
                <a:ea typeface="Inter"/>
                <a:cs typeface="Inter"/>
                <a:sym typeface="Inter"/>
              </a:rPr>
              <a:t>Office Supplies</a:t>
            </a:r>
          </a:p>
          <a:p>
            <a:pPr marL="456530" lvl="1" indent="-228265" algn="l">
              <a:lnSpc>
                <a:spcPts val="3298"/>
              </a:lnSpc>
              <a:buFont typeface="Arial"/>
              <a:buChar char="•"/>
            </a:pPr>
            <a:r>
              <a:rPr lang="en-US" sz="2114">
                <a:solidFill>
                  <a:srgbClr val="000000"/>
                </a:solidFill>
                <a:latin typeface="Inter"/>
                <a:ea typeface="Inter"/>
                <a:cs typeface="Inter"/>
                <a:sym typeface="Inter"/>
              </a:rPr>
              <a:t>Various Guides (signature, envelope, etc.)</a:t>
            </a:r>
          </a:p>
          <a:p>
            <a:pPr marL="456530" lvl="1" indent="-228265" algn="l">
              <a:lnSpc>
                <a:spcPts val="3298"/>
              </a:lnSpc>
              <a:buFont typeface="Arial"/>
              <a:buChar char="•"/>
            </a:pPr>
            <a:r>
              <a:rPr lang="en-US" sz="2114">
                <a:solidFill>
                  <a:srgbClr val="000000"/>
                </a:solidFill>
                <a:latin typeface="Inter"/>
                <a:ea typeface="Inter"/>
                <a:cs typeface="Inter"/>
                <a:sym typeface="Inter"/>
              </a:rPr>
              <a:t>Giant Print Check Register</a:t>
            </a:r>
          </a:p>
          <a:p>
            <a:pPr marL="456530" lvl="1" indent="-228265" algn="l">
              <a:lnSpc>
                <a:spcPts val="3298"/>
              </a:lnSpc>
              <a:buFont typeface="Arial"/>
              <a:buChar char="•"/>
            </a:pPr>
            <a:r>
              <a:rPr lang="en-US" sz="2114">
                <a:solidFill>
                  <a:srgbClr val="000000"/>
                </a:solidFill>
                <a:latin typeface="Inter"/>
                <a:ea typeface="Inter"/>
                <a:cs typeface="Inter"/>
                <a:sym typeface="Inter"/>
              </a:rPr>
              <a:t>Braille Paper</a:t>
            </a:r>
          </a:p>
          <a:p>
            <a:pPr algn="l">
              <a:lnSpc>
                <a:spcPts val="3298"/>
              </a:lnSpc>
            </a:pPr>
            <a:endParaRPr lang="en-US" sz="2114">
              <a:solidFill>
                <a:srgbClr val="000000"/>
              </a:solidFill>
              <a:latin typeface="Inter"/>
              <a:ea typeface="Inter"/>
              <a:cs typeface="Inter"/>
              <a:sym typeface="Inter"/>
            </a:endParaRPr>
          </a:p>
          <a:p>
            <a:pPr marL="0" lvl="0" indent="0" algn="l">
              <a:lnSpc>
                <a:spcPts val="3298"/>
              </a:lnSpc>
            </a:pPr>
            <a:endParaRPr lang="en-US" sz="2114">
              <a:solidFill>
                <a:srgbClr val="000000"/>
              </a:solidFill>
              <a:latin typeface="Inter"/>
              <a:ea typeface="Inter"/>
              <a:cs typeface="Inter"/>
              <a:sym typeface="Inter"/>
            </a:endParaRPr>
          </a:p>
        </p:txBody>
      </p:sp>
      <p:sp>
        <p:nvSpPr>
          <p:cNvPr id="14" name="TextBox 14"/>
          <p:cNvSpPr txBox="1"/>
          <p:nvPr/>
        </p:nvSpPr>
        <p:spPr>
          <a:xfrm>
            <a:off x="1522182" y="355908"/>
            <a:ext cx="15243636" cy="1543128"/>
          </a:xfrm>
          <a:prstGeom prst="rect">
            <a:avLst/>
          </a:prstGeom>
        </p:spPr>
        <p:txBody>
          <a:bodyPr lIns="0" tIns="0" rIns="0" bIns="0" rtlCol="0" anchor="t">
            <a:spAutoFit/>
          </a:bodyPr>
          <a:lstStyle/>
          <a:p>
            <a:pPr marL="0" lvl="0" indent="0" algn="ctr">
              <a:lnSpc>
                <a:spcPts val="12070"/>
              </a:lnSpc>
              <a:spcBef>
                <a:spcPct val="0"/>
              </a:spcBef>
            </a:pPr>
            <a:r>
              <a:rPr lang="en-US" sz="8621" b="1">
                <a:solidFill>
                  <a:srgbClr val="FFFFEC"/>
                </a:solidFill>
                <a:latin typeface="Poppins Bold"/>
                <a:ea typeface="Poppins Bold"/>
                <a:cs typeface="Poppins Bold"/>
                <a:sym typeface="Poppins Bold"/>
              </a:rPr>
              <a:t>And Everything in Between</a:t>
            </a:r>
          </a:p>
        </p:txBody>
      </p:sp>
      <p:sp>
        <p:nvSpPr>
          <p:cNvPr id="15" name="TextBox 15"/>
          <p:cNvSpPr txBox="1"/>
          <p:nvPr/>
        </p:nvSpPr>
        <p:spPr>
          <a:xfrm>
            <a:off x="9759239" y="3359274"/>
            <a:ext cx="6411812" cy="5714036"/>
          </a:xfrm>
          <a:prstGeom prst="rect">
            <a:avLst/>
          </a:prstGeom>
        </p:spPr>
        <p:txBody>
          <a:bodyPr lIns="0" tIns="0" rIns="0" bIns="0" rtlCol="0" anchor="t">
            <a:spAutoFit/>
          </a:bodyPr>
          <a:lstStyle/>
          <a:p>
            <a:pPr algn="l">
              <a:lnSpc>
                <a:spcPts val="3298"/>
              </a:lnSpc>
            </a:pPr>
            <a:r>
              <a:rPr lang="en-US" sz="2114">
                <a:solidFill>
                  <a:srgbClr val="000000"/>
                </a:solidFill>
                <a:latin typeface="Inter"/>
                <a:ea typeface="Inter"/>
                <a:cs typeface="Inter"/>
                <a:sym typeface="Inter"/>
              </a:rPr>
              <a:t>Eyewear</a:t>
            </a:r>
          </a:p>
          <a:p>
            <a:pPr marL="456530" lvl="1" indent="-228265" algn="l">
              <a:lnSpc>
                <a:spcPts val="3298"/>
              </a:lnSpc>
              <a:buFont typeface="Arial"/>
              <a:buChar char="•"/>
            </a:pPr>
            <a:r>
              <a:rPr lang="en-US" sz="2114">
                <a:solidFill>
                  <a:srgbClr val="000000"/>
                </a:solidFill>
                <a:latin typeface="Inter"/>
                <a:ea typeface="Inter"/>
                <a:cs typeface="Inter"/>
                <a:sym typeface="Inter"/>
              </a:rPr>
              <a:t>Absorptive filters, solar shields</a:t>
            </a:r>
          </a:p>
          <a:p>
            <a:pPr marL="456530" lvl="1" indent="-228265" algn="l">
              <a:lnSpc>
                <a:spcPts val="3298"/>
              </a:lnSpc>
              <a:buFont typeface="Arial"/>
              <a:buChar char="•"/>
            </a:pPr>
            <a:r>
              <a:rPr lang="en-US" sz="2114">
                <a:solidFill>
                  <a:srgbClr val="000000"/>
                </a:solidFill>
                <a:latin typeface="Inter"/>
                <a:ea typeface="Inter"/>
                <a:cs typeface="Inter"/>
                <a:sym typeface="Inter"/>
              </a:rPr>
              <a:t>Telescopic Glasses</a:t>
            </a:r>
          </a:p>
          <a:p>
            <a:pPr algn="l">
              <a:lnSpc>
                <a:spcPts val="3298"/>
              </a:lnSpc>
            </a:pPr>
            <a:endParaRPr lang="en-US" sz="2114">
              <a:solidFill>
                <a:srgbClr val="000000"/>
              </a:solidFill>
              <a:latin typeface="Inter"/>
              <a:ea typeface="Inter"/>
              <a:cs typeface="Inter"/>
              <a:sym typeface="Inter"/>
            </a:endParaRPr>
          </a:p>
          <a:p>
            <a:pPr algn="l">
              <a:lnSpc>
                <a:spcPts val="3298"/>
              </a:lnSpc>
            </a:pPr>
            <a:r>
              <a:rPr lang="en-US" sz="2114">
                <a:solidFill>
                  <a:srgbClr val="000000"/>
                </a:solidFill>
                <a:latin typeface="Inter"/>
                <a:ea typeface="Inter"/>
                <a:cs typeface="Inter"/>
                <a:sym typeface="Inter"/>
              </a:rPr>
              <a:t>Digital Readers and Recorders</a:t>
            </a:r>
          </a:p>
          <a:p>
            <a:pPr marL="456530" lvl="1" indent="-228265" algn="l">
              <a:lnSpc>
                <a:spcPts val="3298"/>
              </a:lnSpc>
              <a:buFont typeface="Arial"/>
              <a:buChar char="•"/>
            </a:pPr>
            <a:r>
              <a:rPr lang="en-US" sz="2114">
                <a:solidFill>
                  <a:srgbClr val="000000"/>
                </a:solidFill>
                <a:latin typeface="Inter"/>
                <a:ea typeface="Inter"/>
                <a:cs typeface="Inter"/>
                <a:sym typeface="Inter"/>
              </a:rPr>
              <a:t>OrCam products</a:t>
            </a:r>
          </a:p>
          <a:p>
            <a:pPr marL="456530" lvl="1" indent="-228265" algn="l">
              <a:lnSpc>
                <a:spcPts val="3298"/>
              </a:lnSpc>
              <a:buFont typeface="Arial"/>
              <a:buChar char="•"/>
            </a:pPr>
            <a:r>
              <a:rPr lang="en-US" sz="2114">
                <a:solidFill>
                  <a:srgbClr val="000000"/>
                </a:solidFill>
                <a:latin typeface="Inter"/>
                <a:ea typeface="Inter"/>
                <a:cs typeface="Inter"/>
                <a:sym typeface="Inter"/>
              </a:rPr>
              <a:t>Wilson Recorder</a:t>
            </a:r>
          </a:p>
          <a:p>
            <a:pPr algn="l">
              <a:lnSpc>
                <a:spcPts val="3298"/>
              </a:lnSpc>
            </a:pPr>
            <a:endParaRPr lang="en-US" sz="2114">
              <a:solidFill>
                <a:srgbClr val="000000"/>
              </a:solidFill>
              <a:latin typeface="Inter"/>
              <a:ea typeface="Inter"/>
              <a:cs typeface="Inter"/>
              <a:sym typeface="Inter"/>
            </a:endParaRPr>
          </a:p>
          <a:p>
            <a:pPr algn="l">
              <a:lnSpc>
                <a:spcPts val="3298"/>
              </a:lnSpc>
            </a:pPr>
            <a:r>
              <a:rPr lang="en-US" sz="2114">
                <a:solidFill>
                  <a:srgbClr val="000000"/>
                </a:solidFill>
                <a:latin typeface="Inter"/>
                <a:ea typeface="Inter"/>
                <a:cs typeface="Inter"/>
                <a:sym typeface="Inter"/>
              </a:rPr>
              <a:t>Games</a:t>
            </a:r>
          </a:p>
          <a:p>
            <a:pPr marL="456530" lvl="1" indent="-228265" algn="l">
              <a:lnSpc>
                <a:spcPts val="3298"/>
              </a:lnSpc>
              <a:buFont typeface="Arial"/>
              <a:buChar char="•"/>
            </a:pPr>
            <a:r>
              <a:rPr lang="en-US" sz="2114">
                <a:solidFill>
                  <a:srgbClr val="000000"/>
                </a:solidFill>
                <a:latin typeface="Inter"/>
                <a:ea typeface="Inter"/>
                <a:cs typeface="Inter"/>
                <a:sym typeface="Inter"/>
              </a:rPr>
              <a:t>Braille Card Games like Go Fish and Uno</a:t>
            </a:r>
          </a:p>
          <a:p>
            <a:pPr marL="456530" lvl="1" indent="-228265" algn="l">
              <a:lnSpc>
                <a:spcPts val="3298"/>
              </a:lnSpc>
              <a:buFont typeface="Arial"/>
              <a:buChar char="•"/>
            </a:pPr>
            <a:r>
              <a:rPr lang="en-US" sz="2114">
                <a:solidFill>
                  <a:srgbClr val="000000"/>
                </a:solidFill>
                <a:latin typeface="Inter"/>
                <a:ea typeface="Inter"/>
                <a:cs typeface="Inter"/>
                <a:sym typeface="Inter"/>
              </a:rPr>
              <a:t>Braille playing cards and jumbo size playing cards</a:t>
            </a:r>
          </a:p>
          <a:p>
            <a:pPr marL="456530" lvl="1" indent="-228265" algn="l">
              <a:lnSpc>
                <a:spcPts val="3298"/>
              </a:lnSpc>
              <a:buFont typeface="Arial"/>
              <a:buChar char="•"/>
            </a:pPr>
            <a:r>
              <a:rPr lang="en-US" sz="2114">
                <a:solidFill>
                  <a:srgbClr val="000000"/>
                </a:solidFill>
                <a:latin typeface="Inter"/>
                <a:ea typeface="Inter"/>
                <a:cs typeface="Inter"/>
                <a:sym typeface="Inter"/>
              </a:rPr>
              <a:t>Various Bingo cards</a:t>
            </a:r>
          </a:p>
          <a:p>
            <a:pPr marL="456530" lvl="1" indent="-228265" algn="l">
              <a:lnSpc>
                <a:spcPts val="3298"/>
              </a:lnSpc>
              <a:buFont typeface="Arial"/>
              <a:buChar char="•"/>
            </a:pPr>
            <a:r>
              <a:rPr lang="en-US" sz="2114">
                <a:solidFill>
                  <a:srgbClr val="000000"/>
                </a:solidFill>
                <a:latin typeface="Inter"/>
                <a:ea typeface="Inter"/>
                <a:cs typeface="Inter"/>
                <a:sym typeface="Inter"/>
              </a:rPr>
              <a:t>Tactile Chess and Checkers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EC"/>
        </a:solidFill>
        <a:effectLst/>
      </p:bgPr>
    </p:bg>
    <p:spTree>
      <p:nvGrpSpPr>
        <p:cNvPr id="1" name=""/>
        <p:cNvGrpSpPr/>
        <p:nvPr/>
      </p:nvGrpSpPr>
      <p:grpSpPr>
        <a:xfrm>
          <a:off x="0" y="0"/>
          <a:ext cx="0" cy="0"/>
          <a:chOff x="0" y="0"/>
          <a:chExt cx="0" cy="0"/>
        </a:xfrm>
      </p:grpSpPr>
      <p:grpSp>
        <p:nvGrpSpPr>
          <p:cNvPr id="2" name="Group 2"/>
          <p:cNvGrpSpPr/>
          <p:nvPr/>
        </p:nvGrpSpPr>
        <p:grpSpPr>
          <a:xfrm>
            <a:off x="-341084" y="0"/>
            <a:ext cx="19594979" cy="5506010"/>
            <a:chOff x="0" y="0"/>
            <a:chExt cx="3035775" cy="853025"/>
          </a:xfrm>
        </p:grpSpPr>
        <p:sp>
          <p:nvSpPr>
            <p:cNvPr id="3" name="Freeform 3"/>
            <p:cNvSpPr/>
            <p:nvPr/>
          </p:nvSpPr>
          <p:spPr>
            <a:xfrm>
              <a:off x="0" y="0"/>
              <a:ext cx="3035775" cy="853025"/>
            </a:xfrm>
            <a:custGeom>
              <a:avLst/>
              <a:gdLst/>
              <a:ahLst/>
              <a:cxnLst/>
              <a:rect l="l" t="t" r="r" b="b"/>
              <a:pathLst>
                <a:path w="3035775" h="853025">
                  <a:moveTo>
                    <a:pt x="0" y="0"/>
                  </a:moveTo>
                  <a:lnTo>
                    <a:pt x="3035775" y="0"/>
                  </a:lnTo>
                  <a:lnTo>
                    <a:pt x="3035775" y="853025"/>
                  </a:lnTo>
                  <a:lnTo>
                    <a:pt x="0" y="853025"/>
                  </a:lnTo>
                  <a:close/>
                </a:path>
              </a:pathLst>
            </a:custGeom>
            <a:blipFill>
              <a:blip r:embed="rId2"/>
              <a:stretch>
                <a:fillRect t="-68735" b="-68735"/>
              </a:stretch>
            </a:blipFill>
          </p:spPr>
          <p:txBody>
            <a:bodyPr/>
            <a:lstStyle/>
            <a:p>
              <a:endParaRPr lang="en-US"/>
            </a:p>
          </p:txBody>
        </p:sp>
      </p:grpSp>
      <p:grpSp>
        <p:nvGrpSpPr>
          <p:cNvPr id="4" name="Group 4"/>
          <p:cNvGrpSpPr/>
          <p:nvPr/>
        </p:nvGrpSpPr>
        <p:grpSpPr>
          <a:xfrm>
            <a:off x="834083" y="4514631"/>
            <a:ext cx="16865414" cy="5772369"/>
            <a:chOff x="0" y="0"/>
            <a:chExt cx="4441920" cy="1520295"/>
          </a:xfrm>
        </p:grpSpPr>
        <p:sp>
          <p:nvSpPr>
            <p:cNvPr id="5" name="Freeform 5"/>
            <p:cNvSpPr/>
            <p:nvPr/>
          </p:nvSpPr>
          <p:spPr>
            <a:xfrm>
              <a:off x="0" y="0"/>
              <a:ext cx="4441920" cy="1520295"/>
            </a:xfrm>
            <a:custGeom>
              <a:avLst/>
              <a:gdLst/>
              <a:ahLst/>
              <a:cxnLst/>
              <a:rect l="l" t="t" r="r" b="b"/>
              <a:pathLst>
                <a:path w="4441920" h="1520295">
                  <a:moveTo>
                    <a:pt x="0" y="0"/>
                  </a:moveTo>
                  <a:lnTo>
                    <a:pt x="4441920" y="0"/>
                  </a:lnTo>
                  <a:lnTo>
                    <a:pt x="4441920" y="1520295"/>
                  </a:lnTo>
                  <a:lnTo>
                    <a:pt x="0" y="1520295"/>
                  </a:lnTo>
                  <a:close/>
                </a:path>
              </a:pathLst>
            </a:custGeom>
            <a:solidFill>
              <a:srgbClr val="597E52"/>
            </a:solidFill>
          </p:spPr>
          <p:txBody>
            <a:bodyPr/>
            <a:lstStyle/>
            <a:p>
              <a:endParaRPr lang="en-US"/>
            </a:p>
          </p:txBody>
        </p:sp>
        <p:sp>
          <p:nvSpPr>
            <p:cNvPr id="6" name="TextBox 6"/>
            <p:cNvSpPr txBox="1"/>
            <p:nvPr/>
          </p:nvSpPr>
          <p:spPr>
            <a:xfrm>
              <a:off x="0" y="-38100"/>
              <a:ext cx="4441920" cy="1558395"/>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046602" y="7841698"/>
            <a:ext cx="2581507" cy="1416602"/>
          </a:xfrm>
          <a:custGeom>
            <a:avLst/>
            <a:gdLst/>
            <a:ahLst/>
            <a:cxnLst/>
            <a:rect l="l" t="t" r="r" b="b"/>
            <a:pathLst>
              <a:path w="2581507" h="1416602">
                <a:moveTo>
                  <a:pt x="0" y="0"/>
                </a:moveTo>
                <a:lnTo>
                  <a:pt x="2581507" y="0"/>
                </a:lnTo>
                <a:lnTo>
                  <a:pt x="2581507" y="1416602"/>
                </a:lnTo>
                <a:lnTo>
                  <a:pt x="0" y="14166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8" name="Group 8"/>
          <p:cNvGrpSpPr/>
          <p:nvPr/>
        </p:nvGrpSpPr>
        <p:grpSpPr>
          <a:xfrm>
            <a:off x="16030688" y="3244630"/>
            <a:ext cx="1983889" cy="198388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0E4C3"/>
            </a:solidFill>
          </p:spPr>
          <p:txBody>
            <a:bodyPr/>
            <a:lstStyle/>
            <a:p>
              <a:endParaRPr lang="en-US"/>
            </a:p>
          </p:txBody>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1765786" y="4384132"/>
            <a:ext cx="11749406" cy="1460285"/>
          </a:xfrm>
          <a:prstGeom prst="rect">
            <a:avLst/>
          </a:prstGeom>
        </p:spPr>
        <p:txBody>
          <a:bodyPr lIns="0" tIns="0" rIns="0" bIns="0" rtlCol="0" anchor="t">
            <a:spAutoFit/>
          </a:bodyPr>
          <a:lstStyle/>
          <a:p>
            <a:pPr marL="0" lvl="0" indent="0" algn="l">
              <a:lnSpc>
                <a:spcPts val="11390"/>
              </a:lnSpc>
              <a:spcBef>
                <a:spcPct val="0"/>
              </a:spcBef>
            </a:pPr>
            <a:r>
              <a:rPr lang="en-US" sz="8136" b="1">
                <a:solidFill>
                  <a:srgbClr val="FFFFEC"/>
                </a:solidFill>
                <a:latin typeface="Poppins Bold"/>
                <a:ea typeface="Poppins Bold"/>
                <a:cs typeface="Poppins Bold"/>
                <a:sym typeface="Poppins Bold"/>
              </a:rPr>
              <a:t>We Are Here to Help</a:t>
            </a:r>
          </a:p>
        </p:txBody>
      </p:sp>
      <p:sp>
        <p:nvSpPr>
          <p:cNvPr id="12" name="TextBox 12"/>
          <p:cNvSpPr txBox="1"/>
          <p:nvPr/>
        </p:nvSpPr>
        <p:spPr>
          <a:xfrm>
            <a:off x="1765786" y="5796792"/>
            <a:ext cx="14756428" cy="4366287"/>
          </a:xfrm>
          <a:prstGeom prst="rect">
            <a:avLst/>
          </a:prstGeom>
        </p:spPr>
        <p:txBody>
          <a:bodyPr lIns="0" tIns="0" rIns="0" bIns="0" rtlCol="0" anchor="t">
            <a:spAutoFit/>
          </a:bodyPr>
          <a:lstStyle/>
          <a:p>
            <a:pPr algn="l">
              <a:lnSpc>
                <a:spcPts val="3499"/>
              </a:lnSpc>
            </a:pPr>
            <a:r>
              <a:rPr lang="en-US" sz="2499">
                <a:solidFill>
                  <a:srgbClr val="FFFFEC"/>
                </a:solidFill>
                <a:latin typeface="Inter"/>
                <a:ea typeface="Inter"/>
                <a:cs typeface="Inter"/>
                <a:sym typeface="Inter"/>
              </a:rPr>
              <a:t>If a customer wants or needs something, they can ALWAYS call us. If we don’t have it in stock, we will find it and get it to them. We want people to know they can come to us for any type of product they might need to help them live their lives the way they want to.</a:t>
            </a:r>
          </a:p>
          <a:p>
            <a:pPr algn="l">
              <a:lnSpc>
                <a:spcPts val="3499"/>
              </a:lnSpc>
            </a:pPr>
            <a:endParaRPr lang="en-US" sz="2499">
              <a:solidFill>
                <a:srgbClr val="FFFFEC"/>
              </a:solidFill>
              <a:latin typeface="Inter"/>
              <a:ea typeface="Inter"/>
              <a:cs typeface="Inter"/>
              <a:sym typeface="Inter"/>
            </a:endParaRPr>
          </a:p>
          <a:p>
            <a:pPr algn="l">
              <a:lnSpc>
                <a:spcPts val="3499"/>
              </a:lnSpc>
            </a:pPr>
            <a:r>
              <a:rPr lang="en-US" sz="2499">
                <a:solidFill>
                  <a:srgbClr val="FFFFEC"/>
                </a:solidFill>
                <a:latin typeface="Inter"/>
                <a:ea typeface="Inter"/>
                <a:cs typeface="Inter"/>
                <a:sym typeface="Inter"/>
              </a:rPr>
              <a:t>Customers can take items home to try to ensure it’s what they want. If they decide it’s not the right item, it can be returned. </a:t>
            </a:r>
          </a:p>
          <a:p>
            <a:pPr algn="l">
              <a:lnSpc>
                <a:spcPts val="3499"/>
              </a:lnSpc>
            </a:pPr>
            <a:endParaRPr lang="en-US" sz="2499">
              <a:solidFill>
                <a:srgbClr val="FFFFEC"/>
              </a:solidFill>
              <a:latin typeface="Inter"/>
              <a:ea typeface="Inter"/>
              <a:cs typeface="Inter"/>
              <a:sym typeface="Inter"/>
            </a:endParaRPr>
          </a:p>
          <a:p>
            <a:pPr marL="0" lvl="0" indent="0" algn="l">
              <a:lnSpc>
                <a:spcPts val="3499"/>
              </a:lnSpc>
              <a:spcBef>
                <a:spcPct val="0"/>
              </a:spcBef>
            </a:pPr>
            <a:r>
              <a:rPr lang="en-US" sz="2499">
                <a:solidFill>
                  <a:srgbClr val="FFFFEC"/>
                </a:solidFill>
                <a:latin typeface="Inter"/>
                <a:ea typeface="Inter"/>
                <a:cs typeface="Inter"/>
                <a:sym typeface="Inter"/>
              </a:rPr>
              <a:t>We also have trained mobility, technology, and vision loss experts on staff to offer information on services and programs. They can help with everything from finding the right magnifier to adapting   a personal computer.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EC"/>
        </a:solidFill>
        <a:effectLst/>
      </p:bgPr>
    </p:bg>
    <p:spTree>
      <p:nvGrpSpPr>
        <p:cNvPr id="1" name=""/>
        <p:cNvGrpSpPr/>
        <p:nvPr/>
      </p:nvGrpSpPr>
      <p:grpSpPr>
        <a:xfrm>
          <a:off x="0" y="0"/>
          <a:ext cx="0" cy="0"/>
          <a:chOff x="0" y="0"/>
          <a:chExt cx="0" cy="0"/>
        </a:xfrm>
      </p:grpSpPr>
      <p:grpSp>
        <p:nvGrpSpPr>
          <p:cNvPr id="2" name="Group 2"/>
          <p:cNvGrpSpPr/>
          <p:nvPr/>
        </p:nvGrpSpPr>
        <p:grpSpPr>
          <a:xfrm>
            <a:off x="9144000" y="-475846"/>
            <a:ext cx="8579128" cy="11423944"/>
            <a:chOff x="0" y="0"/>
            <a:chExt cx="2259523" cy="3008775"/>
          </a:xfrm>
        </p:grpSpPr>
        <p:sp>
          <p:nvSpPr>
            <p:cNvPr id="3" name="Freeform 3"/>
            <p:cNvSpPr/>
            <p:nvPr/>
          </p:nvSpPr>
          <p:spPr>
            <a:xfrm>
              <a:off x="0" y="0"/>
              <a:ext cx="2259524" cy="3008775"/>
            </a:xfrm>
            <a:custGeom>
              <a:avLst/>
              <a:gdLst/>
              <a:ahLst/>
              <a:cxnLst/>
              <a:rect l="l" t="t" r="r" b="b"/>
              <a:pathLst>
                <a:path w="2259524" h="3008775">
                  <a:moveTo>
                    <a:pt x="0" y="0"/>
                  </a:moveTo>
                  <a:lnTo>
                    <a:pt x="2259524" y="0"/>
                  </a:lnTo>
                  <a:lnTo>
                    <a:pt x="2259524" y="3008775"/>
                  </a:lnTo>
                  <a:lnTo>
                    <a:pt x="0" y="3008775"/>
                  </a:lnTo>
                  <a:close/>
                </a:path>
              </a:pathLst>
            </a:custGeom>
            <a:solidFill>
              <a:srgbClr val="597E52"/>
            </a:solidFill>
          </p:spPr>
          <p:txBody>
            <a:bodyPr/>
            <a:lstStyle/>
            <a:p>
              <a:endParaRPr lang="en-US"/>
            </a:p>
          </p:txBody>
        </p:sp>
        <p:sp>
          <p:nvSpPr>
            <p:cNvPr id="4" name="TextBox 4"/>
            <p:cNvSpPr txBox="1"/>
            <p:nvPr/>
          </p:nvSpPr>
          <p:spPr>
            <a:xfrm>
              <a:off x="0" y="-38100"/>
              <a:ext cx="2259523" cy="304687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137875" y="-687285"/>
            <a:ext cx="2958346" cy="295834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0E4C3"/>
            </a:solidFill>
          </p:spPr>
          <p:txBody>
            <a:bodyPr/>
            <a:lstStyle/>
            <a:p>
              <a:endParaRPr lang="en-US"/>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6873428" y="9421260"/>
            <a:ext cx="3155318" cy="1731481"/>
          </a:xfrm>
          <a:custGeom>
            <a:avLst/>
            <a:gdLst/>
            <a:ahLst/>
            <a:cxnLst/>
            <a:rect l="l" t="t" r="r" b="b"/>
            <a:pathLst>
              <a:path w="3155318" h="1731481">
                <a:moveTo>
                  <a:pt x="0" y="0"/>
                </a:moveTo>
                <a:lnTo>
                  <a:pt x="3155318" y="0"/>
                </a:lnTo>
                <a:lnTo>
                  <a:pt x="3155318" y="1731480"/>
                </a:lnTo>
                <a:lnTo>
                  <a:pt x="0" y="17314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9330733" y="1617036"/>
            <a:ext cx="8205661" cy="5524873"/>
          </a:xfrm>
          <a:custGeom>
            <a:avLst/>
            <a:gdLst/>
            <a:ahLst/>
            <a:cxnLst/>
            <a:rect l="l" t="t" r="r" b="b"/>
            <a:pathLst>
              <a:path w="8205661" h="5524873">
                <a:moveTo>
                  <a:pt x="0" y="0"/>
                </a:moveTo>
                <a:lnTo>
                  <a:pt x="8205662" y="0"/>
                </a:lnTo>
                <a:lnTo>
                  <a:pt x="8205662" y="5524873"/>
                </a:lnTo>
                <a:lnTo>
                  <a:pt x="0" y="5524873"/>
                </a:lnTo>
                <a:lnTo>
                  <a:pt x="0" y="0"/>
                </a:lnTo>
                <a:close/>
              </a:path>
            </a:pathLst>
          </a:custGeom>
          <a:blipFill>
            <a:blip r:embed="rId4"/>
            <a:stretch>
              <a:fillRect/>
            </a:stretch>
          </a:blipFill>
        </p:spPr>
        <p:txBody>
          <a:bodyPr/>
          <a:lstStyle/>
          <a:p>
            <a:endParaRPr lang="en-US"/>
          </a:p>
        </p:txBody>
      </p:sp>
      <p:sp>
        <p:nvSpPr>
          <p:cNvPr id="10" name="TextBox 10"/>
          <p:cNvSpPr txBox="1"/>
          <p:nvPr/>
        </p:nvSpPr>
        <p:spPr>
          <a:xfrm>
            <a:off x="1028700" y="763313"/>
            <a:ext cx="8115300" cy="2453127"/>
          </a:xfrm>
          <a:prstGeom prst="rect">
            <a:avLst/>
          </a:prstGeom>
        </p:spPr>
        <p:txBody>
          <a:bodyPr lIns="0" tIns="0" rIns="0" bIns="0" rtlCol="0" anchor="t">
            <a:spAutoFit/>
          </a:bodyPr>
          <a:lstStyle/>
          <a:p>
            <a:pPr marL="0" lvl="0" indent="0" algn="l">
              <a:lnSpc>
                <a:spcPts val="9347"/>
              </a:lnSpc>
            </a:pPr>
            <a:r>
              <a:rPr lang="en-US" sz="8199" b="1">
                <a:solidFill>
                  <a:srgbClr val="597E52"/>
                </a:solidFill>
                <a:latin typeface="Poppins Bold"/>
                <a:ea typeface="Poppins Bold"/>
                <a:cs typeface="Poppins Bold"/>
                <a:sym typeface="Poppins Bold"/>
              </a:rPr>
              <a:t>Beyond the Front Doors</a:t>
            </a:r>
          </a:p>
        </p:txBody>
      </p:sp>
      <p:sp>
        <p:nvSpPr>
          <p:cNvPr id="11" name="TextBox 11"/>
          <p:cNvSpPr txBox="1"/>
          <p:nvPr/>
        </p:nvSpPr>
        <p:spPr>
          <a:xfrm>
            <a:off x="1028700" y="3572292"/>
            <a:ext cx="7204692" cy="5189425"/>
          </a:xfrm>
          <a:prstGeom prst="rect">
            <a:avLst/>
          </a:prstGeom>
        </p:spPr>
        <p:txBody>
          <a:bodyPr lIns="0" tIns="0" rIns="0" bIns="0" rtlCol="0" anchor="t">
            <a:spAutoFit/>
          </a:bodyPr>
          <a:lstStyle/>
          <a:p>
            <a:pPr algn="l">
              <a:lnSpc>
                <a:spcPts val="3220"/>
              </a:lnSpc>
            </a:pPr>
            <a:r>
              <a:rPr lang="en-US" sz="2300">
                <a:solidFill>
                  <a:srgbClr val="000000"/>
                </a:solidFill>
                <a:latin typeface="Inter"/>
                <a:ea typeface="Inter"/>
                <a:cs typeface="Inter"/>
                <a:sym typeface="Inter"/>
              </a:rPr>
              <a:t>The physical store is 219 square feet. That’s it. Just 219 square feet to service an entire state.</a:t>
            </a:r>
          </a:p>
          <a:p>
            <a:pPr algn="l">
              <a:lnSpc>
                <a:spcPts val="3220"/>
              </a:lnSpc>
            </a:pPr>
            <a:endParaRPr lang="en-US" sz="2300">
              <a:solidFill>
                <a:srgbClr val="000000"/>
              </a:solidFill>
              <a:latin typeface="Inter"/>
              <a:ea typeface="Inter"/>
              <a:cs typeface="Inter"/>
              <a:sym typeface="Inter"/>
            </a:endParaRPr>
          </a:p>
          <a:p>
            <a:pPr algn="l">
              <a:lnSpc>
                <a:spcPts val="3220"/>
              </a:lnSpc>
            </a:pPr>
            <a:r>
              <a:rPr lang="en-US" sz="2300">
                <a:solidFill>
                  <a:srgbClr val="000000"/>
                </a:solidFill>
                <a:latin typeface="Inter"/>
                <a:ea typeface="Inter"/>
                <a:cs typeface="Inter"/>
                <a:sym typeface="Inter"/>
              </a:rPr>
              <a:t>How do we get the information - and products - into the hands of those that need them?</a:t>
            </a:r>
          </a:p>
          <a:p>
            <a:pPr algn="l">
              <a:lnSpc>
                <a:spcPts val="3220"/>
              </a:lnSpc>
            </a:pPr>
            <a:endParaRPr lang="en-US" sz="2300">
              <a:solidFill>
                <a:srgbClr val="000000"/>
              </a:solidFill>
              <a:latin typeface="Inter"/>
              <a:ea typeface="Inter"/>
              <a:cs typeface="Inter"/>
              <a:sym typeface="Inter"/>
            </a:endParaRPr>
          </a:p>
          <a:p>
            <a:pPr algn="l">
              <a:lnSpc>
                <a:spcPts val="3220"/>
              </a:lnSpc>
            </a:pPr>
            <a:r>
              <a:rPr lang="en-US" sz="2300">
                <a:solidFill>
                  <a:srgbClr val="000000"/>
                </a:solidFill>
                <a:latin typeface="Inter"/>
                <a:ea typeface="Inter"/>
                <a:cs typeface="Inter"/>
                <a:sym typeface="Inter"/>
              </a:rPr>
              <a:t>We have a catalog that is updated every 2 years, but this only covers a small portion of everything we offer.</a:t>
            </a:r>
          </a:p>
          <a:p>
            <a:pPr algn="l">
              <a:lnSpc>
                <a:spcPts val="3220"/>
              </a:lnSpc>
            </a:pPr>
            <a:endParaRPr lang="en-US" sz="2300">
              <a:solidFill>
                <a:srgbClr val="000000"/>
              </a:solidFill>
              <a:latin typeface="Inter"/>
              <a:ea typeface="Inter"/>
              <a:cs typeface="Inter"/>
              <a:sym typeface="Inter"/>
            </a:endParaRPr>
          </a:p>
          <a:p>
            <a:pPr algn="l">
              <a:lnSpc>
                <a:spcPts val="3220"/>
              </a:lnSpc>
            </a:pPr>
            <a:r>
              <a:rPr lang="en-US" sz="2300">
                <a:solidFill>
                  <a:srgbClr val="000000"/>
                </a:solidFill>
                <a:latin typeface="Inter"/>
                <a:ea typeface="Inter"/>
                <a:cs typeface="Inter"/>
                <a:sym typeface="Inter"/>
              </a:rPr>
              <a:t>Solution 1: The Online Store Resource</a:t>
            </a:r>
          </a:p>
          <a:p>
            <a:pPr algn="l">
              <a:lnSpc>
                <a:spcPts val="3220"/>
              </a:lnSpc>
            </a:pPr>
            <a:endParaRPr lang="en-US" sz="2300">
              <a:solidFill>
                <a:srgbClr val="000000"/>
              </a:solidFill>
              <a:latin typeface="Inter"/>
              <a:ea typeface="Inter"/>
              <a:cs typeface="Inter"/>
              <a:sym typeface="Inter"/>
            </a:endParaRPr>
          </a:p>
          <a:p>
            <a:pPr marL="0" lvl="0" indent="0" algn="l">
              <a:lnSpc>
                <a:spcPts val="3220"/>
              </a:lnSpc>
              <a:spcBef>
                <a:spcPct val="0"/>
              </a:spcBef>
            </a:pPr>
            <a:r>
              <a:rPr lang="en-US" sz="2300">
                <a:solidFill>
                  <a:srgbClr val="000000"/>
                </a:solidFill>
                <a:latin typeface="Inter"/>
                <a:ea typeface="Inter"/>
                <a:cs typeface="Inter"/>
                <a:sym typeface="Inter"/>
              </a:rPr>
              <a:t>Solution 2: Traveling Kits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EC"/>
        </a:solidFill>
        <a:effectLst/>
      </p:bgPr>
    </p:bg>
    <p:spTree>
      <p:nvGrpSpPr>
        <p:cNvPr id="1" name=""/>
        <p:cNvGrpSpPr/>
        <p:nvPr/>
      </p:nvGrpSpPr>
      <p:grpSpPr>
        <a:xfrm>
          <a:off x="0" y="0"/>
          <a:ext cx="0" cy="0"/>
          <a:chOff x="0" y="0"/>
          <a:chExt cx="0" cy="0"/>
        </a:xfrm>
      </p:grpSpPr>
      <p:grpSp>
        <p:nvGrpSpPr>
          <p:cNvPr id="2" name="Group 2"/>
          <p:cNvGrpSpPr/>
          <p:nvPr/>
        </p:nvGrpSpPr>
        <p:grpSpPr>
          <a:xfrm>
            <a:off x="0" y="564764"/>
            <a:ext cx="9908329" cy="9157472"/>
            <a:chOff x="0" y="0"/>
            <a:chExt cx="2609601" cy="2411845"/>
          </a:xfrm>
        </p:grpSpPr>
        <p:sp>
          <p:nvSpPr>
            <p:cNvPr id="3" name="Freeform 3"/>
            <p:cNvSpPr/>
            <p:nvPr/>
          </p:nvSpPr>
          <p:spPr>
            <a:xfrm>
              <a:off x="0" y="0"/>
              <a:ext cx="2609601" cy="2411845"/>
            </a:xfrm>
            <a:custGeom>
              <a:avLst/>
              <a:gdLst/>
              <a:ahLst/>
              <a:cxnLst/>
              <a:rect l="l" t="t" r="r" b="b"/>
              <a:pathLst>
                <a:path w="2609601" h="2411845">
                  <a:moveTo>
                    <a:pt x="0" y="0"/>
                  </a:moveTo>
                  <a:lnTo>
                    <a:pt x="2609601" y="0"/>
                  </a:lnTo>
                  <a:lnTo>
                    <a:pt x="2609601" y="2411845"/>
                  </a:lnTo>
                  <a:lnTo>
                    <a:pt x="0" y="2411845"/>
                  </a:lnTo>
                  <a:close/>
                </a:path>
              </a:pathLst>
            </a:custGeom>
            <a:solidFill>
              <a:srgbClr val="F0E4C3"/>
            </a:solidFill>
          </p:spPr>
          <p:txBody>
            <a:bodyPr/>
            <a:lstStyle/>
            <a:p>
              <a:endParaRPr lang="en-US"/>
            </a:p>
          </p:txBody>
        </p:sp>
        <p:sp>
          <p:nvSpPr>
            <p:cNvPr id="4" name="TextBox 4"/>
            <p:cNvSpPr txBox="1"/>
            <p:nvPr/>
          </p:nvSpPr>
          <p:spPr>
            <a:xfrm>
              <a:off x="0" y="-38100"/>
              <a:ext cx="2609601" cy="2449945"/>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0202980" y="4164760"/>
            <a:ext cx="7056320" cy="5589442"/>
          </a:xfrm>
          <a:prstGeom prst="rect">
            <a:avLst/>
          </a:prstGeom>
        </p:spPr>
        <p:txBody>
          <a:bodyPr lIns="0" tIns="0" rIns="0" bIns="0" rtlCol="0" anchor="t">
            <a:spAutoFit/>
          </a:bodyPr>
          <a:lstStyle/>
          <a:p>
            <a:pPr algn="just">
              <a:lnSpc>
                <a:spcPts val="3220"/>
              </a:lnSpc>
            </a:pPr>
            <a:r>
              <a:rPr lang="en-US" sz="2300">
                <a:solidFill>
                  <a:srgbClr val="000000"/>
                </a:solidFill>
                <a:latin typeface="Inter"/>
                <a:ea typeface="Inter"/>
                <a:cs typeface="Inter"/>
                <a:sym typeface="Inter"/>
              </a:rPr>
              <a:t>The NEW Online Store Resource is just that - a resource for customers and anyone else to see what we have available.</a:t>
            </a:r>
          </a:p>
          <a:p>
            <a:pPr algn="just">
              <a:lnSpc>
                <a:spcPts val="3220"/>
              </a:lnSpc>
            </a:pPr>
            <a:endParaRPr lang="en-US" sz="2300">
              <a:solidFill>
                <a:srgbClr val="000000"/>
              </a:solidFill>
              <a:latin typeface="Inter"/>
              <a:ea typeface="Inter"/>
              <a:cs typeface="Inter"/>
              <a:sym typeface="Inter"/>
            </a:endParaRPr>
          </a:p>
          <a:p>
            <a:pPr algn="just">
              <a:lnSpc>
                <a:spcPts val="3220"/>
              </a:lnSpc>
            </a:pPr>
            <a:r>
              <a:rPr lang="en-US" sz="2300">
                <a:solidFill>
                  <a:srgbClr val="000000"/>
                </a:solidFill>
                <a:latin typeface="Inter"/>
                <a:ea typeface="Inter"/>
                <a:cs typeface="Inter"/>
                <a:sym typeface="Inter"/>
              </a:rPr>
              <a:t>It is not a retail site. Prices are not listed. Customers are not able to make online purchases. They still need to contact us for ordering. </a:t>
            </a:r>
          </a:p>
          <a:p>
            <a:pPr algn="just">
              <a:lnSpc>
                <a:spcPts val="3220"/>
              </a:lnSpc>
            </a:pPr>
            <a:endParaRPr lang="en-US" sz="2300">
              <a:solidFill>
                <a:srgbClr val="000000"/>
              </a:solidFill>
              <a:latin typeface="Inter"/>
              <a:ea typeface="Inter"/>
              <a:cs typeface="Inter"/>
              <a:sym typeface="Inter"/>
            </a:endParaRPr>
          </a:p>
          <a:p>
            <a:pPr algn="just">
              <a:lnSpc>
                <a:spcPts val="3220"/>
              </a:lnSpc>
            </a:pPr>
            <a:r>
              <a:rPr lang="en-US" sz="2300">
                <a:solidFill>
                  <a:srgbClr val="000000"/>
                </a:solidFill>
                <a:latin typeface="Inter"/>
                <a:ea typeface="Inter"/>
                <a:cs typeface="Inter"/>
                <a:sym typeface="Inter"/>
              </a:rPr>
              <a:t>Why? Because sometimes it’s more than just a magnifier.</a:t>
            </a:r>
          </a:p>
          <a:p>
            <a:pPr algn="just">
              <a:lnSpc>
                <a:spcPts val="3220"/>
              </a:lnSpc>
            </a:pPr>
            <a:endParaRPr lang="en-US" sz="2300">
              <a:solidFill>
                <a:srgbClr val="000000"/>
              </a:solidFill>
              <a:latin typeface="Inter"/>
              <a:ea typeface="Inter"/>
              <a:cs typeface="Inter"/>
              <a:sym typeface="Inter"/>
            </a:endParaRPr>
          </a:p>
          <a:p>
            <a:pPr algn="just">
              <a:lnSpc>
                <a:spcPts val="3220"/>
              </a:lnSpc>
            </a:pPr>
            <a:endParaRPr lang="en-US" sz="2300">
              <a:solidFill>
                <a:srgbClr val="000000"/>
              </a:solidFill>
              <a:latin typeface="Inter"/>
              <a:ea typeface="Inter"/>
              <a:cs typeface="Inter"/>
              <a:sym typeface="Inter"/>
            </a:endParaRPr>
          </a:p>
          <a:p>
            <a:pPr algn="just">
              <a:lnSpc>
                <a:spcPts val="3220"/>
              </a:lnSpc>
            </a:pPr>
            <a:endParaRPr lang="en-US" sz="2300">
              <a:solidFill>
                <a:srgbClr val="000000"/>
              </a:solidFill>
              <a:latin typeface="Inter"/>
              <a:ea typeface="Inter"/>
              <a:cs typeface="Inter"/>
              <a:sym typeface="Inter"/>
            </a:endParaRPr>
          </a:p>
          <a:p>
            <a:pPr marL="0" lvl="0" indent="0" algn="just">
              <a:lnSpc>
                <a:spcPts val="3220"/>
              </a:lnSpc>
              <a:spcBef>
                <a:spcPct val="0"/>
              </a:spcBef>
            </a:pPr>
            <a:endParaRPr lang="en-US" sz="2300">
              <a:solidFill>
                <a:srgbClr val="000000"/>
              </a:solidFill>
              <a:latin typeface="Inter"/>
              <a:ea typeface="Inter"/>
              <a:cs typeface="Inter"/>
              <a:sym typeface="Inter"/>
            </a:endParaRPr>
          </a:p>
        </p:txBody>
      </p:sp>
      <p:grpSp>
        <p:nvGrpSpPr>
          <p:cNvPr id="6" name="Group 6"/>
          <p:cNvGrpSpPr/>
          <p:nvPr/>
        </p:nvGrpSpPr>
        <p:grpSpPr>
          <a:xfrm>
            <a:off x="-1137875" y="-687285"/>
            <a:ext cx="2958346" cy="295834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7E52"/>
            </a:solidFill>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5681641" y="9722236"/>
            <a:ext cx="3155318" cy="1731481"/>
          </a:xfrm>
          <a:custGeom>
            <a:avLst/>
            <a:gdLst/>
            <a:ahLst/>
            <a:cxnLst/>
            <a:rect l="l" t="t" r="r" b="b"/>
            <a:pathLst>
              <a:path w="3155318" h="1731481">
                <a:moveTo>
                  <a:pt x="0" y="0"/>
                </a:moveTo>
                <a:lnTo>
                  <a:pt x="3155318" y="0"/>
                </a:lnTo>
                <a:lnTo>
                  <a:pt x="3155318" y="1731481"/>
                </a:lnTo>
                <a:lnTo>
                  <a:pt x="0" y="17314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922238" y="2523565"/>
            <a:ext cx="8063853" cy="6734735"/>
          </a:xfrm>
          <a:custGeom>
            <a:avLst/>
            <a:gdLst/>
            <a:ahLst/>
            <a:cxnLst/>
            <a:rect l="l" t="t" r="r" b="b"/>
            <a:pathLst>
              <a:path w="8063853" h="6734735">
                <a:moveTo>
                  <a:pt x="0" y="0"/>
                </a:moveTo>
                <a:lnTo>
                  <a:pt x="8063853" y="0"/>
                </a:lnTo>
                <a:lnTo>
                  <a:pt x="8063853" y="6734735"/>
                </a:lnTo>
                <a:lnTo>
                  <a:pt x="0" y="6734735"/>
                </a:lnTo>
                <a:lnTo>
                  <a:pt x="0" y="0"/>
                </a:lnTo>
                <a:close/>
              </a:path>
            </a:pathLst>
          </a:custGeom>
          <a:blipFill>
            <a:blip r:embed="rId4"/>
            <a:stretch>
              <a:fillRect/>
            </a:stretch>
          </a:blipFill>
        </p:spPr>
        <p:txBody>
          <a:bodyPr/>
          <a:lstStyle/>
          <a:p>
            <a:endParaRPr lang="en-US"/>
          </a:p>
        </p:txBody>
      </p:sp>
      <p:sp>
        <p:nvSpPr>
          <p:cNvPr id="11" name="TextBox 11"/>
          <p:cNvSpPr txBox="1"/>
          <p:nvPr/>
        </p:nvSpPr>
        <p:spPr>
          <a:xfrm>
            <a:off x="10058406" y="479039"/>
            <a:ext cx="7200894" cy="3733347"/>
          </a:xfrm>
          <a:prstGeom prst="rect">
            <a:avLst/>
          </a:prstGeom>
        </p:spPr>
        <p:txBody>
          <a:bodyPr lIns="0" tIns="0" rIns="0" bIns="0" rtlCol="0" anchor="t">
            <a:spAutoFit/>
          </a:bodyPr>
          <a:lstStyle/>
          <a:p>
            <a:pPr algn="l">
              <a:lnSpc>
                <a:spcPts val="9601"/>
              </a:lnSpc>
            </a:pPr>
            <a:r>
              <a:rPr lang="en-US" sz="7935" b="1">
                <a:solidFill>
                  <a:srgbClr val="597E52"/>
                </a:solidFill>
                <a:latin typeface="Poppins Bold"/>
                <a:ea typeface="Poppins Bold"/>
                <a:cs typeface="Poppins Bold"/>
                <a:sym typeface="Poppins Bold"/>
              </a:rPr>
              <a:t>The Online Store Resource</a:t>
            </a:r>
          </a:p>
        </p:txBody>
      </p:sp>
      <p:sp>
        <p:nvSpPr>
          <p:cNvPr id="12" name="TextBox 12"/>
          <p:cNvSpPr txBox="1"/>
          <p:nvPr/>
        </p:nvSpPr>
        <p:spPr>
          <a:xfrm>
            <a:off x="2827080" y="1301489"/>
            <a:ext cx="4254169" cy="696026"/>
          </a:xfrm>
          <a:prstGeom prst="rect">
            <a:avLst/>
          </a:prstGeom>
        </p:spPr>
        <p:txBody>
          <a:bodyPr lIns="0" tIns="0" rIns="0" bIns="0" rtlCol="0" anchor="t">
            <a:spAutoFit/>
          </a:bodyPr>
          <a:lstStyle/>
          <a:p>
            <a:pPr algn="ctr">
              <a:lnSpc>
                <a:spcPts val="5740"/>
              </a:lnSpc>
            </a:pPr>
            <a:r>
              <a:rPr lang="en-US" sz="4100" b="1">
                <a:solidFill>
                  <a:srgbClr val="000000"/>
                </a:solidFill>
                <a:latin typeface="Canva Sans Bold"/>
                <a:ea typeface="Canva Sans Bold"/>
                <a:cs typeface="Canva Sans Bold"/>
                <a:sym typeface="Canva Sans Bold"/>
              </a:rPr>
              <a:t>The Online Store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EC"/>
        </a:solidFill>
        <a:effectLst/>
      </p:bgPr>
    </p:bg>
    <p:spTree>
      <p:nvGrpSpPr>
        <p:cNvPr id="1" name=""/>
        <p:cNvGrpSpPr/>
        <p:nvPr/>
      </p:nvGrpSpPr>
      <p:grpSpPr>
        <a:xfrm>
          <a:off x="0" y="0"/>
          <a:ext cx="0" cy="0"/>
          <a:chOff x="0" y="0"/>
          <a:chExt cx="0" cy="0"/>
        </a:xfrm>
      </p:grpSpPr>
      <p:grpSp>
        <p:nvGrpSpPr>
          <p:cNvPr id="2" name="Group 2"/>
          <p:cNvGrpSpPr/>
          <p:nvPr/>
        </p:nvGrpSpPr>
        <p:grpSpPr>
          <a:xfrm>
            <a:off x="-3618852" y="-568018"/>
            <a:ext cx="11423036" cy="1142303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7E52"/>
            </a:solidFill>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717039" y="2209553"/>
            <a:ext cx="5867894" cy="5867894"/>
          </a:xfrm>
          <a:custGeom>
            <a:avLst/>
            <a:gdLst/>
            <a:ahLst/>
            <a:cxnLst/>
            <a:rect l="l" t="t" r="r" b="b"/>
            <a:pathLst>
              <a:path w="5867894" h="5867894">
                <a:moveTo>
                  <a:pt x="0" y="0"/>
                </a:moveTo>
                <a:lnTo>
                  <a:pt x="5867894" y="0"/>
                </a:lnTo>
                <a:lnTo>
                  <a:pt x="5867894" y="5867894"/>
                </a:lnTo>
                <a:lnTo>
                  <a:pt x="0" y="5867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p:nvPr/>
        </p:nvGrpSpPr>
        <p:grpSpPr>
          <a:xfrm>
            <a:off x="15529812" y="-1631032"/>
            <a:ext cx="4209930" cy="420993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0E4C3"/>
            </a:solidFill>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200925" y="473933"/>
            <a:ext cx="3162861" cy="1735620"/>
          </a:xfrm>
          <a:custGeom>
            <a:avLst/>
            <a:gdLst/>
            <a:ahLst/>
            <a:cxnLst/>
            <a:rect l="l" t="t" r="r" b="b"/>
            <a:pathLst>
              <a:path w="3162861" h="1735620">
                <a:moveTo>
                  <a:pt x="0" y="0"/>
                </a:moveTo>
                <a:lnTo>
                  <a:pt x="3162861" y="0"/>
                </a:lnTo>
                <a:lnTo>
                  <a:pt x="3162861" y="1735620"/>
                </a:lnTo>
                <a:lnTo>
                  <a:pt x="0" y="17356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309589" y="1963254"/>
            <a:ext cx="7494595" cy="6360493"/>
          </a:xfrm>
          <a:custGeom>
            <a:avLst/>
            <a:gdLst/>
            <a:ahLst/>
            <a:cxnLst/>
            <a:rect l="l" t="t" r="r" b="b"/>
            <a:pathLst>
              <a:path w="7494595" h="6360493">
                <a:moveTo>
                  <a:pt x="0" y="0"/>
                </a:moveTo>
                <a:lnTo>
                  <a:pt x="7494595" y="0"/>
                </a:lnTo>
                <a:lnTo>
                  <a:pt x="7494595" y="6360492"/>
                </a:lnTo>
                <a:lnTo>
                  <a:pt x="0" y="6360492"/>
                </a:lnTo>
                <a:lnTo>
                  <a:pt x="0" y="0"/>
                </a:lnTo>
                <a:close/>
              </a:path>
            </a:pathLst>
          </a:custGeom>
          <a:blipFill>
            <a:blip r:embed="rId6"/>
            <a:stretch>
              <a:fillRect/>
            </a:stretch>
          </a:blipFill>
        </p:spPr>
        <p:txBody>
          <a:bodyPr/>
          <a:lstStyle/>
          <a:p>
            <a:endParaRPr lang="en-US"/>
          </a:p>
        </p:txBody>
      </p:sp>
      <p:sp>
        <p:nvSpPr>
          <p:cNvPr id="11" name="TextBox 11"/>
          <p:cNvSpPr txBox="1"/>
          <p:nvPr/>
        </p:nvSpPr>
        <p:spPr>
          <a:xfrm>
            <a:off x="8104892" y="2738467"/>
            <a:ext cx="9529885" cy="6733860"/>
          </a:xfrm>
          <a:prstGeom prst="rect">
            <a:avLst/>
          </a:prstGeom>
        </p:spPr>
        <p:txBody>
          <a:bodyPr lIns="0" tIns="0" rIns="0" bIns="0" rtlCol="0" anchor="t">
            <a:spAutoFit/>
          </a:bodyPr>
          <a:lstStyle/>
          <a:p>
            <a:pPr algn="l">
              <a:lnSpc>
                <a:spcPts val="3526"/>
              </a:lnSpc>
            </a:pPr>
            <a:r>
              <a:rPr lang="en-US" sz="2519">
                <a:solidFill>
                  <a:srgbClr val="000000"/>
                </a:solidFill>
                <a:latin typeface="Inter"/>
                <a:ea typeface="Inter"/>
                <a:cs typeface="Inter"/>
                <a:sym typeface="Inter"/>
              </a:rPr>
              <a:t>More space for pictures and descriptions of ALL items</a:t>
            </a:r>
          </a:p>
          <a:p>
            <a:pPr algn="l">
              <a:lnSpc>
                <a:spcPts val="3526"/>
              </a:lnSpc>
            </a:pPr>
            <a:endParaRPr lang="en-US" sz="2519">
              <a:solidFill>
                <a:srgbClr val="000000"/>
              </a:solidFill>
              <a:latin typeface="Inter"/>
              <a:ea typeface="Inter"/>
              <a:cs typeface="Inter"/>
              <a:sym typeface="Inter"/>
            </a:endParaRPr>
          </a:p>
          <a:p>
            <a:pPr algn="l">
              <a:lnSpc>
                <a:spcPts val="3526"/>
              </a:lnSpc>
            </a:pPr>
            <a:r>
              <a:rPr lang="en-US" sz="2519">
                <a:solidFill>
                  <a:srgbClr val="000000"/>
                </a:solidFill>
                <a:latin typeface="Inter"/>
                <a:ea typeface="Inter"/>
                <a:cs typeface="Inter"/>
                <a:sym typeface="Inter"/>
              </a:rPr>
              <a:t>Can be updated easily and as often as needed</a:t>
            </a:r>
          </a:p>
          <a:p>
            <a:pPr algn="l">
              <a:lnSpc>
                <a:spcPts val="3526"/>
              </a:lnSpc>
            </a:pPr>
            <a:endParaRPr lang="en-US" sz="2519">
              <a:solidFill>
                <a:srgbClr val="000000"/>
              </a:solidFill>
              <a:latin typeface="Inter"/>
              <a:ea typeface="Inter"/>
              <a:cs typeface="Inter"/>
              <a:sym typeface="Inter"/>
            </a:endParaRPr>
          </a:p>
          <a:p>
            <a:pPr algn="l">
              <a:lnSpc>
                <a:spcPts val="3526"/>
              </a:lnSpc>
            </a:pPr>
            <a:r>
              <a:rPr lang="en-US" sz="2519">
                <a:solidFill>
                  <a:srgbClr val="000000"/>
                </a:solidFill>
                <a:latin typeface="Inter"/>
                <a:ea typeface="Inter"/>
                <a:cs typeface="Inter"/>
                <a:sym typeface="Inter"/>
              </a:rPr>
              <a:t>Accessible </a:t>
            </a:r>
          </a:p>
          <a:p>
            <a:pPr algn="l">
              <a:lnSpc>
                <a:spcPts val="3526"/>
              </a:lnSpc>
            </a:pPr>
            <a:endParaRPr lang="en-US" sz="2519">
              <a:solidFill>
                <a:srgbClr val="000000"/>
              </a:solidFill>
              <a:latin typeface="Inter"/>
              <a:ea typeface="Inter"/>
              <a:cs typeface="Inter"/>
              <a:sym typeface="Inter"/>
            </a:endParaRPr>
          </a:p>
          <a:p>
            <a:pPr algn="l">
              <a:lnSpc>
                <a:spcPts val="3526"/>
              </a:lnSpc>
            </a:pPr>
            <a:r>
              <a:rPr lang="en-US" sz="2519">
                <a:solidFill>
                  <a:srgbClr val="000000"/>
                </a:solidFill>
                <a:latin typeface="Inter"/>
                <a:ea typeface="Inter"/>
                <a:cs typeface="Inter"/>
                <a:sym typeface="Inter"/>
              </a:rPr>
              <a:t>Designed with low vision patrons in mind</a:t>
            </a:r>
          </a:p>
          <a:p>
            <a:pPr algn="l">
              <a:lnSpc>
                <a:spcPts val="3526"/>
              </a:lnSpc>
            </a:pPr>
            <a:endParaRPr lang="en-US" sz="2519">
              <a:solidFill>
                <a:srgbClr val="000000"/>
              </a:solidFill>
              <a:latin typeface="Inter"/>
              <a:ea typeface="Inter"/>
              <a:cs typeface="Inter"/>
              <a:sym typeface="Inter"/>
            </a:endParaRPr>
          </a:p>
          <a:p>
            <a:pPr algn="l">
              <a:lnSpc>
                <a:spcPts val="3526"/>
              </a:lnSpc>
            </a:pPr>
            <a:r>
              <a:rPr lang="en-US" sz="2519">
                <a:solidFill>
                  <a:srgbClr val="000000"/>
                </a:solidFill>
                <a:latin typeface="Inter"/>
                <a:ea typeface="Inter"/>
                <a:cs typeface="Inter"/>
                <a:sym typeface="Inter"/>
              </a:rPr>
              <a:t>Will be found on The Store information page on the NDVS website</a:t>
            </a:r>
          </a:p>
          <a:p>
            <a:pPr algn="l">
              <a:lnSpc>
                <a:spcPts val="3526"/>
              </a:lnSpc>
            </a:pPr>
            <a:endParaRPr lang="en-US" sz="2519">
              <a:solidFill>
                <a:srgbClr val="000000"/>
              </a:solidFill>
              <a:latin typeface="Inter"/>
              <a:ea typeface="Inter"/>
              <a:cs typeface="Inter"/>
              <a:sym typeface="Inter"/>
            </a:endParaRPr>
          </a:p>
          <a:p>
            <a:pPr algn="l">
              <a:lnSpc>
                <a:spcPts val="3526"/>
              </a:lnSpc>
            </a:pPr>
            <a:r>
              <a:rPr lang="en-US" sz="2519">
                <a:solidFill>
                  <a:srgbClr val="000000"/>
                </a:solidFill>
                <a:latin typeface="Inter"/>
                <a:ea typeface="Inter"/>
                <a:cs typeface="Inter"/>
                <a:sym typeface="Inter"/>
              </a:rPr>
              <a:t>Expected to be live in the next 4-6 weeks</a:t>
            </a:r>
          </a:p>
          <a:p>
            <a:pPr algn="l">
              <a:lnSpc>
                <a:spcPts val="3526"/>
              </a:lnSpc>
            </a:pPr>
            <a:endParaRPr lang="en-US" sz="2519">
              <a:solidFill>
                <a:srgbClr val="000000"/>
              </a:solidFill>
              <a:latin typeface="Inter"/>
              <a:ea typeface="Inter"/>
              <a:cs typeface="Inter"/>
              <a:sym typeface="Inter"/>
            </a:endParaRPr>
          </a:p>
          <a:p>
            <a:pPr algn="l">
              <a:lnSpc>
                <a:spcPts val="3526"/>
              </a:lnSpc>
            </a:pPr>
            <a:endParaRPr lang="en-US" sz="2519">
              <a:solidFill>
                <a:srgbClr val="000000"/>
              </a:solidFill>
              <a:latin typeface="Inter"/>
              <a:ea typeface="Inter"/>
              <a:cs typeface="Inter"/>
              <a:sym typeface="Inter"/>
            </a:endParaRPr>
          </a:p>
          <a:p>
            <a:pPr marL="0" lvl="0" indent="0" algn="ctr">
              <a:lnSpc>
                <a:spcPts val="3806"/>
              </a:lnSpc>
              <a:spcBef>
                <a:spcPct val="0"/>
              </a:spcBef>
            </a:pPr>
            <a:r>
              <a:rPr lang="en-US" sz="2719" b="1" u="sng">
                <a:solidFill>
                  <a:srgbClr val="000000"/>
                </a:solidFill>
                <a:latin typeface="Inter Bold"/>
                <a:ea typeface="Inter Bold"/>
                <a:cs typeface="Inter Bold"/>
                <a:sym typeface="Inter Bold"/>
                <a:hlinkClick r:id="rId7" tooltip="http://www.ndvisionservices.com"/>
              </a:rPr>
              <a:t>North Dakota Vision Services</a:t>
            </a:r>
          </a:p>
        </p:txBody>
      </p:sp>
      <p:sp>
        <p:nvSpPr>
          <p:cNvPr id="12" name="TextBox 12"/>
          <p:cNvSpPr txBox="1"/>
          <p:nvPr/>
        </p:nvSpPr>
        <p:spPr>
          <a:xfrm>
            <a:off x="8104892" y="1051030"/>
            <a:ext cx="9529885" cy="1478325"/>
          </a:xfrm>
          <a:prstGeom prst="rect">
            <a:avLst/>
          </a:prstGeom>
        </p:spPr>
        <p:txBody>
          <a:bodyPr lIns="0" tIns="0" rIns="0" bIns="0" rtlCol="0" anchor="t">
            <a:spAutoFit/>
          </a:bodyPr>
          <a:lstStyle/>
          <a:p>
            <a:pPr marL="0" lvl="0" indent="0" algn="l">
              <a:lnSpc>
                <a:spcPts val="11440"/>
              </a:lnSpc>
              <a:spcBef>
                <a:spcPct val="0"/>
              </a:spcBef>
            </a:pPr>
            <a:r>
              <a:rPr lang="en-US" sz="8171" b="1">
                <a:solidFill>
                  <a:srgbClr val="597E52"/>
                </a:solidFill>
                <a:latin typeface="Poppins Bold"/>
                <a:ea typeface="Poppins Bold"/>
                <a:cs typeface="Poppins Bold"/>
                <a:sym typeface="Poppins Bold"/>
              </a:rPr>
              <a:t>Another Resource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843</Words>
  <Application>Microsoft Office PowerPoint</Application>
  <PresentationFormat>Custom</PresentationFormat>
  <Paragraphs>110</Paragraphs>
  <Slides>12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Inter Bold</vt:lpstr>
      <vt:lpstr>Canva Sans Bold</vt:lpstr>
      <vt:lpstr>Poppins Bold</vt:lpstr>
      <vt:lpstr>Inter</vt:lpstr>
      <vt:lpstr>Poppins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Store</dc:title>
  <dc:creator>Thom, Tallena R.</dc:creator>
  <cp:lastModifiedBy>Thom, Tallena R.</cp:lastModifiedBy>
  <cp:revision>1</cp:revision>
  <dcterms:created xsi:type="dcterms:W3CDTF">2006-08-16T00:00:00Z</dcterms:created>
  <dcterms:modified xsi:type="dcterms:W3CDTF">2025-09-25T12:22:41Z</dcterms:modified>
  <dc:identifier>DAGzutFgqpY</dc:identifier>
</cp:coreProperties>
</file>