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70" r:id="rId17"/>
    <p:sldId id="271" r:id="rId18"/>
    <p:sldId id="274" r:id="rId19"/>
    <p:sldId id="275" r:id="rId20"/>
    <p:sldId id="315" r:id="rId21"/>
    <p:sldId id="313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0"/>
  </p:normalViewPr>
  <p:slideViewPr>
    <p:cSldViewPr>
      <p:cViewPr varScale="1">
        <p:scale>
          <a:sx n="91" d="100"/>
          <a:sy n="91" d="100"/>
        </p:scale>
        <p:origin x="64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97989" y="3218433"/>
            <a:ext cx="4748530" cy="894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331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01655" y="4584700"/>
            <a:ext cx="4327525" cy="845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4080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31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4080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38177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399" y="0"/>
                </a:lnTo>
              </a:path>
            </a:pathLst>
          </a:custGeom>
          <a:ln w="76199">
            <a:solidFill>
              <a:srgbClr val="FAC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31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9224" y="1544126"/>
            <a:ext cx="3302635" cy="421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080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331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449" y="648111"/>
            <a:ext cx="861631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331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9224" y="1544126"/>
            <a:ext cx="8301355" cy="337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4080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lacey.long@minotstate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248" y="613750"/>
            <a:ext cx="11236325" cy="5922645"/>
            <a:chOff x="632248" y="613750"/>
            <a:chExt cx="11236325" cy="5922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9302" y="1119116"/>
              <a:ext cx="9521018" cy="22136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76720" y="3335867"/>
              <a:ext cx="3291840" cy="3200400"/>
            </a:xfrm>
            <a:custGeom>
              <a:avLst/>
              <a:gdLst/>
              <a:ahLst/>
              <a:cxnLst/>
              <a:rect l="l" t="t" r="r" b="b"/>
              <a:pathLst>
                <a:path w="3291840" h="3200400">
                  <a:moveTo>
                    <a:pt x="3291839" y="0"/>
                  </a:moveTo>
                  <a:lnTo>
                    <a:pt x="0" y="3200399"/>
                  </a:lnTo>
                  <a:lnTo>
                    <a:pt x="3291839" y="3200399"/>
                  </a:lnTo>
                  <a:lnTo>
                    <a:pt x="3291839" y="0"/>
                  </a:lnTo>
                  <a:close/>
                </a:path>
              </a:pathLst>
            </a:custGeom>
            <a:solidFill>
              <a:srgbClr val="029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1773" y="623275"/>
              <a:ext cx="10905490" cy="5608320"/>
            </a:xfrm>
            <a:custGeom>
              <a:avLst/>
              <a:gdLst/>
              <a:ahLst/>
              <a:cxnLst/>
              <a:rect l="l" t="t" r="r" b="b"/>
              <a:pathLst>
                <a:path w="10905490" h="5608320">
                  <a:moveTo>
                    <a:pt x="0" y="0"/>
                  </a:moveTo>
                  <a:lnTo>
                    <a:pt x="10905053" y="0"/>
                  </a:lnTo>
                  <a:lnTo>
                    <a:pt x="10905053" y="5607882"/>
                  </a:lnTo>
                  <a:lnTo>
                    <a:pt x="0" y="560788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99670" y="3454908"/>
            <a:ext cx="74987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170" algn="l"/>
              </a:tabLst>
            </a:pPr>
            <a:r>
              <a:rPr sz="5000" b="1" spc="-25" dirty="0">
                <a:latin typeface="Arial"/>
                <a:cs typeface="Arial"/>
              </a:rPr>
              <a:t>ND</a:t>
            </a:r>
            <a:r>
              <a:rPr sz="5000" b="1" dirty="0">
                <a:latin typeface="Arial"/>
                <a:cs typeface="Arial"/>
              </a:rPr>
              <a:t>	Dual</a:t>
            </a:r>
            <a:r>
              <a:rPr sz="5000" b="1" spc="-45" dirty="0">
                <a:latin typeface="Arial"/>
                <a:cs typeface="Arial"/>
              </a:rPr>
              <a:t> </a:t>
            </a:r>
            <a:r>
              <a:rPr sz="5000" b="1" dirty="0">
                <a:latin typeface="Arial"/>
                <a:cs typeface="Arial"/>
              </a:rPr>
              <a:t>Sensory</a:t>
            </a:r>
            <a:r>
              <a:rPr sz="5000" b="1" spc="-45" dirty="0">
                <a:latin typeface="Arial"/>
                <a:cs typeface="Arial"/>
              </a:rPr>
              <a:t> </a:t>
            </a:r>
            <a:r>
              <a:rPr sz="5000" b="1" spc="-10" dirty="0">
                <a:latin typeface="Arial"/>
                <a:cs typeface="Arial"/>
              </a:rPr>
              <a:t>Project</a:t>
            </a:r>
            <a:endParaRPr sz="5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8042" y="4414011"/>
            <a:ext cx="5368290" cy="14611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b="1" dirty="0">
                <a:latin typeface="Arial"/>
                <a:cs typeface="Arial"/>
              </a:rPr>
              <a:t>Lacey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Long,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Project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Director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200" b="1" dirty="0">
                <a:latin typeface="Arial"/>
                <a:cs typeface="Arial"/>
              </a:rPr>
              <a:t>Jodi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Patchen,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Administrative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Assistant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6400"/>
              </a:lnSpc>
              <a:spcBef>
                <a:spcPts val="70"/>
              </a:spcBef>
            </a:pPr>
            <a:r>
              <a:rPr sz="2200" b="1" dirty="0">
                <a:latin typeface="Arial"/>
                <a:cs typeface="Arial"/>
              </a:rPr>
              <a:t>Kelly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Prellwitz,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Family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Engagement </a:t>
            </a:r>
            <a:r>
              <a:rPr sz="2200" b="1" dirty="0">
                <a:latin typeface="Arial"/>
                <a:cs typeface="Arial"/>
              </a:rPr>
              <a:t>Rebecca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Sheffield,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OSEP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Project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Officer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9323" y="4649108"/>
            <a:ext cx="3818594" cy="14367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8177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399" y="0"/>
                </a:lnTo>
              </a:path>
            </a:pathLst>
          </a:custGeom>
          <a:ln w="76199">
            <a:solidFill>
              <a:srgbClr val="FAC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Typical</a:t>
            </a:r>
            <a:r>
              <a:rPr spc="20" dirty="0"/>
              <a:t> </a:t>
            </a:r>
            <a:r>
              <a:rPr spc="120" dirty="0"/>
              <a:t>Vision</a:t>
            </a:r>
            <a:r>
              <a:rPr spc="25" dirty="0"/>
              <a:t> </a:t>
            </a:r>
            <a:r>
              <a:rPr spc="260" dirty="0"/>
              <a:t>Development</a:t>
            </a:r>
            <a:r>
              <a:rPr spc="20" dirty="0"/>
              <a:t> </a:t>
            </a:r>
            <a:r>
              <a:rPr spc="-225" dirty="0"/>
              <a:t>(1</a:t>
            </a:r>
            <a:r>
              <a:rPr spc="25" dirty="0"/>
              <a:t> </a:t>
            </a:r>
            <a:r>
              <a:rPr spc="170" dirty="0"/>
              <a:t>of</a:t>
            </a:r>
            <a:r>
              <a:rPr spc="25" dirty="0"/>
              <a:t> </a:t>
            </a:r>
            <a:r>
              <a:rPr spc="70" dirty="0"/>
              <a:t>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marR="71120" indent="-410209" algn="just">
              <a:lnSpc>
                <a:spcPct val="114599"/>
              </a:lnSpc>
              <a:spcBef>
                <a:spcPts val="100"/>
              </a:spcBef>
              <a:buChar char="●"/>
              <a:tabLst>
                <a:tab pos="424815" algn="l"/>
              </a:tabLst>
            </a:pPr>
            <a:r>
              <a:rPr sz="2400" spc="90" dirty="0"/>
              <a:t>1</a:t>
            </a:r>
            <a:r>
              <a:rPr sz="2400" spc="-65" dirty="0"/>
              <a:t> </a:t>
            </a:r>
            <a:r>
              <a:rPr sz="2400" spc="85" dirty="0"/>
              <a:t>month:</a:t>
            </a:r>
            <a:r>
              <a:rPr sz="2400" spc="-65" dirty="0"/>
              <a:t> </a:t>
            </a:r>
            <a:r>
              <a:rPr sz="2400" spc="-10" dirty="0"/>
              <a:t>Looks</a:t>
            </a:r>
            <a:r>
              <a:rPr sz="2400" spc="-65" dirty="0"/>
              <a:t> </a:t>
            </a:r>
            <a:r>
              <a:rPr sz="2400" spc="90" dirty="0"/>
              <a:t>at</a:t>
            </a:r>
            <a:r>
              <a:rPr sz="2400" spc="-65" dirty="0"/>
              <a:t> </a:t>
            </a:r>
            <a:r>
              <a:rPr sz="2400" spc="55" dirty="0"/>
              <a:t>mothers</a:t>
            </a:r>
            <a:r>
              <a:rPr sz="2400" spc="-65" dirty="0"/>
              <a:t> </a:t>
            </a:r>
            <a:r>
              <a:rPr sz="2400" spc="60" dirty="0"/>
              <a:t>or</a:t>
            </a:r>
            <a:r>
              <a:rPr sz="2400" spc="-65" dirty="0"/>
              <a:t> </a:t>
            </a:r>
            <a:r>
              <a:rPr sz="2400" dirty="0"/>
              <a:t>caregivers</a:t>
            </a:r>
            <a:r>
              <a:rPr sz="2400" spc="-65" dirty="0"/>
              <a:t> </a:t>
            </a:r>
            <a:r>
              <a:rPr sz="2400" dirty="0"/>
              <a:t>face.</a:t>
            </a:r>
            <a:r>
              <a:rPr sz="2400" spc="-65" dirty="0"/>
              <a:t> </a:t>
            </a:r>
            <a:r>
              <a:rPr sz="2400" spc="-10" dirty="0"/>
              <a:t>Responds 	</a:t>
            </a:r>
            <a:r>
              <a:rPr sz="2400" spc="105" dirty="0"/>
              <a:t>to</a:t>
            </a:r>
            <a:r>
              <a:rPr sz="2400" spc="-100" dirty="0"/>
              <a:t> </a:t>
            </a:r>
            <a:r>
              <a:rPr sz="2400" spc="55" dirty="0"/>
              <a:t>lights.</a:t>
            </a:r>
            <a:endParaRPr sz="2400"/>
          </a:p>
          <a:p>
            <a:pPr marL="422275" marR="8255" indent="-410209" algn="just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spc="105" dirty="0"/>
              <a:t>2-</a:t>
            </a:r>
            <a:r>
              <a:rPr sz="2400" spc="130" dirty="0"/>
              <a:t>4</a:t>
            </a:r>
            <a:r>
              <a:rPr sz="2400" spc="-75" dirty="0"/>
              <a:t> </a:t>
            </a:r>
            <a:r>
              <a:rPr sz="2400" spc="70" dirty="0"/>
              <a:t>months:</a:t>
            </a:r>
            <a:r>
              <a:rPr sz="2400" spc="-70" dirty="0"/>
              <a:t> </a:t>
            </a:r>
            <a:r>
              <a:rPr sz="2400" dirty="0"/>
              <a:t>Begins</a:t>
            </a:r>
            <a:r>
              <a:rPr sz="2400" spc="-75" dirty="0"/>
              <a:t> </a:t>
            </a:r>
            <a:r>
              <a:rPr sz="2400" spc="105" dirty="0"/>
              <a:t>to</a:t>
            </a:r>
            <a:r>
              <a:rPr sz="2400" spc="-70" dirty="0"/>
              <a:t> </a:t>
            </a:r>
            <a:r>
              <a:rPr sz="2400" spc="65" dirty="0"/>
              <a:t>smile</a:t>
            </a:r>
            <a:r>
              <a:rPr sz="2400" spc="-75" dirty="0"/>
              <a:t> </a:t>
            </a:r>
            <a:r>
              <a:rPr sz="2400" spc="85" dirty="0"/>
              <a:t>at</a:t>
            </a:r>
            <a:r>
              <a:rPr sz="2400" spc="-70" dirty="0"/>
              <a:t> </a:t>
            </a:r>
            <a:r>
              <a:rPr sz="2400" spc="45" dirty="0"/>
              <a:t>others.</a:t>
            </a:r>
            <a:r>
              <a:rPr sz="2400" spc="-75" dirty="0"/>
              <a:t> </a:t>
            </a:r>
            <a:r>
              <a:rPr sz="2400" dirty="0"/>
              <a:t>Follows</a:t>
            </a:r>
            <a:r>
              <a:rPr sz="2400" spc="-70" dirty="0"/>
              <a:t> </a:t>
            </a:r>
            <a:r>
              <a:rPr sz="2400" dirty="0"/>
              <a:t>a</a:t>
            </a:r>
            <a:r>
              <a:rPr sz="2400" spc="-75" dirty="0"/>
              <a:t> </a:t>
            </a:r>
            <a:r>
              <a:rPr sz="2400" spc="-10" dirty="0"/>
              <a:t>moving 	</a:t>
            </a:r>
            <a:r>
              <a:rPr sz="2400" dirty="0"/>
              <a:t>person</a:t>
            </a:r>
            <a:r>
              <a:rPr sz="2400" spc="-40" dirty="0"/>
              <a:t> </a:t>
            </a:r>
            <a:r>
              <a:rPr sz="2400" spc="125" dirty="0"/>
              <a:t>with</a:t>
            </a:r>
            <a:r>
              <a:rPr sz="2400" spc="-40" dirty="0"/>
              <a:t> </a:t>
            </a:r>
            <a:r>
              <a:rPr sz="2400" spc="80" dirty="0"/>
              <a:t>his/her</a:t>
            </a:r>
            <a:r>
              <a:rPr sz="2400" spc="-35" dirty="0"/>
              <a:t> </a:t>
            </a:r>
            <a:r>
              <a:rPr sz="2400" dirty="0"/>
              <a:t>eyes.</a:t>
            </a:r>
            <a:r>
              <a:rPr sz="2400" spc="-40" dirty="0"/>
              <a:t> </a:t>
            </a:r>
            <a:r>
              <a:rPr sz="2400" dirty="0"/>
              <a:t>Fascinated</a:t>
            </a:r>
            <a:r>
              <a:rPr sz="2400" spc="-40" dirty="0"/>
              <a:t> </a:t>
            </a:r>
            <a:r>
              <a:rPr sz="2400" dirty="0"/>
              <a:t>by</a:t>
            </a:r>
            <a:r>
              <a:rPr sz="2400" spc="-35" dirty="0"/>
              <a:t> </a:t>
            </a:r>
            <a:r>
              <a:rPr sz="2400" spc="70" dirty="0"/>
              <a:t>lights</a:t>
            </a:r>
            <a:r>
              <a:rPr sz="2400" spc="-40" dirty="0"/>
              <a:t> </a:t>
            </a:r>
            <a:r>
              <a:rPr sz="2400" dirty="0"/>
              <a:t>and</a:t>
            </a:r>
            <a:r>
              <a:rPr sz="2400" spc="-35" dirty="0"/>
              <a:t> </a:t>
            </a:r>
            <a:r>
              <a:rPr sz="2400" spc="70" dirty="0"/>
              <a:t>bright 	</a:t>
            </a:r>
            <a:r>
              <a:rPr sz="2400" dirty="0"/>
              <a:t>colors.</a:t>
            </a:r>
            <a:r>
              <a:rPr sz="2400" spc="-55" dirty="0"/>
              <a:t> </a:t>
            </a:r>
            <a:r>
              <a:rPr sz="2400" dirty="0"/>
              <a:t>Begins</a:t>
            </a:r>
            <a:r>
              <a:rPr sz="2400" spc="-55" dirty="0"/>
              <a:t> </a:t>
            </a:r>
            <a:r>
              <a:rPr sz="2400" spc="105" dirty="0"/>
              <a:t>to</a:t>
            </a:r>
            <a:r>
              <a:rPr sz="2400" spc="-55" dirty="0"/>
              <a:t> </a:t>
            </a:r>
            <a:r>
              <a:rPr sz="2400" spc="65" dirty="0"/>
              <a:t>look</a:t>
            </a:r>
            <a:r>
              <a:rPr sz="2400" spc="-55" dirty="0"/>
              <a:t> </a:t>
            </a:r>
            <a:r>
              <a:rPr sz="2400" spc="85" dirty="0"/>
              <a:t>at</a:t>
            </a:r>
            <a:r>
              <a:rPr sz="2400" spc="-50" dirty="0"/>
              <a:t> </a:t>
            </a:r>
            <a:r>
              <a:rPr sz="2400" spc="70" dirty="0"/>
              <a:t>own</a:t>
            </a:r>
            <a:r>
              <a:rPr sz="2400" spc="-55" dirty="0"/>
              <a:t> </a:t>
            </a:r>
            <a:r>
              <a:rPr sz="2400" spc="-10" dirty="0"/>
              <a:t>hands.</a:t>
            </a:r>
            <a:endParaRPr sz="2400"/>
          </a:p>
          <a:p>
            <a:pPr marL="422275" marR="5080" indent="-410209" algn="just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spc="105" dirty="0"/>
              <a:t>5-</a:t>
            </a:r>
            <a:r>
              <a:rPr sz="2400" spc="130" dirty="0"/>
              <a:t>8</a:t>
            </a:r>
            <a:r>
              <a:rPr sz="2400" spc="-25" dirty="0"/>
              <a:t> </a:t>
            </a:r>
            <a:r>
              <a:rPr sz="2400" spc="70" dirty="0"/>
              <a:t>months:</a:t>
            </a:r>
            <a:r>
              <a:rPr sz="2400" spc="-25" dirty="0"/>
              <a:t> </a:t>
            </a:r>
            <a:r>
              <a:rPr sz="2400" dirty="0"/>
              <a:t>Watches</a:t>
            </a:r>
            <a:r>
              <a:rPr sz="2400" spc="-25" dirty="0"/>
              <a:t> </a:t>
            </a:r>
            <a:r>
              <a:rPr sz="2400" spc="50" dirty="0"/>
              <a:t>things</a:t>
            </a:r>
            <a:r>
              <a:rPr sz="2400" spc="-25" dirty="0"/>
              <a:t> </a:t>
            </a:r>
            <a:r>
              <a:rPr sz="2400" dirty="0"/>
              <a:t>happening</a:t>
            </a:r>
            <a:r>
              <a:rPr sz="2400" spc="-20" dirty="0"/>
              <a:t> </a:t>
            </a:r>
            <a:r>
              <a:rPr sz="2400" dirty="0"/>
              <a:t>across</a:t>
            </a:r>
            <a:r>
              <a:rPr sz="2400" spc="-25" dirty="0"/>
              <a:t> </a:t>
            </a:r>
            <a:r>
              <a:rPr sz="2400" spc="75" dirty="0"/>
              <a:t>the</a:t>
            </a:r>
            <a:r>
              <a:rPr sz="2400" spc="-25" dirty="0"/>
              <a:t> </a:t>
            </a:r>
            <a:r>
              <a:rPr sz="2400" spc="40" dirty="0"/>
              <a:t>room. 	</a:t>
            </a:r>
            <a:r>
              <a:rPr sz="2400" spc="-30" dirty="0"/>
              <a:t>Reaches</a:t>
            </a:r>
            <a:r>
              <a:rPr sz="2400" spc="-50" dirty="0"/>
              <a:t> </a:t>
            </a:r>
            <a:r>
              <a:rPr sz="2400" spc="90" dirty="0"/>
              <a:t>for</a:t>
            </a:r>
            <a:r>
              <a:rPr sz="2400" spc="-45" dirty="0"/>
              <a:t> </a:t>
            </a:r>
            <a:r>
              <a:rPr sz="2400" dirty="0"/>
              <a:t>nearby</a:t>
            </a:r>
            <a:r>
              <a:rPr sz="2400" spc="-45" dirty="0"/>
              <a:t> </a:t>
            </a:r>
            <a:r>
              <a:rPr sz="2400" dirty="0"/>
              <a:t>toys.</a:t>
            </a:r>
            <a:r>
              <a:rPr sz="2400" spc="-45" dirty="0"/>
              <a:t> </a:t>
            </a:r>
            <a:r>
              <a:rPr sz="2400" spc="-10" dirty="0"/>
              <a:t>Looks</a:t>
            </a:r>
            <a:r>
              <a:rPr sz="2400" spc="-45" dirty="0"/>
              <a:t> </a:t>
            </a:r>
            <a:r>
              <a:rPr sz="2400" spc="85" dirty="0"/>
              <a:t>at</a:t>
            </a:r>
            <a:r>
              <a:rPr sz="2400" spc="-45" dirty="0"/>
              <a:t> </a:t>
            </a:r>
            <a:r>
              <a:rPr sz="2400" spc="65" dirty="0"/>
              <a:t>small</a:t>
            </a:r>
            <a:r>
              <a:rPr sz="2400" spc="-45" dirty="0"/>
              <a:t> </a:t>
            </a:r>
            <a:r>
              <a:rPr sz="2400" spc="45" dirty="0"/>
              <a:t>objects,</a:t>
            </a:r>
            <a:r>
              <a:rPr sz="2400" spc="-45" dirty="0"/>
              <a:t> </a:t>
            </a:r>
            <a:r>
              <a:rPr sz="2400" dirty="0"/>
              <a:t>such</a:t>
            </a:r>
            <a:r>
              <a:rPr sz="2400" spc="-45" dirty="0"/>
              <a:t> </a:t>
            </a:r>
            <a:r>
              <a:rPr sz="2400" spc="-25" dirty="0"/>
              <a:t>as 	</a:t>
            </a:r>
            <a:r>
              <a:rPr sz="2400" dirty="0"/>
              <a:t>raisins</a:t>
            </a:r>
            <a:r>
              <a:rPr sz="2400" spc="-10" dirty="0"/>
              <a:t> </a:t>
            </a:r>
            <a:r>
              <a:rPr sz="2400" spc="60" dirty="0"/>
              <a:t>or</a:t>
            </a:r>
            <a:r>
              <a:rPr sz="2400" spc="-5" dirty="0"/>
              <a:t> </a:t>
            </a:r>
            <a:r>
              <a:rPr sz="2400" spc="65" dirty="0"/>
              <a:t>small</a:t>
            </a:r>
            <a:r>
              <a:rPr sz="2400" spc="-10" dirty="0"/>
              <a:t> cereal.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8177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399" y="0"/>
                </a:lnTo>
              </a:path>
            </a:pathLst>
          </a:custGeom>
          <a:ln w="76199">
            <a:solidFill>
              <a:srgbClr val="FAC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Typical</a:t>
            </a:r>
            <a:r>
              <a:rPr spc="30" dirty="0"/>
              <a:t> </a:t>
            </a:r>
            <a:r>
              <a:rPr spc="120" dirty="0"/>
              <a:t>Vision</a:t>
            </a:r>
            <a:r>
              <a:rPr spc="30" dirty="0"/>
              <a:t> </a:t>
            </a:r>
            <a:r>
              <a:rPr spc="260" dirty="0"/>
              <a:t>Development</a:t>
            </a:r>
            <a:r>
              <a:rPr spc="30" dirty="0"/>
              <a:t> </a:t>
            </a:r>
            <a:r>
              <a:rPr spc="95" dirty="0"/>
              <a:t>(2</a:t>
            </a:r>
            <a:r>
              <a:rPr spc="30" dirty="0"/>
              <a:t> </a:t>
            </a:r>
            <a:r>
              <a:rPr spc="170" dirty="0"/>
              <a:t>of</a:t>
            </a:r>
            <a:r>
              <a:rPr spc="30" dirty="0"/>
              <a:t> </a:t>
            </a:r>
            <a:r>
              <a:rPr spc="70" dirty="0"/>
              <a:t>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224" y="1544126"/>
            <a:ext cx="8268334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89535" indent="-412750">
              <a:lnSpc>
                <a:spcPct val="114599"/>
              </a:lnSpc>
              <a:spcBef>
                <a:spcPts val="100"/>
              </a:spcBef>
              <a:buChar char="●"/>
              <a:tabLst>
                <a:tab pos="424815" algn="l"/>
              </a:tabLst>
            </a:pPr>
            <a:r>
              <a:rPr sz="2400" spc="95" dirty="0">
                <a:solidFill>
                  <a:srgbClr val="408087"/>
                </a:solidFill>
                <a:latin typeface="Arial"/>
                <a:cs typeface="Arial"/>
              </a:rPr>
              <a:t>9-</a:t>
            </a:r>
            <a:r>
              <a:rPr sz="2400" spc="120" dirty="0">
                <a:solidFill>
                  <a:srgbClr val="408087"/>
                </a:solidFill>
                <a:latin typeface="Arial"/>
                <a:cs typeface="Arial"/>
              </a:rPr>
              <a:t>12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months: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Reacts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to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facial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expressions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of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others.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Looks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for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fallen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toys,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even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around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corners.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50" dirty="0">
                <a:solidFill>
                  <a:srgbClr val="408087"/>
                </a:solidFill>
                <a:latin typeface="Arial"/>
                <a:cs typeface="Arial"/>
              </a:rPr>
              <a:t>Is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interested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in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picking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up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408087"/>
                </a:solidFill>
                <a:latin typeface="Arial"/>
                <a:cs typeface="Arial"/>
              </a:rPr>
              <a:t>tiny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objects,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such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as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408087"/>
                </a:solidFill>
                <a:latin typeface="Arial"/>
                <a:cs typeface="Arial"/>
              </a:rPr>
              <a:t>lint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on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carpet.</a:t>
            </a:r>
            <a:endParaRPr sz="2400">
              <a:latin typeface="Arial"/>
              <a:cs typeface="Arial"/>
            </a:endParaRPr>
          </a:p>
          <a:p>
            <a:pPr marL="424815" marR="445770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spc="100" dirty="0">
                <a:solidFill>
                  <a:srgbClr val="408087"/>
                </a:solidFill>
                <a:latin typeface="Arial"/>
                <a:cs typeface="Arial"/>
              </a:rPr>
              <a:t>12-</a:t>
            </a:r>
            <a:r>
              <a:rPr sz="2400" spc="120" dirty="0">
                <a:solidFill>
                  <a:srgbClr val="408087"/>
                </a:solidFill>
                <a:latin typeface="Arial"/>
                <a:cs typeface="Arial"/>
              </a:rPr>
              <a:t>18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months: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Marks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and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scribbles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408087"/>
                </a:solidFill>
                <a:latin typeface="Arial"/>
                <a:cs typeface="Arial"/>
              </a:rPr>
              <a:t>with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crayon. </a:t>
            </a:r>
            <a:r>
              <a:rPr sz="2400" spc="85" dirty="0">
                <a:solidFill>
                  <a:srgbClr val="408087"/>
                </a:solidFill>
                <a:latin typeface="Arial"/>
                <a:cs typeface="Arial"/>
              </a:rPr>
              <a:t>Interested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in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picture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books.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Can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reach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in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and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408087"/>
                </a:solidFill>
                <a:latin typeface="Arial"/>
                <a:cs typeface="Arial"/>
              </a:rPr>
              <a:t>pull</a:t>
            </a:r>
            <a:r>
              <a:rPr sz="2400" spc="-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out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objects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easily.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Builds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short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tower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408087"/>
                </a:solidFill>
                <a:latin typeface="Arial"/>
                <a:cs typeface="Arial"/>
              </a:rPr>
              <a:t>with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blocks.</a:t>
            </a:r>
            <a:endParaRPr sz="2400">
              <a:latin typeface="Arial"/>
              <a:cs typeface="Arial"/>
            </a:endParaRPr>
          </a:p>
          <a:p>
            <a:pPr marL="424815" marR="5080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1½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408087"/>
                </a:solidFill>
                <a:latin typeface="Arial"/>
                <a:cs typeface="Arial"/>
              </a:rPr>
              <a:t>-</a:t>
            </a:r>
            <a:r>
              <a:rPr sz="2400" spc="160" dirty="0">
                <a:solidFill>
                  <a:srgbClr val="408087"/>
                </a:solidFill>
                <a:latin typeface="Arial"/>
                <a:cs typeface="Arial"/>
              </a:rPr>
              <a:t>3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years: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408087"/>
                </a:solidFill>
                <a:latin typeface="Arial"/>
                <a:cs typeface="Arial"/>
              </a:rPr>
              <a:t>Sees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408087"/>
                </a:solidFill>
                <a:latin typeface="Arial"/>
                <a:cs typeface="Arial"/>
              </a:rPr>
              <a:t>detail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in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familiar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pictures.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Copies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a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circle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408087"/>
                </a:solidFill>
                <a:latin typeface="Arial"/>
                <a:cs typeface="Arial"/>
              </a:rPr>
              <a:t>with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pencil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or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crayon.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Looks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for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familiar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things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in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distance.</a:t>
            </a:r>
            <a:r>
              <a:rPr sz="2400" spc="1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Can</a:t>
            </a:r>
            <a:r>
              <a:rPr sz="2400" spc="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imitate</a:t>
            </a:r>
            <a:r>
              <a:rPr sz="2400" spc="1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movements</a:t>
            </a:r>
            <a:r>
              <a:rPr sz="2400" spc="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of</a:t>
            </a:r>
            <a:r>
              <a:rPr sz="2400" spc="1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others.</a:t>
            </a:r>
            <a:r>
              <a:rPr sz="2400" spc="1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Matches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objects</a:t>
            </a:r>
            <a:r>
              <a:rPr sz="2400" spc="-9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to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pictures.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8177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399" y="0"/>
                </a:lnTo>
              </a:path>
            </a:pathLst>
          </a:custGeom>
          <a:ln w="76199">
            <a:solidFill>
              <a:srgbClr val="FAC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183978"/>
            <a:ext cx="9216475" cy="53367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pc="95" dirty="0"/>
              <a:t>Risk</a:t>
            </a:r>
            <a:r>
              <a:rPr spc="25" dirty="0"/>
              <a:t> </a:t>
            </a:r>
            <a:r>
              <a:rPr spc="125" dirty="0"/>
              <a:t>Factors</a:t>
            </a:r>
            <a:r>
              <a:rPr spc="25" dirty="0"/>
              <a:t> </a:t>
            </a:r>
            <a:r>
              <a:rPr spc="150" dirty="0"/>
              <a:t>for</a:t>
            </a:r>
            <a:r>
              <a:rPr spc="25" dirty="0"/>
              <a:t> </a:t>
            </a:r>
            <a:r>
              <a:rPr spc="240" dirty="0"/>
              <a:t>Deaf/</a:t>
            </a:r>
            <a:r>
              <a:rPr lang="en-US" spc="240" dirty="0"/>
              <a:t>H</a:t>
            </a:r>
            <a:r>
              <a:rPr spc="240" dirty="0"/>
              <a:t>ard</a:t>
            </a:r>
            <a:r>
              <a:rPr spc="25" dirty="0"/>
              <a:t> </a:t>
            </a:r>
            <a:r>
              <a:rPr spc="145" dirty="0"/>
              <a:t>of </a:t>
            </a:r>
            <a:r>
              <a:rPr lang="en-US" spc="200" dirty="0"/>
              <a:t>H</a:t>
            </a:r>
            <a:r>
              <a:rPr spc="200" dirty="0"/>
              <a:t>earing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224" y="1544126"/>
            <a:ext cx="7410450" cy="5054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520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Family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concern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about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child’s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hearing.</a:t>
            </a:r>
            <a:endParaRPr sz="2400">
              <a:latin typeface="Arial"/>
              <a:cs typeface="Arial"/>
            </a:endParaRPr>
          </a:p>
          <a:p>
            <a:pPr marL="424815" marR="5080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Baby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was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in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NICU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for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3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days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or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more,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or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was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given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oxygen</a:t>
            </a:r>
            <a:r>
              <a:rPr sz="2400" spc="-10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for</a:t>
            </a:r>
            <a:r>
              <a:rPr sz="2400" spc="-10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10</a:t>
            </a:r>
            <a:r>
              <a:rPr sz="2400" spc="-10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days</a:t>
            </a:r>
            <a:r>
              <a:rPr sz="2400" spc="-1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or</a:t>
            </a:r>
            <a:r>
              <a:rPr sz="2400" spc="-10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more.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Baby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had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unusual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ear,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head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or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neck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formation.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Baby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had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408087"/>
                </a:solidFill>
                <a:latin typeface="Arial"/>
                <a:cs typeface="Arial"/>
              </a:rPr>
              <a:t>birth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weight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of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less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than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3.3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pounds.</a:t>
            </a:r>
            <a:endParaRPr sz="2400">
              <a:latin typeface="Arial"/>
              <a:cs typeface="Arial"/>
            </a:endParaRPr>
          </a:p>
          <a:p>
            <a:pPr marL="424815" marR="142240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Baby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had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severe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jaundice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an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exchange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blood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transfusion</a:t>
            </a:r>
            <a:r>
              <a:rPr sz="2400" spc="-5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was</a:t>
            </a:r>
            <a:r>
              <a:rPr sz="2400" spc="-5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recommended.</a:t>
            </a:r>
            <a:endParaRPr sz="2400">
              <a:latin typeface="Arial"/>
              <a:cs typeface="Arial"/>
            </a:endParaRPr>
          </a:p>
          <a:p>
            <a:pPr marL="424815" marR="32384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Mother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had</a:t>
            </a:r>
            <a:r>
              <a:rPr sz="2400" spc="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infection</a:t>
            </a:r>
            <a:r>
              <a:rPr sz="2400" spc="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(toxoplasmosis,</a:t>
            </a:r>
            <a:r>
              <a:rPr sz="2400" spc="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408087"/>
                </a:solidFill>
                <a:latin typeface="Arial"/>
                <a:cs typeface="Arial"/>
              </a:rPr>
              <a:t>CMV)</a:t>
            </a:r>
            <a:r>
              <a:rPr sz="2400" spc="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during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pregnancy.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15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Child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has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had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an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injury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or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trauma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to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the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head.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Child</a:t>
            </a:r>
            <a:r>
              <a:rPr sz="2400" spc="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had</a:t>
            </a:r>
            <a:r>
              <a:rPr sz="2400" spc="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meningitis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Family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history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hearing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 loss.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8177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399" y="0"/>
                </a:lnTo>
              </a:path>
            </a:pathLst>
          </a:custGeom>
          <a:ln w="76199">
            <a:solidFill>
              <a:srgbClr val="FAC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202778"/>
            <a:ext cx="7458075" cy="1126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pc="114" dirty="0"/>
              <a:t>Typical</a:t>
            </a:r>
            <a:r>
              <a:rPr spc="25" dirty="0"/>
              <a:t> </a:t>
            </a:r>
            <a:r>
              <a:rPr spc="140" dirty="0"/>
              <a:t>Listening,</a:t>
            </a:r>
            <a:r>
              <a:rPr spc="25" dirty="0"/>
              <a:t> </a:t>
            </a:r>
            <a:r>
              <a:rPr spc="150" dirty="0"/>
              <a:t>Speech,</a:t>
            </a:r>
            <a:r>
              <a:rPr spc="30" dirty="0"/>
              <a:t> </a:t>
            </a:r>
            <a:r>
              <a:rPr spc="-50" dirty="0"/>
              <a:t>&amp; </a:t>
            </a:r>
            <a:r>
              <a:rPr spc="229" dirty="0"/>
              <a:t>Language</a:t>
            </a:r>
            <a:r>
              <a:rPr spc="10" dirty="0"/>
              <a:t> </a:t>
            </a:r>
            <a:r>
              <a:rPr spc="260" dirty="0"/>
              <a:t>Development</a:t>
            </a:r>
            <a:r>
              <a:rPr spc="15" dirty="0"/>
              <a:t> </a:t>
            </a:r>
            <a:r>
              <a:rPr spc="-225" dirty="0"/>
              <a:t>(1</a:t>
            </a:r>
            <a:r>
              <a:rPr spc="15" dirty="0"/>
              <a:t> </a:t>
            </a:r>
            <a:r>
              <a:rPr spc="170" dirty="0"/>
              <a:t>of</a:t>
            </a:r>
            <a:r>
              <a:rPr spc="15" dirty="0"/>
              <a:t> </a:t>
            </a:r>
            <a:r>
              <a:rPr spc="70" dirty="0"/>
              <a:t>2)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5080" indent="-412750">
              <a:lnSpc>
                <a:spcPct val="114599"/>
              </a:lnSpc>
              <a:spcBef>
                <a:spcPts val="100"/>
              </a:spcBef>
              <a:buChar char="●"/>
              <a:tabLst>
                <a:tab pos="424815" algn="l"/>
              </a:tabLst>
            </a:pPr>
            <a:r>
              <a:rPr sz="2400" spc="105" dirty="0"/>
              <a:t>0-</a:t>
            </a:r>
            <a:r>
              <a:rPr sz="2400" spc="130" dirty="0"/>
              <a:t>4</a:t>
            </a:r>
            <a:r>
              <a:rPr sz="2400" spc="-65" dirty="0"/>
              <a:t> </a:t>
            </a:r>
            <a:r>
              <a:rPr sz="2400" spc="70" dirty="0"/>
              <a:t>months:</a:t>
            </a:r>
            <a:r>
              <a:rPr sz="2400" spc="-60" dirty="0"/>
              <a:t> </a:t>
            </a:r>
            <a:r>
              <a:rPr sz="2400" spc="55" dirty="0"/>
              <a:t>Startles</a:t>
            </a:r>
            <a:r>
              <a:rPr sz="2400" spc="-60" dirty="0"/>
              <a:t> </a:t>
            </a:r>
            <a:r>
              <a:rPr sz="2400" spc="105" dirty="0"/>
              <a:t>to</a:t>
            </a:r>
            <a:r>
              <a:rPr sz="2400" spc="-60" dirty="0"/>
              <a:t> </a:t>
            </a:r>
            <a:r>
              <a:rPr sz="2400" spc="65" dirty="0"/>
              <a:t>loud</a:t>
            </a:r>
            <a:r>
              <a:rPr sz="2400" spc="-60" dirty="0"/>
              <a:t> </a:t>
            </a:r>
            <a:r>
              <a:rPr sz="2400" dirty="0"/>
              <a:t>sounds.</a:t>
            </a:r>
            <a:r>
              <a:rPr sz="2400" spc="-60" dirty="0"/>
              <a:t> </a:t>
            </a:r>
            <a:r>
              <a:rPr sz="2400" dirty="0"/>
              <a:t>Quiets</a:t>
            </a:r>
            <a:r>
              <a:rPr sz="2400" spc="-60" dirty="0"/>
              <a:t> </a:t>
            </a:r>
            <a:r>
              <a:rPr sz="2400" spc="105" dirty="0"/>
              <a:t>to</a:t>
            </a:r>
            <a:r>
              <a:rPr sz="2400" spc="-60" dirty="0"/>
              <a:t> </a:t>
            </a:r>
            <a:r>
              <a:rPr sz="2400" spc="75" dirty="0"/>
              <a:t>the</a:t>
            </a:r>
            <a:r>
              <a:rPr sz="2400" spc="-60" dirty="0"/>
              <a:t> </a:t>
            </a:r>
            <a:r>
              <a:rPr sz="2400" spc="-10" dirty="0"/>
              <a:t>sound </a:t>
            </a:r>
            <a:r>
              <a:rPr sz="2400" spc="75" dirty="0"/>
              <a:t>of</a:t>
            </a:r>
            <a:r>
              <a:rPr sz="2400" spc="-110" dirty="0"/>
              <a:t> </a:t>
            </a:r>
            <a:r>
              <a:rPr sz="2400" dirty="0"/>
              <a:t>a</a:t>
            </a:r>
            <a:r>
              <a:rPr sz="2400" spc="-105" dirty="0"/>
              <a:t> </a:t>
            </a:r>
            <a:r>
              <a:rPr sz="2400" spc="75" dirty="0"/>
              <a:t>familiar</a:t>
            </a:r>
            <a:r>
              <a:rPr sz="2400" spc="-110" dirty="0"/>
              <a:t> </a:t>
            </a:r>
            <a:r>
              <a:rPr sz="2400" spc="-10" dirty="0"/>
              <a:t>voice.</a:t>
            </a:r>
            <a:endParaRPr sz="2400"/>
          </a:p>
          <a:p>
            <a:pPr marL="424815" marR="215900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spc="105" dirty="0"/>
              <a:t>4-</a:t>
            </a:r>
            <a:r>
              <a:rPr sz="2400" spc="130" dirty="0"/>
              <a:t>6</a:t>
            </a:r>
            <a:r>
              <a:rPr sz="2400" spc="-80" dirty="0"/>
              <a:t> </a:t>
            </a:r>
            <a:r>
              <a:rPr sz="2400" spc="70" dirty="0"/>
              <a:t>months:</a:t>
            </a:r>
            <a:r>
              <a:rPr sz="2400" spc="-80" dirty="0"/>
              <a:t> </a:t>
            </a:r>
            <a:r>
              <a:rPr sz="2400" dirty="0"/>
              <a:t>Turns</a:t>
            </a:r>
            <a:r>
              <a:rPr sz="2400" spc="-80" dirty="0"/>
              <a:t> </a:t>
            </a:r>
            <a:r>
              <a:rPr sz="2400" spc="80" dirty="0"/>
              <a:t>toward</a:t>
            </a:r>
            <a:r>
              <a:rPr sz="2400" spc="-80" dirty="0"/>
              <a:t> </a:t>
            </a:r>
            <a:r>
              <a:rPr sz="2400" spc="60" dirty="0"/>
              <a:t>or</a:t>
            </a:r>
            <a:r>
              <a:rPr sz="2400" spc="-75" dirty="0"/>
              <a:t> </a:t>
            </a:r>
            <a:r>
              <a:rPr sz="2400" dirty="0"/>
              <a:t>looks</a:t>
            </a:r>
            <a:r>
              <a:rPr sz="2400" spc="-80" dirty="0"/>
              <a:t> </a:t>
            </a:r>
            <a:r>
              <a:rPr sz="2400" spc="90" dirty="0"/>
              <a:t>for</a:t>
            </a:r>
            <a:r>
              <a:rPr sz="2400" spc="-80" dirty="0"/>
              <a:t> </a:t>
            </a:r>
            <a:r>
              <a:rPr sz="2400" dirty="0"/>
              <a:t>a</a:t>
            </a:r>
            <a:r>
              <a:rPr sz="2400" spc="-80" dirty="0"/>
              <a:t> </a:t>
            </a:r>
            <a:r>
              <a:rPr sz="2400" spc="75" dirty="0"/>
              <a:t>familiar</a:t>
            </a:r>
            <a:r>
              <a:rPr sz="2400" spc="-80" dirty="0"/>
              <a:t> </a:t>
            </a:r>
            <a:r>
              <a:rPr sz="2400" spc="60" dirty="0"/>
              <a:t>or</a:t>
            </a:r>
            <a:r>
              <a:rPr sz="2400" spc="-75" dirty="0"/>
              <a:t> </a:t>
            </a:r>
            <a:r>
              <a:rPr sz="2400" spc="35" dirty="0"/>
              <a:t>new </a:t>
            </a:r>
            <a:r>
              <a:rPr sz="2400" dirty="0"/>
              <a:t>sound.</a:t>
            </a:r>
            <a:r>
              <a:rPr sz="2400" spc="-35" dirty="0"/>
              <a:t> </a:t>
            </a:r>
            <a:r>
              <a:rPr sz="2400" dirty="0"/>
              <a:t>Likes</a:t>
            </a:r>
            <a:r>
              <a:rPr sz="2400" spc="-30" dirty="0"/>
              <a:t> </a:t>
            </a:r>
            <a:r>
              <a:rPr sz="2400" spc="80" dirty="0"/>
              <a:t>rattles</a:t>
            </a:r>
            <a:r>
              <a:rPr sz="2400" spc="-35" dirty="0"/>
              <a:t> </a:t>
            </a:r>
            <a:r>
              <a:rPr sz="2400" dirty="0"/>
              <a:t>and</a:t>
            </a:r>
            <a:r>
              <a:rPr sz="2400" spc="-30" dirty="0"/>
              <a:t> </a:t>
            </a:r>
            <a:r>
              <a:rPr sz="2400" spc="50" dirty="0"/>
              <a:t>objects</a:t>
            </a:r>
            <a:r>
              <a:rPr sz="2400" spc="-30" dirty="0"/>
              <a:t> </a:t>
            </a:r>
            <a:r>
              <a:rPr sz="2400" spc="105" dirty="0"/>
              <a:t>that</a:t>
            </a:r>
            <a:r>
              <a:rPr sz="2400" spc="-35" dirty="0"/>
              <a:t> </a:t>
            </a:r>
            <a:r>
              <a:rPr sz="2400" dirty="0"/>
              <a:t>make</a:t>
            </a:r>
            <a:r>
              <a:rPr sz="2400" spc="-30" dirty="0"/>
              <a:t> </a:t>
            </a:r>
            <a:r>
              <a:rPr sz="2400" spc="-10" dirty="0"/>
              <a:t>sound.</a:t>
            </a:r>
            <a:endParaRPr sz="2400"/>
          </a:p>
          <a:p>
            <a:pPr marL="424815" marR="173990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spc="95" dirty="0"/>
              <a:t>6-</a:t>
            </a:r>
            <a:r>
              <a:rPr sz="2400" spc="120" dirty="0"/>
              <a:t>12</a:t>
            </a:r>
            <a:r>
              <a:rPr sz="2400" spc="-70" dirty="0"/>
              <a:t> </a:t>
            </a:r>
            <a:r>
              <a:rPr sz="2400" spc="70" dirty="0"/>
              <a:t>months:</a:t>
            </a:r>
            <a:r>
              <a:rPr sz="2400" spc="-65" dirty="0"/>
              <a:t> </a:t>
            </a:r>
            <a:r>
              <a:rPr sz="2400" dirty="0"/>
              <a:t>Turns</a:t>
            </a:r>
            <a:r>
              <a:rPr sz="2400" spc="-70" dirty="0"/>
              <a:t> </a:t>
            </a:r>
            <a:r>
              <a:rPr sz="2400" spc="60" dirty="0"/>
              <a:t>or</a:t>
            </a:r>
            <a:r>
              <a:rPr sz="2400" spc="-65" dirty="0"/>
              <a:t> </a:t>
            </a:r>
            <a:r>
              <a:rPr sz="2400" dirty="0"/>
              <a:t>looks</a:t>
            </a:r>
            <a:r>
              <a:rPr sz="2400" spc="-70" dirty="0"/>
              <a:t> </a:t>
            </a:r>
            <a:r>
              <a:rPr sz="2400" spc="65" dirty="0"/>
              <a:t>up</a:t>
            </a:r>
            <a:r>
              <a:rPr sz="2400" spc="-65" dirty="0"/>
              <a:t> </a:t>
            </a:r>
            <a:r>
              <a:rPr sz="2400" spc="55" dirty="0"/>
              <a:t>when</a:t>
            </a:r>
            <a:r>
              <a:rPr sz="2400" spc="-70" dirty="0"/>
              <a:t> </a:t>
            </a:r>
            <a:r>
              <a:rPr sz="2400" spc="55" dirty="0"/>
              <a:t>called</a:t>
            </a:r>
            <a:r>
              <a:rPr sz="2400" spc="-65" dirty="0"/>
              <a:t> </a:t>
            </a:r>
            <a:r>
              <a:rPr sz="2400" dirty="0"/>
              <a:t>by</a:t>
            </a:r>
            <a:r>
              <a:rPr sz="2400" spc="-70" dirty="0"/>
              <a:t> </a:t>
            </a:r>
            <a:r>
              <a:rPr sz="2400" spc="-10" dirty="0"/>
              <a:t>name. </a:t>
            </a:r>
            <a:r>
              <a:rPr sz="2400" spc="110" dirty="0"/>
              <a:t>Imitates</a:t>
            </a:r>
            <a:r>
              <a:rPr sz="2400" dirty="0"/>
              <a:t> sounds</a:t>
            </a:r>
            <a:r>
              <a:rPr sz="2400" spc="5" dirty="0"/>
              <a:t> </a:t>
            </a:r>
            <a:r>
              <a:rPr sz="2400" dirty="0"/>
              <a:t>and</a:t>
            </a:r>
            <a:r>
              <a:rPr sz="2400" spc="5" dirty="0"/>
              <a:t> </a:t>
            </a:r>
            <a:r>
              <a:rPr sz="2400" spc="50" dirty="0"/>
              <a:t>pitches.</a:t>
            </a:r>
            <a:r>
              <a:rPr sz="2400" spc="5" dirty="0"/>
              <a:t> </a:t>
            </a:r>
            <a:r>
              <a:rPr sz="2400" dirty="0"/>
              <a:t>Understands</a:t>
            </a:r>
            <a:r>
              <a:rPr sz="2400" spc="5" dirty="0"/>
              <a:t> </a:t>
            </a:r>
            <a:r>
              <a:rPr sz="2400" spc="75" dirty="0"/>
              <a:t>the</a:t>
            </a:r>
            <a:r>
              <a:rPr sz="2400" spc="5" dirty="0"/>
              <a:t> </a:t>
            </a:r>
            <a:r>
              <a:rPr sz="2400" spc="-10" dirty="0"/>
              <a:t>meaning </a:t>
            </a:r>
            <a:r>
              <a:rPr sz="2400" spc="75" dirty="0"/>
              <a:t>of</a:t>
            </a:r>
            <a:r>
              <a:rPr sz="2400" spc="-55" dirty="0"/>
              <a:t> </a:t>
            </a:r>
            <a:r>
              <a:rPr sz="2400" spc="65" dirty="0"/>
              <a:t>simple</a:t>
            </a:r>
            <a:r>
              <a:rPr sz="2400" spc="-55" dirty="0"/>
              <a:t> </a:t>
            </a:r>
            <a:r>
              <a:rPr sz="2400" spc="60" dirty="0"/>
              <a:t>words</a:t>
            </a:r>
            <a:r>
              <a:rPr sz="2400" spc="-55" dirty="0"/>
              <a:t> </a:t>
            </a:r>
            <a:r>
              <a:rPr sz="2400" dirty="0"/>
              <a:t>and</a:t>
            </a:r>
            <a:r>
              <a:rPr sz="2400" spc="-50" dirty="0"/>
              <a:t> </a:t>
            </a:r>
            <a:r>
              <a:rPr sz="2400" dirty="0"/>
              <a:t>phrases,</a:t>
            </a:r>
            <a:r>
              <a:rPr sz="2400" spc="-55" dirty="0"/>
              <a:t> </a:t>
            </a:r>
            <a:r>
              <a:rPr sz="2400" dirty="0"/>
              <a:t>such</a:t>
            </a:r>
            <a:r>
              <a:rPr sz="2400" spc="-55" dirty="0"/>
              <a:t> </a:t>
            </a:r>
            <a:r>
              <a:rPr sz="2400" dirty="0"/>
              <a:t>as</a:t>
            </a:r>
            <a:r>
              <a:rPr sz="2400" spc="-50" dirty="0"/>
              <a:t> </a:t>
            </a:r>
            <a:r>
              <a:rPr sz="2400" dirty="0"/>
              <a:t>no</a:t>
            </a:r>
            <a:r>
              <a:rPr sz="2400" spc="-55" dirty="0"/>
              <a:t> </a:t>
            </a:r>
            <a:r>
              <a:rPr sz="2400" dirty="0"/>
              <a:t>and</a:t>
            </a:r>
            <a:r>
              <a:rPr sz="2400" spc="-55" dirty="0"/>
              <a:t> </a:t>
            </a:r>
            <a:r>
              <a:rPr sz="2400" dirty="0"/>
              <a:t>bye</a:t>
            </a:r>
            <a:r>
              <a:rPr sz="2400" spc="-50" dirty="0"/>
              <a:t> </a:t>
            </a:r>
            <a:r>
              <a:rPr sz="2400" spc="-20" dirty="0"/>
              <a:t>bye. </a:t>
            </a:r>
            <a:r>
              <a:rPr sz="2400" spc="-35" dirty="0"/>
              <a:t>Uses</a:t>
            </a:r>
            <a:r>
              <a:rPr sz="2400" spc="-55" dirty="0"/>
              <a:t> </a:t>
            </a:r>
            <a:r>
              <a:rPr sz="2400" dirty="0"/>
              <a:t>voice</a:t>
            </a:r>
            <a:r>
              <a:rPr sz="2400" spc="-50" dirty="0"/>
              <a:t> </a:t>
            </a:r>
            <a:r>
              <a:rPr sz="2400" spc="105" dirty="0"/>
              <a:t>to</a:t>
            </a:r>
            <a:r>
              <a:rPr sz="2400" spc="-55" dirty="0"/>
              <a:t> </a:t>
            </a:r>
            <a:r>
              <a:rPr sz="2400" dirty="0"/>
              <a:t>get</a:t>
            </a:r>
            <a:r>
              <a:rPr sz="2400" spc="-50" dirty="0"/>
              <a:t> </a:t>
            </a:r>
            <a:r>
              <a:rPr sz="2400" spc="65" dirty="0"/>
              <a:t>attention.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8177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399" y="0"/>
                </a:lnTo>
              </a:path>
            </a:pathLst>
          </a:custGeom>
          <a:ln w="76199">
            <a:solidFill>
              <a:srgbClr val="FAC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202778"/>
            <a:ext cx="7458075" cy="1126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pc="114" dirty="0"/>
              <a:t>Typical</a:t>
            </a:r>
            <a:r>
              <a:rPr spc="25" dirty="0"/>
              <a:t> </a:t>
            </a:r>
            <a:r>
              <a:rPr spc="140" dirty="0"/>
              <a:t>Listening,</a:t>
            </a:r>
            <a:r>
              <a:rPr spc="25" dirty="0"/>
              <a:t> </a:t>
            </a:r>
            <a:r>
              <a:rPr spc="150" dirty="0"/>
              <a:t>Speech,</a:t>
            </a:r>
            <a:r>
              <a:rPr spc="30" dirty="0"/>
              <a:t> </a:t>
            </a:r>
            <a:r>
              <a:rPr spc="-50" dirty="0"/>
              <a:t>&amp; </a:t>
            </a:r>
            <a:r>
              <a:rPr spc="229" dirty="0"/>
              <a:t>Language</a:t>
            </a:r>
            <a:r>
              <a:rPr spc="10" dirty="0"/>
              <a:t> </a:t>
            </a:r>
            <a:r>
              <a:rPr spc="260" dirty="0"/>
              <a:t>Development</a:t>
            </a:r>
            <a:r>
              <a:rPr spc="15" dirty="0"/>
              <a:t> </a:t>
            </a:r>
            <a:r>
              <a:rPr spc="-225" dirty="0"/>
              <a:t>(</a:t>
            </a:r>
            <a:r>
              <a:rPr lang="en-US" spc="-225" dirty="0"/>
              <a:t>2</a:t>
            </a:r>
            <a:r>
              <a:rPr spc="15" dirty="0"/>
              <a:t> </a:t>
            </a:r>
            <a:r>
              <a:rPr spc="170" dirty="0"/>
              <a:t>of</a:t>
            </a:r>
            <a:r>
              <a:rPr spc="15" dirty="0"/>
              <a:t> </a:t>
            </a:r>
            <a:r>
              <a:rPr spc="70" dirty="0"/>
              <a:t>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224" y="1544126"/>
            <a:ext cx="8209915" cy="50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94615" indent="-412750">
              <a:lnSpc>
                <a:spcPct val="114599"/>
              </a:lnSpc>
              <a:spcBef>
                <a:spcPts val="100"/>
              </a:spcBef>
              <a:buChar char="●"/>
              <a:tabLst>
                <a:tab pos="424815" algn="l"/>
              </a:tabLst>
            </a:pPr>
            <a:r>
              <a:rPr sz="2400" spc="100" dirty="0">
                <a:solidFill>
                  <a:srgbClr val="408087"/>
                </a:solidFill>
                <a:latin typeface="Arial"/>
                <a:cs typeface="Arial"/>
              </a:rPr>
              <a:t>12-</a:t>
            </a:r>
            <a:r>
              <a:rPr sz="2400" spc="120" dirty="0">
                <a:solidFill>
                  <a:srgbClr val="408087"/>
                </a:solidFill>
                <a:latin typeface="Arial"/>
                <a:cs typeface="Arial"/>
              </a:rPr>
              <a:t>18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months: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Uses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4-</a:t>
            </a:r>
            <a:r>
              <a:rPr sz="2400" spc="130" dirty="0">
                <a:solidFill>
                  <a:srgbClr val="408087"/>
                </a:solidFill>
                <a:latin typeface="Arial"/>
                <a:cs typeface="Arial"/>
              </a:rPr>
              <a:t>5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words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by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18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months.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Points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408087"/>
                </a:solidFill>
                <a:latin typeface="Arial"/>
                <a:cs typeface="Arial"/>
              </a:rPr>
              <a:t>to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at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least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one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body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408087"/>
                </a:solidFill>
                <a:latin typeface="Arial"/>
                <a:cs typeface="Arial"/>
              </a:rPr>
              <a:t>part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when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asked.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Understands</a:t>
            </a:r>
            <a:endParaRPr sz="2400">
              <a:latin typeface="Arial"/>
              <a:cs typeface="Arial"/>
            </a:endParaRPr>
          </a:p>
          <a:p>
            <a:pPr marL="424815" marR="424180">
              <a:lnSpc>
                <a:spcPct val="114599"/>
              </a:lnSpc>
            </a:pP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one-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step</a:t>
            </a:r>
            <a:r>
              <a:rPr sz="2400" spc="-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instructions,</a:t>
            </a:r>
            <a:r>
              <a:rPr sz="2400" spc="-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such</a:t>
            </a:r>
            <a:r>
              <a:rPr sz="2400" spc="-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as</a:t>
            </a:r>
            <a:r>
              <a:rPr sz="2400" spc="-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Get</a:t>
            </a:r>
            <a:r>
              <a:rPr sz="2400" spc="-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me</a:t>
            </a:r>
            <a:r>
              <a:rPr sz="2400" spc="-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your</a:t>
            </a:r>
            <a:r>
              <a:rPr sz="2400" spc="-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diaper,</a:t>
            </a:r>
            <a:r>
              <a:rPr sz="2400" spc="-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or 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Close</a:t>
            </a:r>
            <a:r>
              <a:rPr sz="2400" spc="-114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door.</a:t>
            </a:r>
            <a:endParaRPr sz="2400">
              <a:latin typeface="Arial"/>
              <a:cs typeface="Arial"/>
            </a:endParaRPr>
          </a:p>
          <a:p>
            <a:pPr marL="424815" marR="209550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spc="100" dirty="0">
                <a:solidFill>
                  <a:srgbClr val="408087"/>
                </a:solidFill>
                <a:latin typeface="Arial"/>
                <a:cs typeface="Arial"/>
              </a:rPr>
              <a:t>18-</a:t>
            </a:r>
            <a:r>
              <a:rPr sz="2400" spc="120" dirty="0">
                <a:solidFill>
                  <a:srgbClr val="408087"/>
                </a:solidFill>
                <a:latin typeface="Arial"/>
                <a:cs typeface="Arial"/>
              </a:rPr>
              <a:t>24</a:t>
            </a:r>
            <a:r>
              <a:rPr sz="2400" spc="-9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months: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Uses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408087"/>
                </a:solidFill>
                <a:latin typeface="Arial"/>
                <a:cs typeface="Arial"/>
              </a:rPr>
              <a:t>10-</a:t>
            </a:r>
            <a:r>
              <a:rPr sz="2400" spc="120" dirty="0">
                <a:solidFill>
                  <a:srgbClr val="408087"/>
                </a:solidFill>
                <a:latin typeface="Arial"/>
                <a:cs typeface="Arial"/>
              </a:rPr>
              <a:t>15</a:t>
            </a:r>
            <a:r>
              <a:rPr sz="2400" spc="-9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words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and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puts</a:t>
            </a:r>
            <a:r>
              <a:rPr sz="2400" spc="-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2</a:t>
            </a:r>
            <a:r>
              <a:rPr sz="2400" spc="-9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words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together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by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age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2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years.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Likes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music.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Points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to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familiar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objects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when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you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name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them.</a:t>
            </a:r>
            <a:endParaRPr sz="2400">
              <a:latin typeface="Arial"/>
              <a:cs typeface="Arial"/>
            </a:endParaRPr>
          </a:p>
          <a:p>
            <a:pPr marL="424815" marR="5080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2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408087"/>
                </a:solidFill>
                <a:latin typeface="Arial"/>
                <a:cs typeface="Arial"/>
              </a:rPr>
              <a:t>-</a:t>
            </a:r>
            <a:r>
              <a:rPr sz="2400" spc="160" dirty="0">
                <a:solidFill>
                  <a:srgbClr val="408087"/>
                </a:solidFill>
                <a:latin typeface="Arial"/>
                <a:cs typeface="Arial"/>
              </a:rPr>
              <a:t>3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years: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Uses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200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words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by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age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3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years.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Listens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408087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radio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or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408087"/>
                </a:solidFill>
                <a:latin typeface="Arial"/>
                <a:cs typeface="Arial"/>
              </a:rPr>
              <a:t>TV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at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same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loudness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as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other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people.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Hears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when</a:t>
            </a:r>
            <a:r>
              <a:rPr sz="2400" spc="-10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called</a:t>
            </a:r>
            <a:r>
              <a:rPr sz="2400" spc="-1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408087"/>
                </a:solidFill>
                <a:latin typeface="Arial"/>
                <a:cs typeface="Arial"/>
              </a:rPr>
              <a:t>from</a:t>
            </a:r>
            <a:r>
              <a:rPr sz="2400" spc="-1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another</a:t>
            </a:r>
            <a:r>
              <a:rPr sz="2400" spc="-1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room.</a:t>
            </a:r>
            <a:r>
              <a:rPr sz="2400" spc="-1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Uses</a:t>
            </a:r>
            <a:r>
              <a:rPr sz="2400" spc="-1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2-</a:t>
            </a:r>
            <a:r>
              <a:rPr sz="2400" spc="130" dirty="0">
                <a:solidFill>
                  <a:srgbClr val="408087"/>
                </a:solidFill>
                <a:latin typeface="Arial"/>
                <a:cs typeface="Arial"/>
              </a:rPr>
              <a:t>3</a:t>
            </a:r>
            <a:r>
              <a:rPr sz="2400" spc="-10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word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sentences.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Strangers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can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understand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most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of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your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child's</a:t>
            </a:r>
            <a:r>
              <a:rPr sz="2400" spc="-10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speech.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-1"/>
            <a:ext cx="843280" cy="5645150"/>
          </a:xfrm>
          <a:custGeom>
            <a:avLst/>
            <a:gdLst/>
            <a:ahLst/>
            <a:cxnLst/>
            <a:rect l="l" t="t" r="r" b="b"/>
            <a:pathLst>
              <a:path w="843280" h="5645150">
                <a:moveTo>
                  <a:pt x="842912" y="0"/>
                </a:moveTo>
                <a:lnTo>
                  <a:pt x="0" y="0"/>
                </a:lnTo>
                <a:lnTo>
                  <a:pt x="0" y="5644584"/>
                </a:lnTo>
                <a:lnTo>
                  <a:pt x="842912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184926" y="0"/>
            <a:ext cx="3008630" cy="6858000"/>
            <a:chOff x="9184926" y="0"/>
            <a:chExt cx="3008630" cy="6858000"/>
          </a:xfrm>
        </p:grpSpPr>
        <p:sp>
          <p:nvSpPr>
            <p:cNvPr id="4" name="object 4"/>
            <p:cNvSpPr/>
            <p:nvPr/>
          </p:nvSpPr>
          <p:spPr>
            <a:xfrm>
              <a:off x="9184926" y="18078"/>
              <a:ext cx="3008630" cy="6822440"/>
            </a:xfrm>
            <a:custGeom>
              <a:avLst/>
              <a:gdLst/>
              <a:ahLst/>
              <a:cxnLst/>
              <a:rect l="l" t="t" r="r" b="b"/>
              <a:pathLst>
                <a:path w="3008629" h="6822440">
                  <a:moveTo>
                    <a:pt x="3008480" y="0"/>
                  </a:moveTo>
                  <a:lnTo>
                    <a:pt x="2046301" y="0"/>
                  </a:lnTo>
                  <a:lnTo>
                    <a:pt x="0" y="6821843"/>
                  </a:lnTo>
                  <a:lnTo>
                    <a:pt x="3008480" y="6821843"/>
                  </a:lnTo>
                  <a:lnTo>
                    <a:pt x="3008480" y="0"/>
                  </a:lnTo>
                  <a:close/>
                </a:path>
              </a:pathLst>
            </a:custGeom>
            <a:solidFill>
              <a:srgbClr val="FFE699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07052" y="0"/>
              <a:ext cx="2585085" cy="6840220"/>
            </a:xfrm>
            <a:custGeom>
              <a:avLst/>
              <a:gdLst/>
              <a:ahLst/>
              <a:cxnLst/>
              <a:rect l="l" t="t" r="r" b="b"/>
              <a:pathLst>
                <a:path w="2585084" h="6840220">
                  <a:moveTo>
                    <a:pt x="2584947" y="0"/>
                  </a:moveTo>
                  <a:lnTo>
                    <a:pt x="0" y="0"/>
                  </a:lnTo>
                  <a:lnTo>
                    <a:pt x="1209915" y="6839921"/>
                  </a:lnTo>
                  <a:lnTo>
                    <a:pt x="2584947" y="6839921"/>
                  </a:lnTo>
                  <a:lnTo>
                    <a:pt x="2584947" y="0"/>
                  </a:lnTo>
                  <a:close/>
                </a:path>
              </a:pathLst>
            </a:custGeom>
            <a:solidFill>
              <a:srgbClr val="EF1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338010" y="0"/>
              <a:ext cx="2855595" cy="6840220"/>
            </a:xfrm>
            <a:custGeom>
              <a:avLst/>
              <a:gdLst/>
              <a:ahLst/>
              <a:cxnLst/>
              <a:rect l="l" t="t" r="r" b="b"/>
              <a:pathLst>
                <a:path w="2855595" h="6840220">
                  <a:moveTo>
                    <a:pt x="2855398" y="0"/>
                  </a:moveTo>
                  <a:lnTo>
                    <a:pt x="0" y="0"/>
                  </a:lnTo>
                  <a:lnTo>
                    <a:pt x="2471679" y="6839921"/>
                  </a:lnTo>
                  <a:lnTo>
                    <a:pt x="2855398" y="6839921"/>
                  </a:lnTo>
                  <a:lnTo>
                    <a:pt x="2855398" y="0"/>
                  </a:lnTo>
                  <a:close/>
                </a:path>
              </a:pathLst>
            </a:custGeom>
            <a:solidFill>
              <a:srgbClr val="FFC000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02828" y="0"/>
              <a:ext cx="1289685" cy="6840220"/>
            </a:xfrm>
            <a:custGeom>
              <a:avLst/>
              <a:gdLst/>
              <a:ahLst/>
              <a:cxnLst/>
              <a:rect l="l" t="t" r="r" b="b"/>
              <a:pathLst>
                <a:path w="1289684" h="6840220">
                  <a:moveTo>
                    <a:pt x="1289171" y="0"/>
                  </a:moveTo>
                  <a:lnTo>
                    <a:pt x="1013206" y="0"/>
                  </a:lnTo>
                  <a:lnTo>
                    <a:pt x="0" y="6839921"/>
                  </a:lnTo>
                  <a:lnTo>
                    <a:pt x="1289171" y="6839921"/>
                  </a:lnTo>
                  <a:lnTo>
                    <a:pt x="1289171" y="0"/>
                  </a:lnTo>
                  <a:close/>
                </a:path>
              </a:pathLst>
            </a:custGeom>
            <a:solidFill>
              <a:srgbClr val="EDEDED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43111" y="0"/>
              <a:ext cx="1250315" cy="6840220"/>
            </a:xfrm>
            <a:custGeom>
              <a:avLst/>
              <a:gdLst/>
              <a:ahLst/>
              <a:cxnLst/>
              <a:rect l="l" t="t" r="r" b="b"/>
              <a:pathLst>
                <a:path w="1250315" h="6840220">
                  <a:moveTo>
                    <a:pt x="1250294" y="0"/>
                  </a:moveTo>
                  <a:lnTo>
                    <a:pt x="0" y="0"/>
                  </a:lnTo>
                  <a:lnTo>
                    <a:pt x="1109799" y="6839921"/>
                  </a:lnTo>
                  <a:lnTo>
                    <a:pt x="1250294" y="6839921"/>
                  </a:lnTo>
                  <a:lnTo>
                    <a:pt x="1250294" y="0"/>
                  </a:lnTo>
                  <a:close/>
                </a:path>
              </a:pathLst>
            </a:custGeom>
            <a:solidFill>
              <a:srgbClr val="A63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75565" y="3562219"/>
              <a:ext cx="1818005" cy="3296285"/>
            </a:xfrm>
            <a:custGeom>
              <a:avLst/>
              <a:gdLst/>
              <a:ahLst/>
              <a:cxnLst/>
              <a:rect l="l" t="t" r="r" b="b"/>
              <a:pathLst>
                <a:path w="1818004" h="3296284">
                  <a:moveTo>
                    <a:pt x="1817842" y="0"/>
                  </a:moveTo>
                  <a:lnTo>
                    <a:pt x="0" y="3295780"/>
                  </a:lnTo>
                  <a:lnTo>
                    <a:pt x="1817842" y="3295780"/>
                  </a:lnTo>
                  <a:lnTo>
                    <a:pt x="1817842" y="0"/>
                  </a:lnTo>
                  <a:close/>
                </a:path>
              </a:pathLst>
            </a:custGeom>
            <a:solidFill>
              <a:srgbClr val="00B0F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80186" y="1323340"/>
            <a:ext cx="4970780" cy="28206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1270" algn="ctr">
              <a:lnSpc>
                <a:spcPct val="89600"/>
              </a:lnSpc>
              <a:spcBef>
                <a:spcPts val="600"/>
              </a:spcBef>
            </a:pPr>
            <a:r>
              <a:rPr sz="4000" b="1" spc="195" dirty="0">
                <a:solidFill>
                  <a:srgbClr val="7030A0"/>
                </a:solidFill>
                <a:latin typeface="Arial"/>
                <a:cs typeface="Arial"/>
              </a:rPr>
              <a:t>Are</a:t>
            </a:r>
            <a:r>
              <a:rPr sz="4000" b="1" spc="3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4000" b="1" spc="240" dirty="0">
                <a:solidFill>
                  <a:srgbClr val="7030A0"/>
                </a:solidFill>
                <a:latin typeface="Arial"/>
                <a:cs typeface="Arial"/>
              </a:rPr>
              <a:t>Intervener </a:t>
            </a:r>
            <a:r>
              <a:rPr sz="4000" b="1" spc="90" dirty="0">
                <a:solidFill>
                  <a:srgbClr val="7030A0"/>
                </a:solidFill>
                <a:latin typeface="Arial"/>
                <a:cs typeface="Arial"/>
              </a:rPr>
              <a:t>Services </a:t>
            </a:r>
            <a:r>
              <a:rPr sz="4000" b="1" spc="229" dirty="0">
                <a:solidFill>
                  <a:srgbClr val="7030A0"/>
                </a:solidFill>
                <a:latin typeface="Arial"/>
                <a:cs typeface="Arial"/>
              </a:rPr>
              <a:t>Appropriate</a:t>
            </a:r>
            <a:r>
              <a:rPr sz="4000" b="1" spc="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4000" b="1" spc="150" dirty="0">
                <a:solidFill>
                  <a:srgbClr val="7030A0"/>
                </a:solidFill>
                <a:latin typeface="Arial"/>
                <a:cs typeface="Arial"/>
              </a:rPr>
              <a:t>for </a:t>
            </a:r>
            <a:r>
              <a:rPr sz="4000" b="1" spc="160" dirty="0">
                <a:solidFill>
                  <a:srgbClr val="7030A0"/>
                </a:solidFill>
                <a:latin typeface="Arial"/>
                <a:cs typeface="Arial"/>
              </a:rPr>
              <a:t>Your</a:t>
            </a:r>
            <a:r>
              <a:rPr sz="4000" b="1" spc="2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4000" b="1" spc="265" dirty="0">
                <a:solidFill>
                  <a:srgbClr val="7030A0"/>
                </a:solidFill>
                <a:latin typeface="Arial"/>
                <a:cs typeface="Arial"/>
              </a:rPr>
              <a:t>Student</a:t>
            </a:r>
            <a:r>
              <a:rPr sz="4000" b="1" spc="25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4000" b="1" spc="425" dirty="0">
                <a:solidFill>
                  <a:srgbClr val="7030A0"/>
                </a:solidFill>
                <a:latin typeface="Arial"/>
                <a:cs typeface="Arial"/>
              </a:rPr>
              <a:t>Who </a:t>
            </a:r>
            <a:r>
              <a:rPr sz="4000" b="1" dirty="0">
                <a:solidFill>
                  <a:srgbClr val="7030A0"/>
                </a:solidFill>
                <a:latin typeface="Arial"/>
                <a:cs typeface="Arial"/>
              </a:rPr>
              <a:t>Is</a:t>
            </a:r>
            <a:r>
              <a:rPr sz="4000" b="1" spc="9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4000" b="1" spc="200" dirty="0">
                <a:solidFill>
                  <a:srgbClr val="7030A0"/>
                </a:solidFill>
                <a:latin typeface="Arial"/>
                <a:cs typeface="Arial"/>
              </a:rPr>
              <a:t>Deafblind?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62610" marR="5080" indent="-550545">
              <a:lnSpc>
                <a:spcPts val="3100"/>
              </a:lnSpc>
              <a:spcBef>
                <a:spcPts val="420"/>
              </a:spcBef>
            </a:pPr>
            <a:r>
              <a:rPr sz="2800" b="1" spc="65" dirty="0">
                <a:solidFill>
                  <a:srgbClr val="000000"/>
                </a:solidFill>
                <a:latin typeface="Arial"/>
                <a:cs typeface="Arial"/>
              </a:rPr>
              <a:t>Resource:</a:t>
            </a:r>
            <a:r>
              <a:rPr sz="28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u="sng" spc="15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An</a:t>
            </a:r>
            <a:r>
              <a:rPr sz="2800" b="1" u="sng" spc="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1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IEP</a:t>
            </a:r>
            <a:r>
              <a:rPr sz="2800" b="1" u="sng" spc="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18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Team</a:t>
            </a:r>
            <a:r>
              <a:rPr sz="2800" b="1" spc="18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2800" b="1" u="sng" spc="7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Discussion</a:t>
            </a:r>
            <a:r>
              <a:rPr sz="2800" b="1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1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Guide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2635" y="0"/>
            <a:ext cx="529936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4567" y="892047"/>
            <a:ext cx="314960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5"/>
              </a:lnSpc>
              <a:spcBef>
                <a:spcPts val="100"/>
              </a:spcBef>
            </a:pPr>
            <a:r>
              <a:rPr sz="2500" dirty="0">
                <a:solidFill>
                  <a:srgbClr val="000000"/>
                </a:solidFill>
              </a:rPr>
              <a:t>Current</a:t>
            </a:r>
            <a:r>
              <a:rPr sz="2500" spc="-40" dirty="0">
                <a:solidFill>
                  <a:srgbClr val="000000"/>
                </a:solidFill>
              </a:rPr>
              <a:t> </a:t>
            </a:r>
            <a:r>
              <a:rPr sz="2500" dirty="0">
                <a:solidFill>
                  <a:srgbClr val="000000"/>
                </a:solidFill>
              </a:rPr>
              <a:t>Grant</a:t>
            </a:r>
            <a:r>
              <a:rPr sz="2500" spc="-35" dirty="0">
                <a:solidFill>
                  <a:srgbClr val="000000"/>
                </a:solidFill>
              </a:rPr>
              <a:t> </a:t>
            </a:r>
            <a:r>
              <a:rPr sz="2500" spc="-10" dirty="0">
                <a:solidFill>
                  <a:srgbClr val="000000"/>
                </a:solidFill>
              </a:rPr>
              <a:t>Cycle:</a:t>
            </a:r>
            <a:endParaRPr sz="2500"/>
          </a:p>
          <a:p>
            <a:pPr algn="ctr">
              <a:lnSpc>
                <a:spcPts val="2855"/>
              </a:lnSpc>
            </a:pP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October</a:t>
            </a:r>
            <a:r>
              <a:rPr sz="25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1,</a:t>
            </a:r>
            <a:r>
              <a:rPr sz="2500" b="0" spc="-20" dirty="0">
                <a:solidFill>
                  <a:srgbClr val="000000"/>
                </a:solidFill>
                <a:latin typeface="Arial"/>
                <a:cs typeface="Arial"/>
              </a:rPr>
              <a:t> 2023-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392" y="1577847"/>
            <a:ext cx="29025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September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30,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2028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7855" y="2552941"/>
            <a:ext cx="3519170" cy="90805"/>
            <a:chOff x="617855" y="2552941"/>
            <a:chExt cx="3519170" cy="90805"/>
          </a:xfrm>
        </p:grpSpPr>
        <p:sp>
          <p:nvSpPr>
            <p:cNvPr id="5" name="object 5"/>
            <p:cNvSpPr/>
            <p:nvPr/>
          </p:nvSpPr>
          <p:spPr>
            <a:xfrm>
              <a:off x="639376" y="2577163"/>
              <a:ext cx="3475990" cy="42545"/>
            </a:xfrm>
            <a:custGeom>
              <a:avLst/>
              <a:gdLst/>
              <a:ahLst/>
              <a:cxnLst/>
              <a:rect l="l" t="t" r="r" b="b"/>
              <a:pathLst>
                <a:path w="3475990" h="42544">
                  <a:moveTo>
                    <a:pt x="279528" y="0"/>
                  </a:moveTo>
                  <a:lnTo>
                    <a:pt x="233093" y="77"/>
                  </a:lnTo>
                  <a:lnTo>
                    <a:pt x="187729" y="734"/>
                  </a:lnTo>
                  <a:lnTo>
                    <a:pt x="142621" y="2005"/>
                  </a:lnTo>
                  <a:lnTo>
                    <a:pt x="96957" y="3922"/>
                  </a:lnTo>
                  <a:lnTo>
                    <a:pt x="49922" y="6519"/>
                  </a:lnTo>
                  <a:lnTo>
                    <a:pt x="703" y="9830"/>
                  </a:lnTo>
                  <a:lnTo>
                    <a:pt x="0" y="13578"/>
                  </a:lnTo>
                  <a:lnTo>
                    <a:pt x="892" y="24119"/>
                  </a:lnTo>
                  <a:lnTo>
                    <a:pt x="703" y="28118"/>
                  </a:lnTo>
                  <a:lnTo>
                    <a:pt x="112779" y="30208"/>
                  </a:lnTo>
                  <a:lnTo>
                    <a:pt x="222566" y="31369"/>
                  </a:lnTo>
                  <a:lnTo>
                    <a:pt x="329871" y="31742"/>
                  </a:lnTo>
                  <a:lnTo>
                    <a:pt x="434500" y="31464"/>
                  </a:lnTo>
                  <a:lnTo>
                    <a:pt x="586002" y="30132"/>
                  </a:lnTo>
                  <a:lnTo>
                    <a:pt x="774184" y="27328"/>
                  </a:lnTo>
                  <a:lnTo>
                    <a:pt x="1000030" y="22143"/>
                  </a:lnTo>
                  <a:lnTo>
                    <a:pt x="1097103" y="20708"/>
                  </a:lnTo>
                  <a:lnTo>
                    <a:pt x="1147835" y="20387"/>
                  </a:lnTo>
                  <a:lnTo>
                    <a:pt x="1200282" y="20418"/>
                  </a:lnTo>
                  <a:lnTo>
                    <a:pt x="1254632" y="20865"/>
                  </a:lnTo>
                  <a:lnTo>
                    <a:pt x="1311074" y="21793"/>
                  </a:lnTo>
                  <a:lnTo>
                    <a:pt x="1369796" y="23268"/>
                  </a:lnTo>
                  <a:lnTo>
                    <a:pt x="1430986" y="25355"/>
                  </a:lnTo>
                  <a:lnTo>
                    <a:pt x="1494832" y="28118"/>
                  </a:lnTo>
                  <a:lnTo>
                    <a:pt x="1567794" y="30716"/>
                  </a:lnTo>
                  <a:lnTo>
                    <a:pt x="1636275" y="31546"/>
                  </a:lnTo>
                  <a:lnTo>
                    <a:pt x="1700488" y="30972"/>
                  </a:lnTo>
                  <a:lnTo>
                    <a:pt x="1760648" y="29359"/>
                  </a:lnTo>
                  <a:lnTo>
                    <a:pt x="1816970" y="27069"/>
                  </a:lnTo>
                  <a:lnTo>
                    <a:pt x="1918952" y="21920"/>
                  </a:lnTo>
                  <a:lnTo>
                    <a:pt x="1965041" y="19788"/>
                  </a:lnTo>
                  <a:lnTo>
                    <a:pt x="2008147" y="18436"/>
                  </a:lnTo>
                  <a:lnTo>
                    <a:pt x="2048485" y="18230"/>
                  </a:lnTo>
                  <a:lnTo>
                    <a:pt x="2086269" y="19531"/>
                  </a:lnTo>
                  <a:lnTo>
                    <a:pt x="2121712" y="22706"/>
                  </a:lnTo>
                  <a:lnTo>
                    <a:pt x="2155029" y="28118"/>
                  </a:lnTo>
                  <a:lnTo>
                    <a:pt x="2188410" y="33879"/>
                  </a:lnTo>
                  <a:lnTo>
                    <a:pt x="2224026" y="37985"/>
                  </a:lnTo>
                  <a:lnTo>
                    <a:pt x="2262057" y="40626"/>
                  </a:lnTo>
                  <a:lnTo>
                    <a:pt x="2302685" y="41991"/>
                  </a:lnTo>
                  <a:lnTo>
                    <a:pt x="2346092" y="42269"/>
                  </a:lnTo>
                  <a:lnTo>
                    <a:pt x="2392461" y="41651"/>
                  </a:lnTo>
                  <a:lnTo>
                    <a:pt x="2441973" y="40325"/>
                  </a:lnTo>
                  <a:lnTo>
                    <a:pt x="2675085" y="31733"/>
                  </a:lnTo>
                  <a:lnTo>
                    <a:pt x="2743038" y="29711"/>
                  </a:lnTo>
                  <a:lnTo>
                    <a:pt x="2815226" y="28118"/>
                  </a:lnTo>
                  <a:lnTo>
                    <a:pt x="2887253" y="27056"/>
                  </a:lnTo>
                  <a:lnTo>
                    <a:pt x="2954779" y="26449"/>
                  </a:lnTo>
                  <a:lnTo>
                    <a:pt x="3018067" y="26223"/>
                  </a:lnTo>
                  <a:lnTo>
                    <a:pt x="3132973" y="26606"/>
                  </a:lnTo>
                  <a:lnTo>
                    <a:pt x="3323443" y="28584"/>
                  </a:lnTo>
                  <a:lnTo>
                    <a:pt x="3403197" y="28961"/>
                  </a:lnTo>
                  <a:lnTo>
                    <a:pt x="3440120" y="28730"/>
                  </a:lnTo>
                  <a:lnTo>
                    <a:pt x="3475423" y="28118"/>
                  </a:lnTo>
                  <a:lnTo>
                    <a:pt x="3475423" y="9830"/>
                  </a:lnTo>
                  <a:lnTo>
                    <a:pt x="3404512" y="8103"/>
                  </a:lnTo>
                  <a:lnTo>
                    <a:pt x="3336138" y="6897"/>
                  </a:lnTo>
                  <a:lnTo>
                    <a:pt x="3270283" y="6151"/>
                  </a:lnTo>
                  <a:lnTo>
                    <a:pt x="3206927" y="5806"/>
                  </a:lnTo>
                  <a:lnTo>
                    <a:pt x="3146052" y="5802"/>
                  </a:lnTo>
                  <a:lnTo>
                    <a:pt x="3087639" y="6081"/>
                  </a:lnTo>
                  <a:lnTo>
                    <a:pt x="2978127" y="7248"/>
                  </a:lnTo>
                  <a:lnTo>
                    <a:pt x="2746139" y="10949"/>
                  </a:lnTo>
                  <a:lnTo>
                    <a:pt x="2669670" y="11495"/>
                  </a:lnTo>
                  <a:lnTo>
                    <a:pt x="2634860" y="11331"/>
                  </a:lnTo>
                  <a:lnTo>
                    <a:pt x="2602308" y="10795"/>
                  </a:lnTo>
                  <a:lnTo>
                    <a:pt x="2526331" y="8585"/>
                  </a:lnTo>
                  <a:lnTo>
                    <a:pt x="2477451" y="8304"/>
                  </a:lnTo>
                  <a:lnTo>
                    <a:pt x="2426124" y="8766"/>
                  </a:lnTo>
                  <a:lnTo>
                    <a:pt x="2373122" y="9748"/>
                  </a:lnTo>
                  <a:lnTo>
                    <a:pt x="2211772" y="13613"/>
                  </a:lnTo>
                  <a:lnTo>
                    <a:pt x="2159777" y="14469"/>
                  </a:lnTo>
                  <a:lnTo>
                    <a:pt x="2109960" y="14739"/>
                  </a:lnTo>
                  <a:lnTo>
                    <a:pt x="2063094" y="14204"/>
                  </a:lnTo>
                  <a:lnTo>
                    <a:pt x="2019948" y="12641"/>
                  </a:lnTo>
                  <a:lnTo>
                    <a:pt x="1981293" y="9830"/>
                  </a:lnTo>
                  <a:lnTo>
                    <a:pt x="1944892" y="6783"/>
                  </a:lnTo>
                  <a:lnTo>
                    <a:pt x="1907687" y="4600"/>
                  </a:lnTo>
                  <a:lnTo>
                    <a:pt x="1869220" y="3187"/>
                  </a:lnTo>
                  <a:lnTo>
                    <a:pt x="1829032" y="2452"/>
                  </a:lnTo>
                  <a:lnTo>
                    <a:pt x="1786666" y="2303"/>
                  </a:lnTo>
                  <a:lnTo>
                    <a:pt x="1741663" y="2645"/>
                  </a:lnTo>
                  <a:lnTo>
                    <a:pt x="1693564" y="3386"/>
                  </a:lnTo>
                  <a:lnTo>
                    <a:pt x="1461044" y="8485"/>
                  </a:lnTo>
                  <a:lnTo>
                    <a:pt x="1127143" y="14662"/>
                  </a:lnTo>
                  <a:lnTo>
                    <a:pt x="1031778" y="15877"/>
                  </a:lnTo>
                  <a:lnTo>
                    <a:pt x="937252" y="16273"/>
                  </a:lnTo>
                  <a:lnTo>
                    <a:pt x="889286" y="16079"/>
                  </a:lnTo>
                  <a:lnTo>
                    <a:pt x="840309" y="15579"/>
                  </a:lnTo>
                  <a:lnTo>
                    <a:pt x="789915" y="14738"/>
                  </a:lnTo>
                  <a:lnTo>
                    <a:pt x="737695" y="13522"/>
                  </a:lnTo>
                  <a:lnTo>
                    <a:pt x="683243" y="11897"/>
                  </a:lnTo>
                  <a:lnTo>
                    <a:pt x="556217" y="7133"/>
                  </a:lnTo>
                  <a:lnTo>
                    <a:pt x="433384" y="2909"/>
                  </a:lnTo>
                  <a:lnTo>
                    <a:pt x="378859" y="1449"/>
                  </a:lnTo>
                  <a:lnTo>
                    <a:pt x="327845" y="468"/>
                  </a:lnTo>
                  <a:lnTo>
                    <a:pt x="279528" y="0"/>
                  </a:lnTo>
                  <a:close/>
                </a:path>
              </a:pathLst>
            </a:custGeom>
            <a:solidFill>
              <a:srgbClr val="8AB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080" y="2575166"/>
              <a:ext cx="3474720" cy="46355"/>
            </a:xfrm>
            <a:custGeom>
              <a:avLst/>
              <a:gdLst/>
              <a:ahLst/>
              <a:cxnLst/>
              <a:rect l="l" t="t" r="r" b="b"/>
              <a:pathLst>
                <a:path w="3474720" h="46355">
                  <a:moveTo>
                    <a:pt x="0" y="11827"/>
                  </a:moveTo>
                  <a:lnTo>
                    <a:pt x="48766" y="9517"/>
                  </a:lnTo>
                  <a:lnTo>
                    <a:pt x="98697" y="8641"/>
                  </a:lnTo>
                  <a:lnTo>
                    <a:pt x="149537" y="8928"/>
                  </a:lnTo>
                  <a:lnTo>
                    <a:pt x="201026" y="10109"/>
                  </a:lnTo>
                  <a:lnTo>
                    <a:pt x="252907" y="11916"/>
                  </a:lnTo>
                  <a:lnTo>
                    <a:pt x="304923" y="14078"/>
                  </a:lnTo>
                  <a:lnTo>
                    <a:pt x="356815" y="16326"/>
                  </a:lnTo>
                  <a:lnTo>
                    <a:pt x="408326" y="18390"/>
                  </a:lnTo>
                  <a:lnTo>
                    <a:pt x="459198" y="20001"/>
                  </a:lnTo>
                  <a:lnTo>
                    <a:pt x="509172" y="20890"/>
                  </a:lnTo>
                  <a:lnTo>
                    <a:pt x="557992" y="20786"/>
                  </a:lnTo>
                  <a:lnTo>
                    <a:pt x="605399" y="19421"/>
                  </a:lnTo>
                  <a:lnTo>
                    <a:pt x="651135" y="16524"/>
                  </a:lnTo>
                  <a:lnTo>
                    <a:pt x="694944" y="11827"/>
                  </a:lnTo>
                  <a:lnTo>
                    <a:pt x="741609" y="7014"/>
                  </a:lnTo>
                  <a:lnTo>
                    <a:pt x="789427" y="4542"/>
                  </a:lnTo>
                  <a:lnTo>
                    <a:pt x="838271" y="3992"/>
                  </a:lnTo>
                  <a:lnTo>
                    <a:pt x="888013" y="4945"/>
                  </a:lnTo>
                  <a:lnTo>
                    <a:pt x="938526" y="6979"/>
                  </a:lnTo>
                  <a:lnTo>
                    <a:pt x="989684" y="9677"/>
                  </a:lnTo>
                  <a:lnTo>
                    <a:pt x="1041358" y="12616"/>
                  </a:lnTo>
                  <a:lnTo>
                    <a:pt x="1093422" y="15378"/>
                  </a:lnTo>
                  <a:lnTo>
                    <a:pt x="1145749" y="17542"/>
                  </a:lnTo>
                  <a:lnTo>
                    <a:pt x="1198211" y="18689"/>
                  </a:lnTo>
                  <a:lnTo>
                    <a:pt x="1250682" y="18399"/>
                  </a:lnTo>
                  <a:lnTo>
                    <a:pt x="1303034" y="16252"/>
                  </a:lnTo>
                  <a:lnTo>
                    <a:pt x="1355141" y="11827"/>
                  </a:lnTo>
                  <a:lnTo>
                    <a:pt x="1407317" y="7405"/>
                  </a:lnTo>
                  <a:lnTo>
                    <a:pt x="1459857" y="5265"/>
                  </a:lnTo>
                  <a:lnTo>
                    <a:pt x="1512598" y="4984"/>
                  </a:lnTo>
                  <a:lnTo>
                    <a:pt x="1565377" y="6143"/>
                  </a:lnTo>
                  <a:lnTo>
                    <a:pt x="1618033" y="8319"/>
                  </a:lnTo>
                  <a:lnTo>
                    <a:pt x="1670402" y="11092"/>
                  </a:lnTo>
                  <a:lnTo>
                    <a:pt x="1722323" y="14040"/>
                  </a:lnTo>
                  <a:lnTo>
                    <a:pt x="1773633" y="16743"/>
                  </a:lnTo>
                  <a:lnTo>
                    <a:pt x="1824169" y="18778"/>
                  </a:lnTo>
                  <a:lnTo>
                    <a:pt x="1873771" y="19726"/>
                  </a:lnTo>
                  <a:lnTo>
                    <a:pt x="1922274" y="19164"/>
                  </a:lnTo>
                  <a:lnTo>
                    <a:pt x="1969517" y="16671"/>
                  </a:lnTo>
                  <a:lnTo>
                    <a:pt x="2015338" y="11827"/>
                  </a:lnTo>
                  <a:lnTo>
                    <a:pt x="2054391" y="7178"/>
                  </a:lnTo>
                  <a:lnTo>
                    <a:pt x="2093682" y="3815"/>
                  </a:lnTo>
                  <a:lnTo>
                    <a:pt x="2133549" y="1592"/>
                  </a:lnTo>
                  <a:lnTo>
                    <a:pt x="2174328" y="368"/>
                  </a:lnTo>
                  <a:lnTo>
                    <a:pt x="2216358" y="0"/>
                  </a:lnTo>
                  <a:lnTo>
                    <a:pt x="2259976" y="343"/>
                  </a:lnTo>
                  <a:lnTo>
                    <a:pt x="2305521" y="1254"/>
                  </a:lnTo>
                  <a:lnTo>
                    <a:pt x="2353331" y="2591"/>
                  </a:lnTo>
                  <a:lnTo>
                    <a:pt x="2403742" y="4210"/>
                  </a:lnTo>
                  <a:lnTo>
                    <a:pt x="2457094" y="5968"/>
                  </a:lnTo>
                  <a:lnTo>
                    <a:pt x="2513723" y="7722"/>
                  </a:lnTo>
                  <a:lnTo>
                    <a:pt x="2573968" y="9328"/>
                  </a:lnTo>
                  <a:lnTo>
                    <a:pt x="2638167" y="10643"/>
                  </a:lnTo>
                  <a:lnTo>
                    <a:pt x="2706657" y="11524"/>
                  </a:lnTo>
                  <a:lnTo>
                    <a:pt x="2779776" y="11827"/>
                  </a:lnTo>
                  <a:lnTo>
                    <a:pt x="2857028" y="11575"/>
                  </a:lnTo>
                  <a:lnTo>
                    <a:pt x="2927348" y="10958"/>
                  </a:lnTo>
                  <a:lnTo>
                    <a:pt x="2991407" y="10076"/>
                  </a:lnTo>
                  <a:lnTo>
                    <a:pt x="3049875" y="9031"/>
                  </a:lnTo>
                  <a:lnTo>
                    <a:pt x="3103424" y="7924"/>
                  </a:lnTo>
                  <a:lnTo>
                    <a:pt x="3152725" y="6855"/>
                  </a:lnTo>
                  <a:lnTo>
                    <a:pt x="3198449" y="5926"/>
                  </a:lnTo>
                  <a:lnTo>
                    <a:pt x="3241266" y="5238"/>
                  </a:lnTo>
                  <a:lnTo>
                    <a:pt x="3281849" y="4892"/>
                  </a:lnTo>
                  <a:lnTo>
                    <a:pt x="3320867" y="4989"/>
                  </a:lnTo>
                  <a:lnTo>
                    <a:pt x="3358992" y="5630"/>
                  </a:lnTo>
                  <a:lnTo>
                    <a:pt x="3396895" y="6916"/>
                  </a:lnTo>
                  <a:lnTo>
                    <a:pt x="3435247" y="8948"/>
                  </a:lnTo>
                  <a:lnTo>
                    <a:pt x="3474720" y="11827"/>
                  </a:lnTo>
                  <a:lnTo>
                    <a:pt x="3474286" y="19378"/>
                  </a:lnTo>
                  <a:lnTo>
                    <a:pt x="3474253" y="21649"/>
                  </a:lnTo>
                  <a:lnTo>
                    <a:pt x="3474720" y="30115"/>
                  </a:lnTo>
                  <a:lnTo>
                    <a:pt x="3422445" y="31916"/>
                  </a:lnTo>
                  <a:lnTo>
                    <a:pt x="3369076" y="32519"/>
                  </a:lnTo>
                  <a:lnTo>
                    <a:pt x="3314990" y="32154"/>
                  </a:lnTo>
                  <a:lnTo>
                    <a:pt x="3260559" y="31051"/>
                  </a:lnTo>
                  <a:lnTo>
                    <a:pt x="3206159" y="29441"/>
                  </a:lnTo>
                  <a:lnTo>
                    <a:pt x="3152165" y="27554"/>
                  </a:lnTo>
                  <a:lnTo>
                    <a:pt x="3098951" y="25620"/>
                  </a:lnTo>
                  <a:lnTo>
                    <a:pt x="3046892" y="23870"/>
                  </a:lnTo>
                  <a:lnTo>
                    <a:pt x="2996362" y="22533"/>
                  </a:lnTo>
                  <a:lnTo>
                    <a:pt x="2947737" y="21841"/>
                  </a:lnTo>
                  <a:lnTo>
                    <a:pt x="2901392" y="22022"/>
                  </a:lnTo>
                  <a:lnTo>
                    <a:pt x="2857699" y="23308"/>
                  </a:lnTo>
                  <a:lnTo>
                    <a:pt x="2817036" y="25929"/>
                  </a:lnTo>
                  <a:lnTo>
                    <a:pt x="2779776" y="30115"/>
                  </a:lnTo>
                  <a:lnTo>
                    <a:pt x="2736294" y="35146"/>
                  </a:lnTo>
                  <a:lnTo>
                    <a:pt x="2689069" y="38597"/>
                  </a:lnTo>
                  <a:lnTo>
                    <a:pt x="2638909" y="40670"/>
                  </a:lnTo>
                  <a:lnTo>
                    <a:pt x="2586626" y="41562"/>
                  </a:lnTo>
                  <a:lnTo>
                    <a:pt x="2533028" y="41473"/>
                  </a:lnTo>
                  <a:lnTo>
                    <a:pt x="2478926" y="40602"/>
                  </a:lnTo>
                  <a:lnTo>
                    <a:pt x="2425129" y="39149"/>
                  </a:lnTo>
                  <a:lnTo>
                    <a:pt x="2372447" y="37312"/>
                  </a:lnTo>
                  <a:lnTo>
                    <a:pt x="2321691" y="35291"/>
                  </a:lnTo>
                  <a:lnTo>
                    <a:pt x="2273670" y="33285"/>
                  </a:lnTo>
                  <a:lnTo>
                    <a:pt x="2229194" y="31494"/>
                  </a:lnTo>
                  <a:lnTo>
                    <a:pt x="2189074" y="30115"/>
                  </a:lnTo>
                  <a:lnTo>
                    <a:pt x="2153052" y="28865"/>
                  </a:lnTo>
                  <a:lnTo>
                    <a:pt x="2114544" y="27258"/>
                  </a:lnTo>
                  <a:lnTo>
                    <a:pt x="2073556" y="25449"/>
                  </a:lnTo>
                  <a:lnTo>
                    <a:pt x="2030095" y="23591"/>
                  </a:lnTo>
                  <a:lnTo>
                    <a:pt x="1984169" y="21838"/>
                  </a:lnTo>
                  <a:lnTo>
                    <a:pt x="1935785" y="20345"/>
                  </a:lnTo>
                  <a:lnTo>
                    <a:pt x="1884950" y="19266"/>
                  </a:lnTo>
                  <a:lnTo>
                    <a:pt x="1831672" y="18755"/>
                  </a:lnTo>
                  <a:lnTo>
                    <a:pt x="1775957" y="18966"/>
                  </a:lnTo>
                  <a:lnTo>
                    <a:pt x="1717813" y="20054"/>
                  </a:lnTo>
                  <a:lnTo>
                    <a:pt x="1657246" y="22172"/>
                  </a:lnTo>
                  <a:lnTo>
                    <a:pt x="1594265" y="25474"/>
                  </a:lnTo>
                  <a:lnTo>
                    <a:pt x="1528877" y="30115"/>
                  </a:lnTo>
                  <a:lnTo>
                    <a:pt x="1463866" y="34994"/>
                  </a:lnTo>
                  <a:lnTo>
                    <a:pt x="1401893" y="38929"/>
                  </a:lnTo>
                  <a:lnTo>
                    <a:pt x="1342776" y="41957"/>
                  </a:lnTo>
                  <a:lnTo>
                    <a:pt x="1286333" y="44113"/>
                  </a:lnTo>
                  <a:lnTo>
                    <a:pt x="1232383" y="45432"/>
                  </a:lnTo>
                  <a:lnTo>
                    <a:pt x="1180742" y="45950"/>
                  </a:lnTo>
                  <a:lnTo>
                    <a:pt x="1131231" y="45702"/>
                  </a:lnTo>
                  <a:lnTo>
                    <a:pt x="1083666" y="44724"/>
                  </a:lnTo>
                  <a:lnTo>
                    <a:pt x="1037866" y="43050"/>
                  </a:lnTo>
                  <a:lnTo>
                    <a:pt x="993649" y="40717"/>
                  </a:lnTo>
                  <a:lnTo>
                    <a:pt x="950834" y="37760"/>
                  </a:lnTo>
                  <a:lnTo>
                    <a:pt x="909238" y="34214"/>
                  </a:lnTo>
                  <a:lnTo>
                    <a:pt x="868680" y="30115"/>
                  </a:lnTo>
                  <a:lnTo>
                    <a:pt x="835131" y="27419"/>
                  </a:lnTo>
                  <a:lnTo>
                    <a:pt x="796236" y="25894"/>
                  </a:lnTo>
                  <a:lnTo>
                    <a:pt x="752624" y="25374"/>
                  </a:lnTo>
                  <a:lnTo>
                    <a:pt x="704927" y="25691"/>
                  </a:lnTo>
                  <a:lnTo>
                    <a:pt x="653775" y="26678"/>
                  </a:lnTo>
                  <a:lnTo>
                    <a:pt x="599799" y="28169"/>
                  </a:lnTo>
                  <a:lnTo>
                    <a:pt x="543628" y="29998"/>
                  </a:lnTo>
                  <a:lnTo>
                    <a:pt x="485895" y="31996"/>
                  </a:lnTo>
                  <a:lnTo>
                    <a:pt x="427229" y="33998"/>
                  </a:lnTo>
                  <a:lnTo>
                    <a:pt x="368261" y="35836"/>
                  </a:lnTo>
                  <a:lnTo>
                    <a:pt x="309621" y="37344"/>
                  </a:lnTo>
                  <a:lnTo>
                    <a:pt x="251941" y="38355"/>
                  </a:lnTo>
                  <a:lnTo>
                    <a:pt x="195850" y="38702"/>
                  </a:lnTo>
                  <a:lnTo>
                    <a:pt x="141981" y="38219"/>
                  </a:lnTo>
                  <a:lnTo>
                    <a:pt x="90962" y="36737"/>
                  </a:lnTo>
                  <a:lnTo>
                    <a:pt x="43424" y="34092"/>
                  </a:lnTo>
                  <a:lnTo>
                    <a:pt x="0" y="30115"/>
                  </a:lnTo>
                  <a:lnTo>
                    <a:pt x="60" y="23523"/>
                  </a:lnTo>
                  <a:lnTo>
                    <a:pt x="66" y="15585"/>
                  </a:lnTo>
                  <a:lnTo>
                    <a:pt x="0" y="11827"/>
                  </a:lnTo>
                  <a:close/>
                </a:path>
              </a:pathLst>
            </a:custGeom>
            <a:ln w="44450">
              <a:solidFill>
                <a:srgbClr val="8AB8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8819" y="2830067"/>
            <a:ext cx="3935729" cy="339344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2000" b="1" spc="-50" dirty="0">
                <a:latin typeface="Arial"/>
                <a:cs typeface="Arial"/>
              </a:rPr>
              <a:t>Project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Goals:</a:t>
            </a:r>
            <a:endParaRPr sz="20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526415" algn="l"/>
              </a:tabLst>
            </a:pPr>
            <a:r>
              <a:rPr sz="2000" spc="-70" dirty="0">
                <a:latin typeface="Arial"/>
                <a:cs typeface="Arial"/>
              </a:rPr>
              <a:t>Early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Identification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&amp;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Referral</a:t>
            </a:r>
            <a:endParaRPr sz="20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526415" algn="l"/>
              </a:tabLst>
            </a:pPr>
            <a:r>
              <a:rPr sz="2000" spc="-50" dirty="0">
                <a:latin typeface="Arial"/>
                <a:cs typeface="Arial"/>
              </a:rPr>
              <a:t>Secondary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Transition</a:t>
            </a:r>
            <a:endParaRPr sz="2000">
              <a:latin typeface="Arial"/>
              <a:cs typeface="Arial"/>
            </a:endParaRPr>
          </a:p>
          <a:p>
            <a:pPr marL="526415" marR="5080" indent="-514350">
              <a:lnSpc>
                <a:spcPts val="2210"/>
              </a:lnSpc>
              <a:spcBef>
                <a:spcPts val="1025"/>
              </a:spcBef>
              <a:buAutoNum type="arabicPeriod"/>
              <a:tabLst>
                <a:tab pos="526415" algn="l"/>
              </a:tabLst>
            </a:pPr>
            <a:r>
              <a:rPr sz="2000" spc="-40" dirty="0">
                <a:latin typeface="Arial"/>
                <a:cs typeface="Arial"/>
              </a:rPr>
              <a:t>Increase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Access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General </a:t>
            </a:r>
            <a:r>
              <a:rPr sz="2000" spc="-30" dirty="0">
                <a:latin typeface="Arial"/>
                <a:cs typeface="Arial"/>
              </a:rPr>
              <a:t>Education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Curriculum</a:t>
            </a:r>
            <a:endParaRPr sz="2000">
              <a:latin typeface="Arial"/>
              <a:cs typeface="Arial"/>
            </a:endParaRPr>
          </a:p>
          <a:p>
            <a:pPr marL="526415" marR="180975" indent="-514350">
              <a:lnSpc>
                <a:spcPts val="2210"/>
              </a:lnSpc>
              <a:spcBef>
                <a:spcPts val="885"/>
              </a:spcBef>
              <a:buAutoNum type="arabicPeriod"/>
              <a:tabLst>
                <a:tab pos="526415" algn="l"/>
              </a:tabLst>
            </a:pPr>
            <a:r>
              <a:rPr sz="2000" spc="-40" dirty="0">
                <a:latin typeface="Arial"/>
                <a:cs typeface="Arial"/>
              </a:rPr>
              <a:t>Professional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Development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on </a:t>
            </a:r>
            <a:r>
              <a:rPr sz="2000" spc="-55" dirty="0">
                <a:latin typeface="Arial"/>
                <a:cs typeface="Arial"/>
              </a:rPr>
              <a:t>Strategies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Inclusion</a:t>
            </a:r>
            <a:endParaRPr sz="20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6415" algn="l"/>
              </a:tabLst>
            </a:pPr>
            <a:r>
              <a:rPr sz="2000" spc="-50" dirty="0">
                <a:latin typeface="Arial"/>
                <a:cs typeface="Arial"/>
              </a:rPr>
              <a:t>Family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Engagement</a:t>
            </a:r>
            <a:endParaRPr sz="20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795"/>
              </a:spcBef>
              <a:buAutoNum type="arabicPeriod"/>
              <a:tabLst>
                <a:tab pos="526415" algn="l"/>
              </a:tabLst>
            </a:pPr>
            <a:r>
              <a:rPr sz="2000" spc="-30" dirty="0">
                <a:latin typeface="Arial"/>
                <a:cs typeface="Arial"/>
              </a:rPr>
              <a:t>Accurate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Child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Count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1736" y="10"/>
            <a:ext cx="6878739" cy="68579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8177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399" y="0"/>
                </a:lnTo>
              </a:path>
            </a:pathLst>
          </a:custGeom>
          <a:ln w="76199">
            <a:solidFill>
              <a:srgbClr val="FAC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State</a:t>
            </a:r>
            <a:r>
              <a:rPr spc="35" dirty="0"/>
              <a:t> </a:t>
            </a:r>
            <a:r>
              <a:rPr spc="204" dirty="0"/>
              <a:t>DeafBlind</a:t>
            </a:r>
            <a:r>
              <a:rPr spc="35" dirty="0"/>
              <a:t> </a:t>
            </a:r>
            <a:r>
              <a:rPr spc="150" dirty="0"/>
              <a:t>Projects</a:t>
            </a:r>
            <a:r>
              <a:rPr spc="40" dirty="0"/>
              <a:t> </a:t>
            </a:r>
            <a:r>
              <a:rPr spc="155" dirty="0"/>
              <a:t>Provide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899" y="1713299"/>
            <a:ext cx="8155800" cy="46997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8177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399" y="0"/>
                </a:lnTo>
              </a:path>
            </a:pathLst>
          </a:custGeom>
          <a:ln w="76199">
            <a:solidFill>
              <a:srgbClr val="FAC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385" dirty="0"/>
              <a:t>Why</a:t>
            </a:r>
            <a:r>
              <a:rPr spc="25" dirty="0"/>
              <a:t> </a:t>
            </a:r>
            <a:r>
              <a:rPr spc="120" dirty="0"/>
              <a:t>Refer?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224" y="1544126"/>
            <a:ext cx="8242934" cy="50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5080" indent="-412750">
              <a:lnSpc>
                <a:spcPct val="114599"/>
              </a:lnSpc>
              <a:spcBef>
                <a:spcPts val="100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Children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 who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are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DeafBlind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require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specialized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teaching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strategies</a:t>
            </a:r>
            <a:r>
              <a:rPr sz="2400" spc="-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to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help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access</a:t>
            </a:r>
            <a:r>
              <a:rPr sz="2400" spc="-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their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environment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to</a:t>
            </a:r>
            <a:r>
              <a:rPr sz="2400" spc="-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408087"/>
                </a:solidFill>
                <a:latin typeface="Arial"/>
                <a:cs typeface="Arial"/>
              </a:rPr>
              <a:t>learn</a:t>
            </a:r>
            <a:endParaRPr sz="2400">
              <a:latin typeface="Arial"/>
              <a:cs typeface="Arial"/>
            </a:endParaRPr>
          </a:p>
          <a:p>
            <a:pPr marL="424815" marR="454659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Referral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to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your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state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deafblind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project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can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support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children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25" dirty="0">
                <a:solidFill>
                  <a:srgbClr val="408087"/>
                </a:solidFill>
                <a:latin typeface="Arial"/>
                <a:cs typeface="Arial"/>
              </a:rPr>
              <a:t>with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deafblindness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and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their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families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across </a:t>
            </a:r>
            <a:r>
              <a:rPr sz="2400" spc="10" dirty="0">
                <a:solidFill>
                  <a:srgbClr val="408087"/>
                </a:solidFill>
                <a:latin typeface="Arial"/>
                <a:cs typeface="Arial"/>
              </a:rPr>
              <a:t>environments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to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learn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408087"/>
                </a:solidFill>
                <a:latin typeface="Arial"/>
                <a:cs typeface="Arial"/>
              </a:rPr>
              <a:t>these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skills</a:t>
            </a:r>
            <a:r>
              <a:rPr sz="2400" spc="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strategies</a:t>
            </a:r>
            <a:endParaRPr sz="2400">
              <a:latin typeface="Arial"/>
              <a:cs typeface="Arial"/>
            </a:endParaRPr>
          </a:p>
          <a:p>
            <a:pPr marL="424815" marR="90805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Training</a:t>
            </a:r>
            <a:r>
              <a:rPr sz="2400" spc="-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408087"/>
                </a:solidFill>
                <a:latin typeface="Arial"/>
                <a:cs typeface="Arial"/>
              </a:rPr>
              <a:t>&amp;</a:t>
            </a:r>
            <a:r>
              <a:rPr sz="2400" spc="-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resources</a:t>
            </a:r>
            <a:r>
              <a:rPr sz="2400" spc="-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can</a:t>
            </a:r>
            <a:r>
              <a:rPr sz="2400" spc="-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provide</a:t>
            </a:r>
            <a:r>
              <a:rPr sz="2400" spc="-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providers</a:t>
            </a:r>
            <a:r>
              <a:rPr sz="2400" spc="-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and</a:t>
            </a:r>
            <a:r>
              <a:rPr sz="2400" spc="-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families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tools</a:t>
            </a:r>
            <a:r>
              <a:rPr sz="2400" spc="-1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882015" marR="548005" lvl="1" indent="-412750">
              <a:lnSpc>
                <a:spcPct val="114599"/>
              </a:lnSpc>
              <a:buChar char="●"/>
              <a:tabLst>
                <a:tab pos="8820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Help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young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children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learn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how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to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access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408087"/>
                </a:solidFill>
                <a:latin typeface="Arial"/>
                <a:cs typeface="Arial"/>
              </a:rPr>
              <a:t>residual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vision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and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hearing</a:t>
            </a:r>
            <a:endParaRPr sz="2400">
              <a:latin typeface="Arial"/>
              <a:cs typeface="Arial"/>
            </a:endParaRPr>
          </a:p>
          <a:p>
            <a:pPr marL="882015" marR="695325" lvl="1" indent="-412750">
              <a:lnSpc>
                <a:spcPct val="114599"/>
              </a:lnSpc>
              <a:buChar char="●"/>
              <a:tabLst>
                <a:tab pos="8820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Learn</a:t>
            </a:r>
            <a:r>
              <a:rPr sz="2400" spc="-9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skills</a:t>
            </a:r>
            <a:r>
              <a:rPr sz="2400" spc="-9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to</a:t>
            </a:r>
            <a:r>
              <a:rPr sz="2400" spc="-9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support</a:t>
            </a:r>
            <a:r>
              <a:rPr sz="2400" spc="-9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the</a:t>
            </a:r>
            <a:r>
              <a:rPr sz="2400" spc="-9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child’s</a:t>
            </a:r>
            <a:r>
              <a:rPr sz="2400" spc="-9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learning,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communication,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social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emotional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development, </a:t>
            </a:r>
            <a:r>
              <a:rPr sz="2400" spc="85" dirty="0">
                <a:solidFill>
                  <a:srgbClr val="408087"/>
                </a:solidFill>
                <a:latin typeface="Arial"/>
                <a:cs typeface="Arial"/>
              </a:rPr>
              <a:t>motor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development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increase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independence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8177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399" y="0"/>
                </a:lnTo>
              </a:path>
            </a:pathLst>
          </a:custGeom>
          <a:ln w="76199">
            <a:solidFill>
              <a:srgbClr val="FAC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254" dirty="0"/>
              <a:t>Importance</a:t>
            </a:r>
            <a:r>
              <a:rPr spc="25" dirty="0"/>
              <a:t> </a:t>
            </a:r>
            <a:r>
              <a:rPr spc="170" dirty="0"/>
              <a:t>of</a:t>
            </a:r>
            <a:r>
              <a:rPr spc="30" dirty="0"/>
              <a:t> </a:t>
            </a:r>
            <a:r>
              <a:rPr spc="135" dirty="0"/>
              <a:t>Collaboration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2483" rIns="0" bIns="0" rtlCol="0">
            <a:spAutoFit/>
          </a:bodyPr>
          <a:lstStyle/>
          <a:p>
            <a:pPr marL="635" marR="698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We’re</a:t>
            </a:r>
            <a:r>
              <a:rPr spc="-140" dirty="0"/>
              <a:t> </a:t>
            </a:r>
            <a:r>
              <a:rPr spc="114" dirty="0"/>
              <a:t>better</a:t>
            </a:r>
            <a:r>
              <a:rPr spc="-140" dirty="0"/>
              <a:t> </a:t>
            </a:r>
            <a:r>
              <a:rPr spc="60" dirty="0"/>
              <a:t>together!</a:t>
            </a:r>
          </a:p>
          <a:p>
            <a:pPr marL="424815" indent="-412115">
              <a:lnSpc>
                <a:spcPct val="100000"/>
              </a:lnSpc>
              <a:spcBef>
                <a:spcPts val="2155"/>
              </a:spcBef>
              <a:buChar char="●"/>
              <a:tabLst>
                <a:tab pos="424815" algn="l"/>
              </a:tabLst>
            </a:pPr>
            <a:r>
              <a:rPr sz="2400" dirty="0"/>
              <a:t>Partnering</a:t>
            </a:r>
            <a:r>
              <a:rPr sz="2400" spc="-25" dirty="0"/>
              <a:t> </a:t>
            </a:r>
            <a:r>
              <a:rPr sz="2400" dirty="0"/>
              <a:t>is</a:t>
            </a:r>
            <a:r>
              <a:rPr sz="2400" spc="-20" dirty="0"/>
              <a:t> </a:t>
            </a:r>
            <a:r>
              <a:rPr sz="2400" spc="85" dirty="0"/>
              <a:t>critical</a:t>
            </a:r>
            <a:r>
              <a:rPr sz="2400" spc="-20" dirty="0"/>
              <a:t> </a:t>
            </a:r>
            <a:r>
              <a:rPr sz="2400" dirty="0"/>
              <a:t>because</a:t>
            </a:r>
            <a:r>
              <a:rPr sz="2400" spc="-20" dirty="0"/>
              <a:t> </a:t>
            </a:r>
            <a:r>
              <a:rPr sz="2400" spc="75" dirty="0"/>
              <a:t>of</a:t>
            </a:r>
            <a:r>
              <a:rPr sz="2400" spc="-20" dirty="0"/>
              <a:t> </a:t>
            </a:r>
            <a:r>
              <a:rPr sz="2400" spc="95" dirty="0"/>
              <a:t>limited</a:t>
            </a:r>
            <a:r>
              <a:rPr sz="2400" spc="-20" dirty="0"/>
              <a:t> </a:t>
            </a:r>
            <a:r>
              <a:rPr sz="2400" spc="100" dirty="0"/>
              <a:t>time</a:t>
            </a:r>
            <a:r>
              <a:rPr sz="2400" spc="-20" dirty="0"/>
              <a:t> </a:t>
            </a:r>
            <a:r>
              <a:rPr sz="2400" dirty="0"/>
              <a:t>and</a:t>
            </a:r>
            <a:r>
              <a:rPr sz="2400" spc="-20" dirty="0"/>
              <a:t> </a:t>
            </a:r>
            <a:r>
              <a:rPr sz="2400" spc="45" dirty="0"/>
              <a:t>funding</a:t>
            </a:r>
            <a:endParaRPr sz="2400"/>
          </a:p>
          <a:p>
            <a:pPr marL="424815" marR="402590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spc="-50" dirty="0"/>
              <a:t>We</a:t>
            </a:r>
            <a:r>
              <a:rPr sz="2400" spc="-55" dirty="0"/>
              <a:t> </a:t>
            </a:r>
            <a:r>
              <a:rPr sz="2400" dirty="0"/>
              <a:t>share</a:t>
            </a:r>
            <a:r>
              <a:rPr sz="2400" spc="-50" dirty="0"/>
              <a:t> </a:t>
            </a:r>
            <a:r>
              <a:rPr sz="2400" dirty="0"/>
              <a:t>these</a:t>
            </a:r>
            <a:r>
              <a:rPr sz="2400" spc="-50" dirty="0"/>
              <a:t> </a:t>
            </a:r>
            <a:r>
              <a:rPr sz="2400" spc="70" dirty="0"/>
              <a:t>families</a:t>
            </a:r>
            <a:r>
              <a:rPr sz="2400" spc="-50" dirty="0"/>
              <a:t> </a:t>
            </a:r>
            <a:r>
              <a:rPr sz="2400" dirty="0"/>
              <a:t>so</a:t>
            </a:r>
            <a:r>
              <a:rPr sz="2400" spc="-55" dirty="0"/>
              <a:t> </a:t>
            </a:r>
            <a:r>
              <a:rPr sz="2400" spc="45" dirty="0"/>
              <a:t>knowledge</a:t>
            </a:r>
            <a:r>
              <a:rPr sz="2400" spc="-50" dirty="0"/>
              <a:t> </a:t>
            </a:r>
            <a:r>
              <a:rPr sz="2400" spc="-10" dirty="0"/>
              <a:t>around </a:t>
            </a:r>
            <a:r>
              <a:rPr sz="2400" dirty="0"/>
              <a:t>suspected</a:t>
            </a:r>
            <a:r>
              <a:rPr sz="2400" spc="105" dirty="0"/>
              <a:t> </a:t>
            </a:r>
            <a:r>
              <a:rPr sz="2400" dirty="0"/>
              <a:t>combined</a:t>
            </a:r>
            <a:r>
              <a:rPr sz="2400" spc="105" dirty="0"/>
              <a:t> </a:t>
            </a:r>
            <a:r>
              <a:rPr sz="2400" dirty="0"/>
              <a:t>vision</a:t>
            </a:r>
            <a:r>
              <a:rPr sz="2400" spc="105" dirty="0"/>
              <a:t> </a:t>
            </a:r>
            <a:r>
              <a:rPr sz="2400" dirty="0"/>
              <a:t>and</a:t>
            </a:r>
            <a:r>
              <a:rPr sz="2400" spc="105" dirty="0"/>
              <a:t> </a:t>
            </a:r>
            <a:r>
              <a:rPr sz="2400" dirty="0"/>
              <a:t>hearing</a:t>
            </a:r>
            <a:r>
              <a:rPr sz="2400" spc="105" dirty="0"/>
              <a:t> </a:t>
            </a:r>
            <a:r>
              <a:rPr sz="2400" dirty="0"/>
              <a:t>loss</a:t>
            </a:r>
            <a:r>
              <a:rPr sz="2400" spc="105" dirty="0"/>
              <a:t> </a:t>
            </a:r>
            <a:r>
              <a:rPr sz="2400" dirty="0"/>
              <a:t>is</a:t>
            </a:r>
            <a:r>
              <a:rPr sz="2400" spc="105" dirty="0"/>
              <a:t> </a:t>
            </a:r>
            <a:r>
              <a:rPr sz="2400" spc="75" dirty="0"/>
              <a:t>critical </a:t>
            </a:r>
            <a:r>
              <a:rPr sz="2400" spc="90" dirty="0"/>
              <a:t>for</a:t>
            </a:r>
            <a:r>
              <a:rPr sz="2400" spc="-60" dirty="0"/>
              <a:t> </a:t>
            </a:r>
            <a:r>
              <a:rPr sz="2400" spc="80" dirty="0"/>
              <a:t>identiﬁcation</a:t>
            </a:r>
            <a:r>
              <a:rPr sz="2400" spc="-55" dirty="0"/>
              <a:t> </a:t>
            </a:r>
            <a:r>
              <a:rPr sz="2400" dirty="0"/>
              <a:t>and</a:t>
            </a:r>
            <a:r>
              <a:rPr sz="2400" spc="-60" dirty="0"/>
              <a:t> </a:t>
            </a:r>
            <a:r>
              <a:rPr sz="2400" spc="55" dirty="0"/>
              <a:t>referral</a:t>
            </a:r>
            <a:endParaRPr sz="2400"/>
          </a:p>
          <a:p>
            <a:pPr marL="424815" marR="1054100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dirty="0"/>
              <a:t>Early</a:t>
            </a:r>
            <a:r>
              <a:rPr sz="2400" spc="-40" dirty="0"/>
              <a:t> </a:t>
            </a:r>
            <a:r>
              <a:rPr sz="2400" spc="105" dirty="0"/>
              <a:t>ID</a:t>
            </a:r>
            <a:r>
              <a:rPr sz="2400" spc="-35" dirty="0"/>
              <a:t> </a:t>
            </a:r>
            <a:r>
              <a:rPr sz="2400" dirty="0"/>
              <a:t>leads</a:t>
            </a:r>
            <a:r>
              <a:rPr sz="2400" spc="-35" dirty="0"/>
              <a:t> </a:t>
            </a:r>
            <a:r>
              <a:rPr sz="2400" spc="105" dirty="0"/>
              <a:t>to</a:t>
            </a:r>
            <a:r>
              <a:rPr sz="2400" spc="-35" dirty="0"/>
              <a:t> </a:t>
            </a:r>
            <a:r>
              <a:rPr sz="2400" spc="90" dirty="0"/>
              <a:t>better</a:t>
            </a:r>
            <a:r>
              <a:rPr sz="2400" spc="-35" dirty="0"/>
              <a:t> </a:t>
            </a:r>
            <a:r>
              <a:rPr sz="2400" dirty="0"/>
              <a:t>services</a:t>
            </a:r>
            <a:r>
              <a:rPr sz="2400" spc="-35" dirty="0"/>
              <a:t> </a:t>
            </a:r>
            <a:r>
              <a:rPr sz="2400" dirty="0"/>
              <a:t>and</a:t>
            </a:r>
            <a:r>
              <a:rPr sz="2400" spc="-35" dirty="0"/>
              <a:t> </a:t>
            </a:r>
            <a:r>
              <a:rPr sz="2400" spc="60" dirty="0"/>
              <a:t>supports</a:t>
            </a:r>
            <a:r>
              <a:rPr sz="2400" spc="-35" dirty="0"/>
              <a:t> </a:t>
            </a:r>
            <a:r>
              <a:rPr sz="2400" spc="65" dirty="0"/>
              <a:t>for </a:t>
            </a:r>
            <a:r>
              <a:rPr sz="2400" spc="60" dirty="0"/>
              <a:t>families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8177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399" y="0"/>
                </a:lnTo>
              </a:path>
            </a:pathLst>
          </a:custGeom>
          <a:ln w="76199">
            <a:solidFill>
              <a:srgbClr val="FAC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775" y="159753"/>
            <a:ext cx="7487920" cy="1126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pc="395" dirty="0"/>
              <a:t>What</a:t>
            </a:r>
            <a:r>
              <a:rPr spc="15" dirty="0"/>
              <a:t> </a:t>
            </a:r>
            <a:r>
              <a:rPr spc="145" dirty="0"/>
              <a:t>does</a:t>
            </a:r>
            <a:r>
              <a:rPr spc="25" dirty="0"/>
              <a:t> </a:t>
            </a:r>
            <a:r>
              <a:rPr spc="220" dirty="0"/>
              <a:t>Deafblind</a:t>
            </a:r>
            <a:r>
              <a:rPr spc="-145" dirty="0"/>
              <a:t> </a:t>
            </a:r>
            <a:r>
              <a:rPr spc="185" dirty="0"/>
              <a:t>look</a:t>
            </a:r>
            <a:r>
              <a:rPr spc="30" dirty="0"/>
              <a:t> </a:t>
            </a:r>
            <a:r>
              <a:rPr spc="80" dirty="0"/>
              <a:t>like? </a:t>
            </a:r>
            <a:r>
              <a:rPr spc="-225" dirty="0"/>
              <a:t>(1</a:t>
            </a:r>
            <a:r>
              <a:rPr spc="-5" dirty="0"/>
              <a:t> </a:t>
            </a:r>
            <a:r>
              <a:rPr spc="170" dirty="0"/>
              <a:t>of</a:t>
            </a:r>
            <a:r>
              <a:rPr spc="-5" dirty="0"/>
              <a:t> </a:t>
            </a:r>
            <a:r>
              <a:rPr spc="60" dirty="0"/>
              <a:t>2)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900" y="1536625"/>
            <a:ext cx="3576874" cy="47592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1424" y="1536650"/>
            <a:ext cx="3496599" cy="47592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0424" y="4032773"/>
            <a:ext cx="6134100" cy="126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spc="-20" dirty="0">
                <a:solidFill>
                  <a:srgbClr val="233142"/>
                </a:solidFill>
                <a:latin typeface="Arial"/>
                <a:cs typeface="Arial"/>
              </a:rPr>
              <a:t>The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contents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of</a:t>
            </a:r>
            <a:r>
              <a:rPr sz="1400" spc="-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this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presentation</a:t>
            </a:r>
            <a:r>
              <a:rPr sz="1400" spc="-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were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developed</a:t>
            </a:r>
            <a:r>
              <a:rPr sz="1400" spc="-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under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233142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grant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from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the</a:t>
            </a:r>
            <a:r>
              <a:rPr sz="1400" spc="-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3142"/>
                </a:solidFill>
                <a:latin typeface="Arial"/>
                <a:cs typeface="Arial"/>
              </a:rPr>
              <a:t>U.S.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Department</a:t>
            </a:r>
            <a:r>
              <a:rPr sz="1400" spc="-4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of</a:t>
            </a:r>
            <a:r>
              <a:rPr sz="1400" spc="-3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Education,</a:t>
            </a:r>
            <a:r>
              <a:rPr sz="1400" spc="-3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233142"/>
                </a:solidFill>
                <a:latin typeface="Arial"/>
                <a:cs typeface="Arial"/>
              </a:rPr>
              <a:t>#H326T230030,</a:t>
            </a:r>
            <a:r>
              <a:rPr sz="1400" spc="-3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Project</a:t>
            </a:r>
            <a:r>
              <a:rPr sz="1400" spc="-3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33142"/>
                </a:solidFill>
                <a:latin typeface="Arial"/>
                <a:cs typeface="Arial"/>
              </a:rPr>
              <a:t>Ofﬁcer,</a:t>
            </a:r>
            <a:r>
              <a:rPr sz="1400" spc="-35" dirty="0">
                <a:solidFill>
                  <a:srgbClr val="233142"/>
                </a:solidFill>
                <a:latin typeface="Arial"/>
                <a:cs typeface="Arial"/>
              </a:rPr>
              <a:t> Rebecca 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Shefﬁeld. </a:t>
            </a:r>
            <a:r>
              <a:rPr sz="1400" spc="-30" dirty="0">
                <a:solidFill>
                  <a:srgbClr val="233142"/>
                </a:solidFill>
                <a:latin typeface="Arial"/>
                <a:cs typeface="Arial"/>
              </a:rPr>
              <a:t>However,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those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contents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do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not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necessarily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represent</a:t>
            </a:r>
            <a:r>
              <a:rPr sz="1400" spc="-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the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policy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the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3142"/>
                </a:solidFill>
                <a:latin typeface="Arial"/>
                <a:cs typeface="Arial"/>
              </a:rPr>
              <a:t>U.S.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Department</a:t>
            </a:r>
            <a:r>
              <a:rPr sz="1400" spc="-2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Education,</a:t>
            </a:r>
            <a:r>
              <a:rPr sz="1400" spc="-2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should</a:t>
            </a:r>
            <a:r>
              <a:rPr sz="1400" spc="-2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not</a:t>
            </a:r>
            <a:r>
              <a:rPr sz="1400" spc="-2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3142"/>
                </a:solidFill>
                <a:latin typeface="Arial"/>
                <a:cs typeface="Arial"/>
              </a:rPr>
              <a:t>assume</a:t>
            </a:r>
            <a:r>
              <a:rPr sz="1400" spc="-2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endorsement</a:t>
            </a:r>
            <a:r>
              <a:rPr sz="1400" spc="-25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3142"/>
                </a:solidFill>
                <a:latin typeface="Arial"/>
                <a:cs typeface="Arial"/>
              </a:rPr>
              <a:t>by</a:t>
            </a:r>
            <a:r>
              <a:rPr sz="1400" spc="-2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33142"/>
                </a:solidFill>
                <a:latin typeface="Arial"/>
                <a:cs typeface="Arial"/>
              </a:rPr>
              <a:t>the 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Federal</a:t>
            </a:r>
            <a:r>
              <a:rPr sz="1400" spc="-80" dirty="0">
                <a:solidFill>
                  <a:srgbClr val="233142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3142"/>
                </a:solidFill>
                <a:latin typeface="Arial"/>
                <a:cs typeface="Arial"/>
              </a:rPr>
              <a:t>Government.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475" y="1205583"/>
            <a:ext cx="4813972" cy="9627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72225" y="1205583"/>
            <a:ext cx="1135563" cy="96277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6426783"/>
            <a:ext cx="9144000" cy="114300"/>
          </a:xfrm>
          <a:custGeom>
            <a:avLst/>
            <a:gdLst/>
            <a:ahLst/>
            <a:cxnLst/>
            <a:rect l="l" t="t" r="r" b="b"/>
            <a:pathLst>
              <a:path w="9144000" h="114300">
                <a:moveTo>
                  <a:pt x="0" y="114299"/>
                </a:moveTo>
                <a:lnTo>
                  <a:pt x="0" y="0"/>
                </a:lnTo>
                <a:lnTo>
                  <a:pt x="9143999" y="0"/>
                </a:lnTo>
                <a:lnTo>
                  <a:pt x="9143999" y="114299"/>
                </a:lnTo>
                <a:lnTo>
                  <a:pt x="0" y="114299"/>
                </a:lnTo>
                <a:close/>
              </a:path>
            </a:pathLst>
          </a:custGeom>
          <a:solidFill>
            <a:srgbClr val="FACE5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3428999"/>
              <a:ext cx="8016240" cy="3429000"/>
            </a:xfrm>
            <a:custGeom>
              <a:avLst/>
              <a:gdLst/>
              <a:ahLst/>
              <a:cxnLst/>
              <a:rect l="l" t="t" r="r" b="b"/>
              <a:pathLst>
                <a:path w="8016240" h="3429000">
                  <a:moveTo>
                    <a:pt x="0" y="3428999"/>
                  </a:moveTo>
                  <a:lnTo>
                    <a:pt x="8016240" y="3428999"/>
                  </a:lnTo>
                  <a:lnTo>
                    <a:pt x="8016240" y="0"/>
                  </a:lnTo>
                  <a:lnTo>
                    <a:pt x="0" y="0"/>
                  </a:lnTo>
                  <a:lnTo>
                    <a:pt x="0" y="3428999"/>
                  </a:lnTo>
                  <a:close/>
                </a:path>
              </a:pathLst>
            </a:custGeom>
            <a:solidFill>
              <a:srgbClr val="029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016240" cy="3429000"/>
            </a:xfrm>
            <a:custGeom>
              <a:avLst/>
              <a:gdLst/>
              <a:ahLst/>
              <a:cxnLst/>
              <a:rect l="l" t="t" r="r" b="b"/>
              <a:pathLst>
                <a:path w="8016240" h="3429000">
                  <a:moveTo>
                    <a:pt x="0" y="3429000"/>
                  </a:moveTo>
                  <a:lnTo>
                    <a:pt x="8016240" y="3429000"/>
                  </a:lnTo>
                  <a:lnTo>
                    <a:pt x="8016240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solidFill>
              <a:srgbClr val="C0C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16240" y="0"/>
              <a:ext cx="4175760" cy="3429000"/>
            </a:xfrm>
            <a:custGeom>
              <a:avLst/>
              <a:gdLst/>
              <a:ahLst/>
              <a:cxnLst/>
              <a:rect l="l" t="t" r="r" b="b"/>
              <a:pathLst>
                <a:path w="4175759" h="3429000">
                  <a:moveTo>
                    <a:pt x="0" y="3429000"/>
                  </a:moveTo>
                  <a:lnTo>
                    <a:pt x="4175759" y="3429000"/>
                  </a:lnTo>
                  <a:lnTo>
                    <a:pt x="4175759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solidFill>
              <a:srgbClr val="8AB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11886" y="3428999"/>
              <a:ext cx="4180204" cy="3429000"/>
            </a:xfrm>
            <a:custGeom>
              <a:avLst/>
              <a:gdLst/>
              <a:ahLst/>
              <a:cxnLst/>
              <a:rect l="l" t="t" r="r" b="b"/>
              <a:pathLst>
                <a:path w="4180204" h="3429000">
                  <a:moveTo>
                    <a:pt x="4180113" y="0"/>
                  </a:moveTo>
                  <a:lnTo>
                    <a:pt x="0" y="0"/>
                  </a:lnTo>
                  <a:lnTo>
                    <a:pt x="0" y="3428999"/>
                  </a:lnTo>
                  <a:lnTo>
                    <a:pt x="4180113" y="3428999"/>
                  </a:lnTo>
                  <a:lnTo>
                    <a:pt x="4180113" y="0"/>
                  </a:lnTo>
                  <a:close/>
                </a:path>
              </a:pathLst>
            </a:custGeom>
            <a:solidFill>
              <a:srgbClr val="549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4055" y="2436876"/>
            <a:ext cx="48171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10" dirty="0">
                <a:solidFill>
                  <a:srgbClr val="FFFFFF"/>
                </a:solidFill>
              </a:rPr>
              <a:t>Contact</a:t>
            </a:r>
            <a:r>
              <a:rPr sz="4400" spc="-315" dirty="0">
                <a:solidFill>
                  <a:srgbClr val="FFFFFF"/>
                </a:solidFill>
              </a:rPr>
              <a:t> </a:t>
            </a:r>
            <a:r>
              <a:rPr sz="4400" spc="-210" dirty="0">
                <a:solidFill>
                  <a:srgbClr val="FFFFFF"/>
                </a:solidFill>
              </a:rPr>
              <a:t>Information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406057" y="3900932"/>
            <a:ext cx="7118984" cy="23634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Lacey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Arial"/>
                <a:cs typeface="Arial"/>
              </a:rPr>
              <a:t>Long,</a:t>
            </a:r>
            <a:r>
              <a:rPr sz="30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Director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000" b="1" spc="-80" dirty="0">
                <a:solidFill>
                  <a:srgbClr val="FFFFFF"/>
                </a:solidFill>
                <a:latin typeface="Arial"/>
                <a:cs typeface="Arial"/>
              </a:rPr>
              <a:t>Email:</a:t>
            </a:r>
            <a:r>
              <a:rPr sz="30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lacey.long@minotstateu.edu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3000" b="1" spc="-25" dirty="0">
                <a:solidFill>
                  <a:srgbClr val="FFFFFF"/>
                </a:solidFill>
                <a:latin typeface="Arial"/>
                <a:cs typeface="Arial"/>
              </a:rPr>
              <a:t>Cell:</a:t>
            </a:r>
            <a:r>
              <a:rPr sz="30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Arial"/>
                <a:cs typeface="Arial"/>
              </a:rPr>
              <a:t>701-308-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0993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3000" b="1" spc="-65" dirty="0">
                <a:solidFill>
                  <a:srgbClr val="FFFFFF"/>
                </a:solidFill>
                <a:latin typeface="Arial"/>
                <a:cs typeface="Arial"/>
              </a:rPr>
              <a:t>Website:</a:t>
            </a:r>
            <a:r>
              <a:rPr sz="300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https://ndcpd.org/dualsensory-</a:t>
            </a:r>
            <a:r>
              <a:rPr sz="30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2/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8177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399" y="0"/>
                </a:lnTo>
              </a:path>
            </a:pathLst>
          </a:custGeom>
          <a:ln w="76199">
            <a:solidFill>
              <a:srgbClr val="FAC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143278"/>
            <a:ext cx="7845425" cy="1126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pc="395" dirty="0"/>
              <a:t>What</a:t>
            </a:r>
            <a:r>
              <a:rPr spc="20" dirty="0"/>
              <a:t> </a:t>
            </a:r>
            <a:r>
              <a:rPr spc="175" dirty="0"/>
              <a:t>Does</a:t>
            </a:r>
            <a:r>
              <a:rPr spc="25" dirty="0"/>
              <a:t> </a:t>
            </a:r>
            <a:r>
              <a:rPr spc="220" dirty="0"/>
              <a:t>Deafblind</a:t>
            </a:r>
            <a:r>
              <a:rPr spc="25" dirty="0"/>
              <a:t> </a:t>
            </a:r>
            <a:r>
              <a:rPr spc="145" dirty="0"/>
              <a:t>Look</a:t>
            </a:r>
            <a:r>
              <a:rPr spc="25" dirty="0"/>
              <a:t> </a:t>
            </a:r>
            <a:r>
              <a:rPr spc="55" dirty="0"/>
              <a:t>Like? </a:t>
            </a:r>
            <a:r>
              <a:rPr spc="95" dirty="0"/>
              <a:t>(2</a:t>
            </a:r>
            <a:r>
              <a:rPr spc="15" dirty="0"/>
              <a:t> </a:t>
            </a:r>
            <a:r>
              <a:rPr spc="170" dirty="0"/>
              <a:t>of</a:t>
            </a:r>
            <a:r>
              <a:rPr spc="15" dirty="0"/>
              <a:t> </a:t>
            </a:r>
            <a:r>
              <a:rPr spc="60" dirty="0"/>
              <a:t>2)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450" y="1652788"/>
            <a:ext cx="3248906" cy="4322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7074" y="1968200"/>
            <a:ext cx="4552750" cy="35244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8177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399" y="0"/>
                </a:lnTo>
              </a:path>
            </a:pathLst>
          </a:custGeom>
          <a:ln w="76199">
            <a:solidFill>
              <a:srgbClr val="FAC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0"/>
              </a:spcBef>
            </a:pPr>
            <a:r>
              <a:rPr spc="395" dirty="0"/>
              <a:t>What</a:t>
            </a:r>
            <a:r>
              <a:rPr dirty="0"/>
              <a:t> is </a:t>
            </a:r>
            <a:r>
              <a:rPr spc="145" dirty="0"/>
              <a:t>Deafblindness?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224" y="1382201"/>
            <a:ext cx="8035290" cy="3511550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1795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Combined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Vision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Hearing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408087"/>
                </a:solidFill>
                <a:latin typeface="Arial"/>
                <a:cs typeface="Arial"/>
              </a:rPr>
              <a:t>Loss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any</a:t>
            </a:r>
            <a:r>
              <a:rPr sz="2400" spc="-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level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1695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Combination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of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distance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senses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=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deaf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TIMES</a:t>
            </a:r>
            <a:r>
              <a:rPr sz="2400" spc="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408087"/>
                </a:solidFill>
                <a:latin typeface="Arial"/>
                <a:cs typeface="Arial"/>
              </a:rPr>
              <a:t>blind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1695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Lowest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of</a:t>
            </a:r>
            <a:r>
              <a:rPr sz="2400" spc="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408087"/>
                </a:solidFill>
                <a:latin typeface="Arial"/>
                <a:cs typeface="Arial"/>
              </a:rPr>
              <a:t>low</a:t>
            </a:r>
            <a:r>
              <a:rPr sz="2400" spc="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incidence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disabilities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1695"/>
              </a:spcBef>
              <a:buChar char="●"/>
              <a:tabLst>
                <a:tab pos="424815" algn="l"/>
              </a:tabLst>
            </a:pP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Approximately</a:t>
            </a:r>
            <a:r>
              <a:rPr sz="2400" spc="-10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408087"/>
                </a:solidFill>
                <a:latin typeface="Arial"/>
                <a:cs typeface="Arial"/>
              </a:rPr>
              <a:t>10,000</a:t>
            </a:r>
            <a:r>
              <a:rPr sz="2400" spc="-1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children</a:t>
            </a:r>
            <a:r>
              <a:rPr sz="2400" spc="-10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408087"/>
                </a:solidFill>
                <a:latin typeface="Arial"/>
                <a:cs typeface="Arial"/>
              </a:rPr>
              <a:t>birth</a:t>
            </a:r>
            <a:r>
              <a:rPr sz="2400" spc="-1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60" dirty="0">
                <a:solidFill>
                  <a:srgbClr val="408087"/>
                </a:solidFill>
                <a:latin typeface="Arial"/>
                <a:cs typeface="Arial"/>
              </a:rPr>
              <a:t>-</a:t>
            </a:r>
            <a:r>
              <a:rPr sz="2400" spc="-1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age</a:t>
            </a:r>
            <a:r>
              <a:rPr sz="2400" spc="-10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408087"/>
                </a:solidFill>
                <a:latin typeface="Arial"/>
                <a:cs typeface="Arial"/>
              </a:rPr>
              <a:t>22</a:t>
            </a:r>
            <a:r>
              <a:rPr sz="2400" spc="-1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in</a:t>
            </a:r>
            <a:r>
              <a:rPr sz="2400" spc="-1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the</a:t>
            </a:r>
            <a:r>
              <a:rPr sz="2400" spc="-10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US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1695"/>
              </a:spcBef>
              <a:buChar char="●"/>
              <a:tabLst>
                <a:tab pos="424815" algn="l"/>
              </a:tabLst>
            </a:pP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Approximately</a:t>
            </a:r>
            <a:r>
              <a:rPr sz="2400" spc="-9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408087"/>
                </a:solidFill>
                <a:latin typeface="Arial"/>
                <a:cs typeface="Arial"/>
              </a:rPr>
              <a:t>87%</a:t>
            </a:r>
            <a:r>
              <a:rPr sz="2400" spc="-9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have</a:t>
            </a:r>
            <a:r>
              <a:rPr sz="2400" spc="-9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additional</a:t>
            </a:r>
            <a:r>
              <a:rPr sz="2400" spc="-9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disabilities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1695"/>
              </a:spcBef>
              <a:buChar char="●"/>
              <a:tabLst>
                <a:tab pos="424815" algn="l"/>
              </a:tabLst>
            </a:pP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Disability</a:t>
            </a:r>
            <a:r>
              <a:rPr sz="2400" spc="-9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of</a:t>
            </a:r>
            <a:r>
              <a:rPr sz="2400" spc="-9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access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4100"/>
            <a:ext cx="9034780" cy="6587490"/>
            <a:chOff x="0" y="174100"/>
            <a:chExt cx="9034780" cy="6587490"/>
          </a:xfrm>
        </p:grpSpPr>
        <p:sp>
          <p:nvSpPr>
            <p:cNvPr id="3" name="object 3"/>
            <p:cNvSpPr/>
            <p:nvPr/>
          </p:nvSpPr>
          <p:spPr>
            <a:xfrm>
              <a:off x="0" y="1381775"/>
              <a:ext cx="4382770" cy="0"/>
            </a:xfrm>
            <a:custGeom>
              <a:avLst/>
              <a:gdLst/>
              <a:ahLst/>
              <a:cxnLst/>
              <a:rect l="l" t="t" r="r" b="b"/>
              <a:pathLst>
                <a:path w="4382770">
                  <a:moveTo>
                    <a:pt x="0" y="0"/>
                  </a:moveTo>
                  <a:lnTo>
                    <a:pt x="4382399" y="0"/>
                  </a:lnTo>
                </a:path>
              </a:pathLst>
            </a:custGeom>
            <a:ln w="76199">
              <a:solidFill>
                <a:srgbClr val="FACE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25" y="174100"/>
              <a:ext cx="8976348" cy="65869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z="3000" spc="70" dirty="0"/>
              <a:t>Causes</a:t>
            </a:r>
            <a:r>
              <a:rPr sz="3000" spc="20" dirty="0"/>
              <a:t> </a:t>
            </a:r>
            <a:r>
              <a:rPr sz="3000" spc="140" dirty="0"/>
              <a:t>of</a:t>
            </a:r>
            <a:r>
              <a:rPr sz="3000" spc="20" dirty="0"/>
              <a:t> </a:t>
            </a:r>
            <a:r>
              <a:rPr sz="3000" spc="140" dirty="0"/>
              <a:t>Deafblindness</a:t>
            </a:r>
            <a:endParaRPr sz="30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520"/>
              </a:spcBef>
              <a:buChar char="●"/>
              <a:tabLst>
                <a:tab pos="424815" algn="l"/>
              </a:tabLst>
            </a:pPr>
            <a:r>
              <a:rPr dirty="0"/>
              <a:t>Unknown</a:t>
            </a:r>
            <a:r>
              <a:rPr spc="229" dirty="0"/>
              <a:t> </a:t>
            </a:r>
            <a:r>
              <a:rPr spc="-10" dirty="0"/>
              <a:t>Etiology</a:t>
            </a:r>
          </a:p>
          <a:p>
            <a:pPr marL="424815" marR="528320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dirty="0"/>
              <a:t>Complications</a:t>
            </a:r>
            <a:r>
              <a:rPr spc="445" dirty="0"/>
              <a:t> </a:t>
            </a:r>
            <a:r>
              <a:rPr spc="50" dirty="0"/>
              <a:t>of </a:t>
            </a:r>
            <a:r>
              <a:rPr spc="60" dirty="0"/>
              <a:t>Prematurity</a:t>
            </a:r>
          </a:p>
          <a:p>
            <a:pPr marL="424815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</a:tabLst>
            </a:pPr>
            <a:r>
              <a:rPr spc="45" dirty="0"/>
              <a:t>Hereditary</a:t>
            </a:r>
          </a:p>
          <a:p>
            <a:pPr marL="882015" lvl="1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882015" algn="l"/>
              </a:tabLst>
            </a:pPr>
            <a:r>
              <a:rPr sz="2400" spc="-295" dirty="0">
                <a:solidFill>
                  <a:srgbClr val="408087"/>
                </a:solidFill>
                <a:latin typeface="Arial"/>
                <a:cs typeface="Arial"/>
              </a:rPr>
              <a:t>CHARGE</a:t>
            </a:r>
            <a:r>
              <a:rPr sz="2400" spc="-15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882015" lvl="1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882015" algn="l"/>
              </a:tabLst>
            </a:pPr>
            <a:r>
              <a:rPr sz="2400" spc="-45" dirty="0">
                <a:solidFill>
                  <a:srgbClr val="408087"/>
                </a:solidFill>
                <a:latin typeface="Arial"/>
                <a:cs typeface="Arial"/>
              </a:rPr>
              <a:t>Stickler</a:t>
            </a:r>
            <a:r>
              <a:rPr sz="2400" spc="-114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882015" marR="614680" lvl="1" indent="-412750">
              <a:lnSpc>
                <a:spcPct val="114599"/>
              </a:lnSpc>
              <a:buChar char="●"/>
              <a:tabLst>
                <a:tab pos="882015" algn="l"/>
              </a:tabLst>
            </a:pPr>
            <a:r>
              <a:rPr sz="2400" spc="-110" dirty="0">
                <a:solidFill>
                  <a:srgbClr val="408087"/>
                </a:solidFill>
                <a:latin typeface="Arial"/>
                <a:cs typeface="Arial"/>
              </a:rPr>
              <a:t>Dandy-</a:t>
            </a:r>
            <a:r>
              <a:rPr sz="2400" spc="-90" dirty="0">
                <a:solidFill>
                  <a:srgbClr val="408087"/>
                </a:solidFill>
                <a:latin typeface="Arial"/>
                <a:cs typeface="Arial"/>
              </a:rPr>
              <a:t>Walker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882015" lvl="1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882015" algn="l"/>
              </a:tabLst>
            </a:pPr>
            <a:r>
              <a:rPr sz="2400" spc="-120" dirty="0">
                <a:solidFill>
                  <a:srgbClr val="408087"/>
                </a:solidFill>
                <a:latin typeface="Arial"/>
                <a:cs typeface="Arial"/>
              </a:rPr>
              <a:t>Usher</a:t>
            </a:r>
            <a:r>
              <a:rPr sz="2400" spc="-1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882015" lvl="1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882015" algn="l"/>
              </a:tabLst>
            </a:pPr>
            <a:r>
              <a:rPr sz="2400" spc="-135" dirty="0">
                <a:solidFill>
                  <a:srgbClr val="408087"/>
                </a:solidFill>
                <a:latin typeface="Arial"/>
                <a:cs typeface="Arial"/>
              </a:rPr>
              <a:t>Down</a:t>
            </a:r>
            <a:r>
              <a:rPr sz="2400" spc="-1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9924" y="1544126"/>
            <a:ext cx="3731260" cy="50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498475" indent="-412750">
              <a:lnSpc>
                <a:spcPct val="114599"/>
              </a:lnSpc>
              <a:spcBef>
                <a:spcPts val="100"/>
              </a:spcBef>
              <a:buChar char="●"/>
              <a:tabLst>
                <a:tab pos="424815" algn="l"/>
              </a:tabLst>
            </a:pP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Prenatal/Congenital Complications</a:t>
            </a:r>
            <a:endParaRPr sz="2400">
              <a:latin typeface="Arial"/>
              <a:cs typeface="Arial"/>
            </a:endParaRPr>
          </a:p>
          <a:p>
            <a:pPr marL="882015" lvl="1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882015" algn="l"/>
              </a:tabLst>
            </a:pP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cCMV</a:t>
            </a:r>
            <a:endParaRPr sz="2400">
              <a:latin typeface="Arial"/>
              <a:cs typeface="Arial"/>
            </a:endParaRPr>
          </a:p>
          <a:p>
            <a:pPr marL="882015" lvl="1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882015" algn="l"/>
              </a:tabLst>
            </a:pP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Microcephaly</a:t>
            </a:r>
            <a:endParaRPr sz="2400">
              <a:latin typeface="Arial"/>
              <a:cs typeface="Arial"/>
            </a:endParaRPr>
          </a:p>
          <a:p>
            <a:pPr marL="882015" lvl="1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882015" algn="l"/>
              </a:tabLst>
            </a:pP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Hydrocephalus</a:t>
            </a:r>
            <a:endParaRPr sz="2400">
              <a:latin typeface="Arial"/>
              <a:cs typeface="Arial"/>
            </a:endParaRPr>
          </a:p>
          <a:p>
            <a:pPr marL="882015" marR="222885" lvl="1" indent="-412750">
              <a:lnSpc>
                <a:spcPct val="114599"/>
              </a:lnSpc>
              <a:buChar char="●"/>
              <a:tabLst>
                <a:tab pos="882015" algn="l"/>
              </a:tabLst>
            </a:pP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Prenatal</a:t>
            </a:r>
            <a:r>
              <a:rPr sz="2400" spc="-1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408087"/>
                </a:solidFill>
                <a:latin typeface="Arial"/>
                <a:cs typeface="Arial"/>
              </a:rPr>
              <a:t>exposure</a:t>
            </a:r>
            <a:r>
              <a:rPr sz="2400" spc="-1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to </a:t>
            </a:r>
            <a:r>
              <a:rPr sz="2400" spc="-90" dirty="0">
                <a:solidFill>
                  <a:srgbClr val="408087"/>
                </a:solidFill>
                <a:latin typeface="Arial"/>
                <a:cs typeface="Arial"/>
              </a:rPr>
              <a:t>drugs</a:t>
            </a:r>
            <a:r>
              <a:rPr sz="2400" spc="-1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408087"/>
                </a:solidFill>
                <a:latin typeface="Arial"/>
                <a:cs typeface="Arial"/>
              </a:rPr>
              <a:t>or</a:t>
            </a:r>
            <a:r>
              <a:rPr sz="2400" spc="-1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alcohol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</a:tabLst>
            </a:pPr>
            <a:r>
              <a:rPr sz="2400" spc="-55" dirty="0">
                <a:solidFill>
                  <a:srgbClr val="408087"/>
                </a:solidFill>
                <a:latin typeface="Arial"/>
                <a:cs typeface="Arial"/>
              </a:rPr>
              <a:t>Postnatal/Non-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Congenital</a:t>
            </a:r>
            <a:endParaRPr sz="2400">
              <a:latin typeface="Arial"/>
              <a:cs typeface="Arial"/>
            </a:endParaRPr>
          </a:p>
          <a:p>
            <a:pPr marL="882015" lvl="1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882015" algn="l"/>
              </a:tabLst>
            </a:pPr>
            <a:r>
              <a:rPr sz="2400" spc="-125" dirty="0">
                <a:solidFill>
                  <a:srgbClr val="408087"/>
                </a:solidFill>
                <a:latin typeface="Arial"/>
                <a:cs typeface="Arial"/>
              </a:rPr>
              <a:t>Lack</a:t>
            </a:r>
            <a:r>
              <a:rPr sz="2400" spc="-1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of</a:t>
            </a:r>
            <a:r>
              <a:rPr sz="2400" spc="-1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oxygen</a:t>
            </a:r>
            <a:endParaRPr sz="2400">
              <a:latin typeface="Arial"/>
              <a:cs typeface="Arial"/>
            </a:endParaRPr>
          </a:p>
          <a:p>
            <a:pPr marL="882015" lvl="1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882015" algn="l"/>
              </a:tabLst>
            </a:pP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Birth</a:t>
            </a:r>
            <a:r>
              <a:rPr sz="2400" spc="-1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Complications</a:t>
            </a:r>
            <a:endParaRPr sz="2400">
              <a:latin typeface="Arial"/>
              <a:cs typeface="Arial"/>
            </a:endParaRPr>
          </a:p>
          <a:p>
            <a:pPr marL="882015" lvl="1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882015" algn="l"/>
              </a:tabLst>
            </a:pP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Meningitis</a:t>
            </a:r>
            <a:endParaRPr sz="2400">
              <a:latin typeface="Arial"/>
              <a:cs typeface="Arial"/>
            </a:endParaRPr>
          </a:p>
          <a:p>
            <a:pPr marL="882015" lvl="1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882015" algn="l"/>
              </a:tabLst>
            </a:pPr>
            <a:r>
              <a:rPr sz="2400" spc="-140" dirty="0">
                <a:solidFill>
                  <a:srgbClr val="408087"/>
                </a:solidFill>
                <a:latin typeface="Arial"/>
                <a:cs typeface="Arial"/>
              </a:rPr>
              <a:t>Trauma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to</a:t>
            </a:r>
            <a:r>
              <a:rPr sz="2400" spc="-1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408087"/>
                </a:solidFill>
                <a:latin typeface="Arial"/>
                <a:cs typeface="Arial"/>
              </a:rPr>
              <a:t>the</a:t>
            </a:r>
            <a:r>
              <a:rPr sz="2400" spc="-1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brain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8177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399" y="0"/>
                </a:lnTo>
              </a:path>
            </a:pathLst>
          </a:custGeom>
          <a:ln w="76199">
            <a:solidFill>
              <a:srgbClr val="FAC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5" dirty="0"/>
              <a:t>Cerebral/Cortical</a:t>
            </a:r>
            <a:r>
              <a:rPr spc="25" dirty="0"/>
              <a:t> </a:t>
            </a:r>
            <a:r>
              <a:rPr spc="120" dirty="0"/>
              <a:t>Visual</a:t>
            </a:r>
            <a:r>
              <a:rPr spc="25" dirty="0"/>
              <a:t> </a:t>
            </a:r>
            <a:r>
              <a:rPr spc="280" dirty="0"/>
              <a:t>Impairment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224" y="1604451"/>
            <a:ext cx="8326755" cy="3774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815" marR="1452880" indent="-412750">
              <a:lnSpc>
                <a:spcPct val="115500"/>
              </a:lnSpc>
              <a:spcBef>
                <a:spcPts val="95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Leading</a:t>
            </a:r>
            <a:r>
              <a:rPr sz="2400" spc="-5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cause</a:t>
            </a:r>
            <a:r>
              <a:rPr sz="2400" spc="-5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of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visual</a:t>
            </a:r>
            <a:r>
              <a:rPr sz="2400" spc="-5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408087"/>
                </a:solidFill>
                <a:latin typeface="Arial"/>
                <a:cs typeface="Arial"/>
              </a:rPr>
              <a:t>impairment</a:t>
            </a:r>
            <a:r>
              <a:rPr sz="2400" spc="-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(40%)</a:t>
            </a:r>
            <a:r>
              <a:rPr sz="2400" spc="-5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DeafBlindness</a:t>
            </a:r>
            <a:r>
              <a:rPr sz="2400" spc="28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(50%)</a:t>
            </a:r>
            <a:endParaRPr sz="2400">
              <a:latin typeface="Arial"/>
              <a:cs typeface="Arial"/>
            </a:endParaRPr>
          </a:p>
          <a:p>
            <a:pPr marL="424815" marR="5080" indent="-412750">
              <a:lnSpc>
                <a:spcPct val="114599"/>
              </a:lnSpc>
              <a:buChar char="●"/>
              <a:tabLst>
                <a:tab pos="424815" algn="l"/>
                <a:tab pos="6871970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Visual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loss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caused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by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neurological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issues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diagnosed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by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etiologies,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cluster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of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speciﬁc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behavioral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or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visual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responses,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and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caregivers’</a:t>
            </a:r>
            <a:r>
              <a:rPr sz="2400" spc="11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observations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</a:tabLst>
            </a:pP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First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three</a:t>
            </a:r>
            <a:r>
              <a:rPr sz="2400" spc="-8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years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are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most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critical</a:t>
            </a:r>
            <a:endParaRPr sz="2400">
              <a:latin typeface="Arial"/>
              <a:cs typeface="Arial"/>
            </a:endParaRPr>
          </a:p>
          <a:p>
            <a:pPr marL="424815" marR="683260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CVI</a:t>
            </a:r>
            <a:r>
              <a:rPr sz="2400" spc="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affects</a:t>
            </a:r>
            <a:r>
              <a:rPr sz="2400" spc="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vision,</a:t>
            </a:r>
            <a:r>
              <a:rPr sz="2400" spc="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hearing,</a:t>
            </a:r>
            <a:r>
              <a:rPr sz="2400" spc="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balance/movement,</a:t>
            </a:r>
            <a:r>
              <a:rPr sz="2400" spc="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08087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executive</a:t>
            </a:r>
            <a:r>
              <a:rPr sz="2400" spc="22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functioning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190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Treatment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4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FF0000"/>
                </a:solidFill>
                <a:latin typeface="Arial"/>
                <a:cs typeface="Arial"/>
              </a:rPr>
              <a:t>educational,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4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FF0000"/>
                </a:solidFill>
                <a:latin typeface="Arial"/>
                <a:cs typeface="Arial"/>
              </a:rPr>
              <a:t>medical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0974" y="4680425"/>
            <a:ext cx="1596799" cy="19152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8375"/>
            <a:ext cx="9044305" cy="6645275"/>
            <a:chOff x="0" y="48375"/>
            <a:chExt cx="9044305" cy="6645275"/>
          </a:xfrm>
        </p:grpSpPr>
        <p:sp>
          <p:nvSpPr>
            <p:cNvPr id="3" name="object 3"/>
            <p:cNvSpPr/>
            <p:nvPr/>
          </p:nvSpPr>
          <p:spPr>
            <a:xfrm>
              <a:off x="0" y="1381775"/>
              <a:ext cx="4382770" cy="0"/>
            </a:xfrm>
            <a:custGeom>
              <a:avLst/>
              <a:gdLst/>
              <a:ahLst/>
              <a:cxnLst/>
              <a:rect l="l" t="t" r="r" b="b"/>
              <a:pathLst>
                <a:path w="4382770">
                  <a:moveTo>
                    <a:pt x="0" y="0"/>
                  </a:moveTo>
                  <a:lnTo>
                    <a:pt x="4382399" y="0"/>
                  </a:lnTo>
                </a:path>
              </a:pathLst>
            </a:custGeom>
            <a:ln w="76199">
              <a:solidFill>
                <a:srgbClr val="FACE5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8375"/>
              <a:ext cx="9044050" cy="66452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8177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399" y="0"/>
                </a:lnTo>
              </a:path>
            </a:pathLst>
          </a:custGeom>
          <a:ln w="76199">
            <a:solidFill>
              <a:srgbClr val="FAC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Risk</a:t>
            </a:r>
            <a:r>
              <a:rPr spc="20" dirty="0"/>
              <a:t> </a:t>
            </a:r>
            <a:r>
              <a:rPr spc="125" dirty="0"/>
              <a:t>Factors</a:t>
            </a:r>
            <a:r>
              <a:rPr spc="25" dirty="0"/>
              <a:t> </a:t>
            </a:r>
            <a:r>
              <a:rPr spc="150" dirty="0"/>
              <a:t>for</a:t>
            </a:r>
            <a:r>
              <a:rPr spc="25" dirty="0"/>
              <a:t> </a:t>
            </a:r>
            <a:r>
              <a:rPr spc="120" dirty="0"/>
              <a:t>Vision</a:t>
            </a:r>
            <a:r>
              <a:rPr spc="20" dirty="0"/>
              <a:t> </a:t>
            </a:r>
            <a:r>
              <a:rPr spc="-20" dirty="0"/>
              <a:t>Loss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224" y="1544126"/>
            <a:ext cx="8235315" cy="493649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24815" indent="-412115">
              <a:lnSpc>
                <a:spcPct val="100000"/>
              </a:lnSpc>
              <a:spcBef>
                <a:spcPts val="520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Family</a:t>
            </a:r>
            <a:r>
              <a:rPr sz="2400" spc="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member</a:t>
            </a:r>
            <a:r>
              <a:rPr sz="2400" spc="1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concerned</a:t>
            </a:r>
            <a:r>
              <a:rPr sz="2400" spc="1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about</a:t>
            </a:r>
            <a:r>
              <a:rPr sz="2400" spc="1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vision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Baby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was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exposed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5" dirty="0">
                <a:solidFill>
                  <a:srgbClr val="408087"/>
                </a:solidFill>
                <a:latin typeface="Arial"/>
                <a:cs typeface="Arial"/>
              </a:rPr>
              <a:t>to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alcohol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or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drugs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before</a:t>
            </a:r>
            <a:r>
              <a:rPr sz="2400" spc="-3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408087"/>
                </a:solidFill>
                <a:latin typeface="Arial"/>
                <a:cs typeface="Arial"/>
              </a:rPr>
              <a:t>birth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Baby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was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premature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and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given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oxygen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in</a:t>
            </a:r>
            <a:r>
              <a:rPr sz="2400" spc="-6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the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408087"/>
                </a:solidFill>
                <a:latin typeface="Arial"/>
                <a:cs typeface="Arial"/>
              </a:rPr>
              <a:t>hospital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Baby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had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10" dirty="0">
                <a:solidFill>
                  <a:srgbClr val="408087"/>
                </a:solidFill>
                <a:latin typeface="Arial"/>
                <a:cs typeface="Arial"/>
              </a:rPr>
              <a:t>birth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weight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of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less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408087"/>
                </a:solidFill>
                <a:latin typeface="Arial"/>
                <a:cs typeface="Arial"/>
              </a:rPr>
              <a:t>than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3.3</a:t>
            </a:r>
            <a:r>
              <a:rPr sz="2400" spc="-7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pounds.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Child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had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meningitis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408087"/>
                </a:solidFill>
                <a:latin typeface="Arial"/>
                <a:cs typeface="Arial"/>
              </a:rPr>
              <a:t>or</a:t>
            </a:r>
            <a:r>
              <a:rPr sz="2400" spc="-3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408087"/>
                </a:solidFill>
                <a:latin typeface="Arial"/>
                <a:cs typeface="Arial"/>
              </a:rPr>
              <a:t>encephalitis.</a:t>
            </a:r>
            <a:endParaRPr sz="2400">
              <a:latin typeface="Arial"/>
              <a:cs typeface="Arial"/>
            </a:endParaRPr>
          </a:p>
          <a:p>
            <a:pPr marL="424815" marR="716915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Mother</a:t>
            </a:r>
            <a:r>
              <a:rPr sz="2400" spc="-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408087"/>
                </a:solidFill>
                <a:latin typeface="Arial"/>
                <a:cs typeface="Arial"/>
              </a:rPr>
              <a:t>had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infection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408087"/>
                </a:solidFill>
                <a:latin typeface="Arial"/>
                <a:cs typeface="Arial"/>
              </a:rPr>
              <a:t>(toxoplasmosis,</a:t>
            </a:r>
            <a:r>
              <a:rPr sz="2400" spc="-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rubella,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408087"/>
                </a:solidFill>
                <a:latin typeface="Arial"/>
                <a:cs typeface="Arial"/>
              </a:rPr>
              <a:t>CMV, </a:t>
            </a:r>
            <a:r>
              <a:rPr sz="2400" spc="45" dirty="0">
                <a:solidFill>
                  <a:srgbClr val="408087"/>
                </a:solidFill>
                <a:latin typeface="Arial"/>
                <a:cs typeface="Arial"/>
              </a:rPr>
              <a:t>syphilis,</a:t>
            </a:r>
            <a:r>
              <a:rPr sz="2400" spc="-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herpes)</a:t>
            </a:r>
            <a:r>
              <a:rPr sz="2400" spc="-4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during</a:t>
            </a:r>
            <a:r>
              <a:rPr sz="2400" spc="-4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pregnancy.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Family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408087"/>
                </a:solidFill>
                <a:latin typeface="Arial"/>
                <a:cs typeface="Arial"/>
              </a:rPr>
              <a:t>history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vision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loss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408087"/>
                </a:solidFill>
                <a:latin typeface="Arial"/>
                <a:cs typeface="Arial"/>
              </a:rPr>
              <a:t>(retinitis</a:t>
            </a:r>
            <a:r>
              <a:rPr sz="2400" spc="-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pigmentosa).</a:t>
            </a:r>
            <a:endParaRPr sz="2400">
              <a:latin typeface="Arial"/>
              <a:cs typeface="Arial"/>
            </a:endParaRPr>
          </a:p>
          <a:p>
            <a:pPr marL="424815" indent="-412115">
              <a:lnSpc>
                <a:spcPct val="100000"/>
              </a:lnSpc>
              <a:spcBef>
                <a:spcPts val="420"/>
              </a:spcBef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Child</a:t>
            </a:r>
            <a:r>
              <a:rPr sz="2400" spc="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has</a:t>
            </a:r>
            <a:r>
              <a:rPr sz="2400" spc="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neurological</a:t>
            </a:r>
            <a:r>
              <a:rPr sz="2400" spc="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problems,</a:t>
            </a:r>
            <a:r>
              <a:rPr sz="2400" spc="2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such</a:t>
            </a:r>
            <a:r>
              <a:rPr sz="2400" spc="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as</a:t>
            </a:r>
            <a:r>
              <a:rPr sz="2400" spc="1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seizures</a:t>
            </a:r>
            <a:endParaRPr sz="2400">
              <a:latin typeface="Arial"/>
              <a:cs typeface="Arial"/>
            </a:endParaRPr>
          </a:p>
          <a:p>
            <a:pPr marL="424815" marR="5080" indent="-412750">
              <a:lnSpc>
                <a:spcPct val="114599"/>
              </a:lnSpc>
              <a:buChar char="●"/>
              <a:tabLst>
                <a:tab pos="424815" algn="l"/>
              </a:tabLst>
            </a:pP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Child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has</a:t>
            </a:r>
            <a:r>
              <a:rPr sz="2400" spc="-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408087"/>
                </a:solidFill>
                <a:latin typeface="Arial"/>
                <a:cs typeface="Arial"/>
              </a:rPr>
              <a:t>other</a:t>
            </a:r>
            <a:r>
              <a:rPr sz="2400" spc="-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408087"/>
                </a:solidFill>
                <a:latin typeface="Arial"/>
                <a:cs typeface="Arial"/>
              </a:rPr>
              <a:t>medical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concerns</a:t>
            </a:r>
            <a:r>
              <a:rPr sz="2400" spc="-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(hearing</a:t>
            </a:r>
            <a:r>
              <a:rPr sz="2400" spc="-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8087"/>
                </a:solidFill>
                <a:latin typeface="Arial"/>
                <a:cs typeface="Arial"/>
              </a:rPr>
              <a:t>loss,</a:t>
            </a:r>
            <a:r>
              <a:rPr sz="2400" spc="-5" dirty="0">
                <a:solidFill>
                  <a:srgbClr val="40808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8087"/>
                </a:solidFill>
                <a:latin typeface="Arial"/>
                <a:cs typeface="Arial"/>
              </a:rPr>
              <a:t>cerebral palsy).</a:t>
            </a:r>
            <a:endParaRPr sz="2400">
              <a:latin typeface="Arial"/>
              <a:cs typeface="Arial"/>
            </a:endParaRPr>
          </a:p>
          <a:p>
            <a:pPr marL="2580640">
              <a:lnSpc>
                <a:spcPct val="100000"/>
              </a:lnSpc>
              <a:spcBef>
                <a:spcPts val="1165"/>
              </a:spcBef>
            </a:pPr>
            <a:r>
              <a:rPr sz="1000" spc="10" dirty="0">
                <a:latin typeface="Arial"/>
                <a:cs typeface="Arial"/>
              </a:rPr>
              <a:t>Colorado </a:t>
            </a:r>
            <a:r>
              <a:rPr sz="1000" dirty="0">
                <a:latin typeface="Arial"/>
                <a:cs typeface="Arial"/>
              </a:rPr>
              <a:t>Services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for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the Deafblind: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What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does my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child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see,</a:t>
            </a:r>
            <a:r>
              <a:rPr sz="1000" spc="10" dirty="0">
                <a:latin typeface="Arial"/>
                <a:cs typeface="Arial"/>
              </a:rPr>
              <a:t> what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does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my child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hear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1100</Words>
  <Application>Microsoft Macintosh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Office Theme</vt:lpstr>
      <vt:lpstr>PowerPoint Presentation</vt:lpstr>
      <vt:lpstr>What does Deafblind look like? (1 of 2)</vt:lpstr>
      <vt:lpstr>What Does Deafblind Look Like? (2 of 2)</vt:lpstr>
      <vt:lpstr>What is Deafblindness?</vt:lpstr>
      <vt:lpstr>PowerPoint Presentation</vt:lpstr>
      <vt:lpstr>Causes of Deafblindness</vt:lpstr>
      <vt:lpstr>Cerebral/Cortical Visual Impairment</vt:lpstr>
      <vt:lpstr>PowerPoint Presentation</vt:lpstr>
      <vt:lpstr>Risk Factors for Vision Loss</vt:lpstr>
      <vt:lpstr>Typical Vision Development (1 of 2)</vt:lpstr>
      <vt:lpstr>Typical Vision Development (2 of 2)</vt:lpstr>
      <vt:lpstr>Risk Factors for Deaf/Hard of Hearing</vt:lpstr>
      <vt:lpstr>Typical Listening, Speech, &amp; Language Development (1 of 2)</vt:lpstr>
      <vt:lpstr>Typical Listening, Speech, &amp; Language Development (2 of 2)</vt:lpstr>
      <vt:lpstr>PowerPoint Presentation</vt:lpstr>
      <vt:lpstr>Current Grant Cycle: October 1, 2023-</vt:lpstr>
      <vt:lpstr>State DeafBlind Projects Provide</vt:lpstr>
      <vt:lpstr>Why Refer?</vt:lpstr>
      <vt:lpstr>Importance of Collaboration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Long, Lacey</cp:lastModifiedBy>
  <cp:revision>2</cp:revision>
  <dcterms:created xsi:type="dcterms:W3CDTF">2024-05-09T18:21:06Z</dcterms:created>
  <dcterms:modified xsi:type="dcterms:W3CDTF">2025-09-25T14:53:38Z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2024-05-08T00:00:00Z</vt:filetime>
  </property>
  <property fmtid="{D5CDD505-2E9C-101B-9397-08002B2CF9AE}" pid="3" name="Creator">
    <vt:lpwstr>Acrobat Pro 24.2.20687</vt:lpwstr>
  </property>
  <property fmtid="{D5CDD505-2E9C-101B-9397-08002B2CF9AE}" pid="4" name="LastSaved">
    <vt:filetime>2024-05-09T00:00:00Z</vt:filetime>
  </property>
  <property fmtid="{D5CDD505-2E9C-101B-9397-08002B2CF9AE}" pid="5" name="Producer">
    <vt:lpwstr>Acrobat Pro 24.2.20687</vt:lpwstr>
  </property>
</Properties>
</file>