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7" r:id="rId1"/>
  </p:sldMasterIdLst>
  <p:notesMasterIdLst>
    <p:notesMasterId r:id="rId20"/>
  </p:notesMasterIdLst>
  <p:handoutMasterIdLst>
    <p:handoutMasterId r:id="rId21"/>
  </p:handoutMasterIdLst>
  <p:sldIdLst>
    <p:sldId id="259" r:id="rId2"/>
    <p:sldId id="258" r:id="rId3"/>
    <p:sldId id="260" r:id="rId4"/>
    <p:sldId id="261" r:id="rId5"/>
    <p:sldId id="262" r:id="rId6"/>
    <p:sldId id="263" r:id="rId7"/>
    <p:sldId id="265" r:id="rId8"/>
    <p:sldId id="267" r:id="rId9"/>
    <p:sldId id="266" r:id="rId10"/>
    <p:sldId id="268" r:id="rId11"/>
    <p:sldId id="269" r:id="rId12"/>
    <p:sldId id="270" r:id="rId13"/>
    <p:sldId id="273" r:id="rId14"/>
    <p:sldId id="271" r:id="rId15"/>
    <p:sldId id="272" r:id="rId16"/>
    <p:sldId id="274" r:id="rId17"/>
    <p:sldId id="257" r:id="rId18"/>
    <p:sldId id="264" r:id="rId1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Source Sans Pro" panose="020B0503030403020204" pitchFamily="34" charset="0"/>
      <p:regular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s" id="{A7D8707B-F2C8-1B41-A4F4-F92E4FBA82CC}">
          <p14:sldIdLst>
            <p14:sldId id="259"/>
            <p14:sldId id="258"/>
            <p14:sldId id="260"/>
            <p14:sldId id="261"/>
            <p14:sldId id="262"/>
            <p14:sldId id="263"/>
            <p14:sldId id="265"/>
            <p14:sldId id="267"/>
            <p14:sldId id="266"/>
            <p14:sldId id="268"/>
            <p14:sldId id="269"/>
            <p14:sldId id="270"/>
            <p14:sldId id="273"/>
            <p14:sldId id="271"/>
            <p14:sldId id="272"/>
            <p14:sldId id="274"/>
            <p14:sldId id="257"/>
            <p14:sldId id="264"/>
          </p14:sldIdLst>
        </p14:section>
        <p14:section name="Content pages" id="{ACE32237-C63C-BD4A-ACB0-04EA669A7FB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D7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347" autoAdjust="0"/>
  </p:normalViewPr>
  <p:slideViewPr>
    <p:cSldViewPr snapToGrid="0" snapToObjects="1">
      <p:cViewPr varScale="1">
        <p:scale>
          <a:sx n="110" d="100"/>
          <a:sy n="110" d="100"/>
        </p:scale>
        <p:origin x="126" y="156"/>
      </p:cViewPr>
      <p:guideLst/>
    </p:cSldViewPr>
  </p:slideViewPr>
  <p:outlineViewPr>
    <p:cViewPr>
      <p:scale>
        <a:sx n="33" d="100"/>
        <a:sy n="33" d="100"/>
      </p:scale>
      <p:origin x="0" y="-104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1" d="100"/>
          <a:sy n="151" d="100"/>
        </p:scale>
        <p:origin x="16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5F34EF1-F52E-1E43-BE6C-1DBB272E2127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E25A61B-85CA-8E4E-8DA5-91146A8F6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49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7DF91F-16DF-5F46-9C4E-1413E8436318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B813FB-BF93-1B43-9CEE-58EE1E611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174166"/>
            <a:ext cx="9144000" cy="1710956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488" y="3935615"/>
            <a:ext cx="6858000" cy="799426"/>
          </a:xfrm>
          <a:prstGeom prst="rect">
            <a:avLst/>
          </a:prstGeo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7804" y="5816541"/>
            <a:ext cx="4285282" cy="4262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2" y="5374888"/>
            <a:ext cx="1317167" cy="114344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-17718" y="-619672"/>
            <a:ext cx="136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Use this photo or replace with your own</a:t>
            </a:r>
          </a:p>
        </p:txBody>
      </p:sp>
    </p:spTree>
    <p:extLst>
      <p:ext uri="{BB962C8B-B14F-4D97-AF65-F5344CB8AC3E}">
        <p14:creationId xmlns:p14="http://schemas.microsoft.com/office/powerpoint/2010/main" val="93587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5400000">
            <a:off x="4343400" y="-4343400"/>
            <a:ext cx="457200" cy="91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91276"/>
            <a:ext cx="9144000" cy="466723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13314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25029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6458257"/>
            <a:ext cx="2119970" cy="3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6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09046"/>
            <a:ext cx="1811530" cy="2948954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1048758" y="-1048758"/>
            <a:ext cx="1811530" cy="39090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83958" y="2771077"/>
            <a:ext cx="4421536" cy="3032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42006" y="362258"/>
            <a:ext cx="4322491" cy="125466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1" y="2077878"/>
            <a:ext cx="1454850" cy="15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80" y="1120251"/>
            <a:ext cx="1403375" cy="1512634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787400" y="4382530"/>
            <a:ext cx="77724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b="1">
                <a:solidFill>
                  <a:schemeClr val="bg1"/>
                </a:solidFill>
                <a:latin typeface="Arial" charset="0"/>
                <a:cs typeface="Arial" charset="0"/>
              </a:rPr>
              <a:t>Click to edit Master title style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15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31"/>
            <a:ext cx="9144000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96" y="482986"/>
            <a:ext cx="1403375" cy="1512634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685800" y="4382530"/>
            <a:ext cx="77724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b="1">
                <a:solidFill>
                  <a:schemeClr val="bg1"/>
                </a:solidFill>
                <a:latin typeface="Arial" charset="0"/>
                <a:cs typeface="Arial" charset="0"/>
              </a:rPr>
              <a:t>Click to edit Master title style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5444569"/>
            <a:ext cx="9144000" cy="141343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4"/>
          <p:cNvSpPr>
            <a:spLocks noGrp="1"/>
          </p:cNvSpPr>
          <p:nvPr>
            <p:ph type="subTitle" idx="1"/>
          </p:nvPr>
        </p:nvSpPr>
        <p:spPr>
          <a:xfrm>
            <a:off x="685800" y="5808384"/>
            <a:ext cx="3166672" cy="6858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Click to edit Master subtitle style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3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9F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80" y="1142553"/>
            <a:ext cx="1403375" cy="1512634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685800" y="4382530"/>
            <a:ext cx="77724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b="1">
                <a:solidFill>
                  <a:schemeClr val="bg1"/>
                </a:solidFill>
                <a:latin typeface="Arial" charset="0"/>
                <a:cs typeface="Arial" charset="0"/>
              </a:rPr>
              <a:t>Click to edit Master title style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44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9216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0760" y="936703"/>
            <a:ext cx="5209827" cy="180649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0760" y="2977376"/>
            <a:ext cx="5209828" cy="45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6" y="4494641"/>
            <a:ext cx="2232466" cy="19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222379" cy="6858000"/>
          </a:xfrm>
          <a:prstGeom prst="rect">
            <a:avLst/>
          </a:prstGeom>
          <a:solidFill>
            <a:srgbClr val="94520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222380" y="0"/>
            <a:ext cx="2921620" cy="685800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619" y="936703"/>
            <a:ext cx="5209827" cy="1806497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619" y="2977376"/>
            <a:ext cx="5209828" cy="45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11" y="434897"/>
            <a:ext cx="2027747" cy="17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4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449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3" y="4373563"/>
            <a:ext cx="2870200" cy="1701800"/>
          </a:xfrm>
          <a:prstGeom prst="rect">
            <a:avLst/>
          </a:prstGeom>
        </p:spPr>
      </p:pic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3544345" y="3223941"/>
            <a:ext cx="4456655" cy="22992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05115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6942"/>
            <a:ext cx="7772400" cy="5106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/>
          </p:nvPr>
        </p:nvSpPr>
        <p:spPr>
          <a:xfrm>
            <a:off x="1730158" y="1922317"/>
            <a:ext cx="5675494" cy="34601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55" y="6042410"/>
            <a:ext cx="2933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644525" y="1754188"/>
            <a:ext cx="40354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445770"/>
            <a:ext cx="9144000" cy="412230"/>
          </a:xfrm>
          <a:prstGeom prst="rect">
            <a:avLst/>
          </a:prstGeom>
          <a:solidFill>
            <a:srgbClr val="DF9F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7" y="6592120"/>
            <a:ext cx="2835431" cy="14610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1"/>
            <a:ext cx="9144000" cy="6445771"/>
          </a:xfrm>
          <a:prstGeom prst="rect">
            <a:avLst/>
          </a:prstGeom>
          <a:solidFill>
            <a:srgbClr val="DF9F1E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4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45770"/>
            <a:ext cx="9144000" cy="41223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7" y="6578831"/>
            <a:ext cx="2835431" cy="146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9144000" cy="6445771"/>
          </a:xfrm>
          <a:prstGeom prst="rect">
            <a:avLst/>
          </a:prstGeom>
          <a:solidFill>
            <a:srgbClr val="945200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767189" y="3181544"/>
            <a:ext cx="40354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7" y="6457208"/>
            <a:ext cx="2835431" cy="146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9F1E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0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152187" y="3519295"/>
            <a:ext cx="1822676" cy="181153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076958" y="457200"/>
            <a:ext cx="4629150" cy="1811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798" y="936702"/>
            <a:ext cx="3038910" cy="906424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4" y="457199"/>
            <a:ext cx="1572360" cy="136498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152187" y="457199"/>
            <a:ext cx="1822676" cy="293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152187" y="-487386"/>
            <a:ext cx="95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 photo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076958" y="2391316"/>
            <a:ext cx="4629150" cy="293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365882" y="2472891"/>
            <a:ext cx="95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 photo</a:t>
            </a:r>
          </a:p>
        </p:txBody>
      </p:sp>
    </p:spTree>
    <p:extLst>
      <p:ext uri="{BB962C8B-B14F-4D97-AF65-F5344CB8AC3E}">
        <p14:creationId xmlns:p14="http://schemas.microsoft.com/office/powerpoint/2010/main" val="200669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8" r:id="rId2"/>
    <p:sldLayoutId id="2147483771" r:id="rId3"/>
    <p:sldLayoutId id="2147483772" r:id="rId4"/>
    <p:sldLayoutId id="2147483770" r:id="rId5"/>
    <p:sldLayoutId id="2147483765" r:id="rId6"/>
    <p:sldLayoutId id="2147483776" r:id="rId7"/>
    <p:sldLayoutId id="2147483777" r:id="rId8"/>
    <p:sldLayoutId id="2147483766" r:id="rId9"/>
    <p:sldLayoutId id="2147483750" r:id="rId10"/>
    <p:sldLayoutId id="2147483749" r:id="rId11"/>
    <p:sldLayoutId id="2147483773" r:id="rId12"/>
    <p:sldLayoutId id="2147483774" r:id="rId13"/>
    <p:sldLayoutId id="2147483775" r:id="rId14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wn.L.Anderson@wmich.edu" TargetMode="External"/><Relationship Id="rId2" Type="http://schemas.openxmlformats.org/officeDocument/2006/relationships/hyperlink" Target="mailto:S.J.Baguhn@wmich.edu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.J.Baguhn@wmich.edu" TargetMode="External"/><Relationship Id="rId2" Type="http://schemas.openxmlformats.org/officeDocument/2006/relationships/hyperlink" Target="mailto:Dawn.L.Anderson@wmich.edu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3234-47CF-4C4A-965E-C1EE752C1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Echoidentification – Getting the Most Back From Sound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FD49C-D1DB-4984-9662-DF2545F4EB03}"/>
              </a:ext>
            </a:extLst>
          </p:cNvPr>
          <p:cNvSpPr txBox="1"/>
          <p:nvPr/>
        </p:nvSpPr>
        <p:spPr>
          <a:xfrm>
            <a:off x="3705726" y="2562726"/>
            <a:ext cx="4896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Sarahelizabeth Baguhn, MA</a:t>
            </a:r>
          </a:p>
          <a:p>
            <a:r>
              <a:rPr lang="en-US" sz="2800" dirty="0">
                <a:hlinkClick r:id="rId2"/>
              </a:rPr>
              <a:t>S.J.Baguhn@wmich.edu</a:t>
            </a:r>
            <a:endParaRPr lang="en-US" sz="2800" dirty="0"/>
          </a:p>
          <a:p>
            <a:r>
              <a:rPr lang="en-US" sz="2800" dirty="0"/>
              <a:t>(608) 957-6013</a:t>
            </a:r>
          </a:p>
          <a:p>
            <a:endParaRPr lang="en-US" sz="2800" dirty="0"/>
          </a:p>
          <a:p>
            <a:r>
              <a:rPr lang="en-US" sz="2800" dirty="0"/>
              <a:t>Dawn Anderson, PhD</a:t>
            </a:r>
          </a:p>
          <a:p>
            <a:r>
              <a:rPr lang="en-US" sz="2800" dirty="0">
                <a:hlinkClick r:id="rId3"/>
              </a:rPr>
              <a:t>Dawn.L.Anderson@wmich.edu</a:t>
            </a:r>
            <a:endParaRPr lang="en-US" sz="2800" dirty="0"/>
          </a:p>
          <a:p>
            <a:r>
              <a:rPr lang="en-US" sz="2800" dirty="0"/>
              <a:t>(269) 387-5944</a:t>
            </a:r>
          </a:p>
        </p:txBody>
      </p:sp>
    </p:spTree>
    <p:extLst>
      <p:ext uri="{BB962C8B-B14F-4D97-AF65-F5344CB8AC3E}">
        <p14:creationId xmlns:p14="http://schemas.microsoft.com/office/powerpoint/2010/main" val="302856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69B58-1C80-4D7C-A23A-A918379F258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For kids, don’t unteach it in the first place.</a:t>
            </a:r>
          </a:p>
          <a:p>
            <a:r>
              <a:rPr lang="en-US" sz="3200" dirty="0"/>
              <a:t>Instead: support and refine.</a:t>
            </a:r>
          </a:p>
          <a:p>
            <a:r>
              <a:rPr lang="en-US" sz="3200" dirty="0"/>
              <a:t>For older learners, detecting the presence of objects, then edges, then characteristics.</a:t>
            </a:r>
          </a:p>
          <a:p>
            <a:r>
              <a:rPr lang="en-US" sz="3200" dirty="0"/>
              <a:t>Start close with hard objects, then move out or softer.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B32A25-0B2A-47AB-9E3E-CDDC854682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How is this taught?</a:t>
            </a:r>
          </a:p>
        </p:txBody>
      </p:sp>
    </p:spTree>
    <p:extLst>
      <p:ext uri="{BB962C8B-B14F-4D97-AF65-F5344CB8AC3E}">
        <p14:creationId xmlns:p14="http://schemas.microsoft.com/office/powerpoint/2010/main" val="478569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4FE3E-B146-43CB-862C-A9D9B832A9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Special training for instructors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BF9EF-E87D-4488-AB13-24F1B1EECEA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None is required!</a:t>
            </a:r>
          </a:p>
          <a:p>
            <a:r>
              <a:rPr lang="en-US" sz="3200" dirty="0" err="1"/>
              <a:t>O&amp;Mers</a:t>
            </a:r>
            <a:r>
              <a:rPr lang="en-US" sz="3200" dirty="0"/>
              <a:t> teach people to make sense of the environment through all available sensory systems.</a:t>
            </a:r>
          </a:p>
          <a:p>
            <a:r>
              <a:rPr lang="en-US" sz="3200" dirty="0"/>
              <a:t>Several</a:t>
            </a:r>
            <a:r>
              <a:rPr lang="en-US" sz="3200" baseline="0" dirty="0"/>
              <a:t> books are available on it, such as “Beginner’s guide to echolocation: Learning</a:t>
            </a:r>
            <a:r>
              <a:rPr lang="en-US" sz="3200" dirty="0"/>
              <a:t> to see with your ears”.</a:t>
            </a:r>
          </a:p>
          <a:p>
            <a:r>
              <a:rPr lang="en-US" sz="3200" dirty="0"/>
              <a:t>Guest speakers may be available to train professionals: </a:t>
            </a:r>
            <a:r>
              <a:rPr lang="en-US" sz="3200" dirty="0" err="1"/>
              <a:t>WorldAccess</a:t>
            </a:r>
            <a:r>
              <a:rPr lang="en-US" sz="3200" dirty="0"/>
              <a:t> for the Blind.</a:t>
            </a:r>
          </a:p>
        </p:txBody>
      </p:sp>
    </p:spTree>
    <p:extLst>
      <p:ext uri="{BB962C8B-B14F-4D97-AF65-F5344CB8AC3E}">
        <p14:creationId xmlns:p14="http://schemas.microsoft.com/office/powerpoint/2010/main" val="1323760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9A35-5C55-4B19-B8CF-FB7D6FE8E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Shaping the skills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60F41-13CC-40E8-9F31-5E2B64D4D5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numCol="1"/>
          <a:lstStyle/>
          <a:p>
            <a:r>
              <a:rPr lang="en-US" sz="3200" dirty="0"/>
              <a:t>Ask clients what they perceive.</a:t>
            </a:r>
          </a:p>
          <a:p>
            <a:r>
              <a:rPr lang="en-US" sz="3200" dirty="0"/>
              <a:t>Provide feedback</a:t>
            </a:r>
            <a:r>
              <a:rPr lang="en-US" sz="3200" baseline="0" dirty="0"/>
              <a:t> about the environment.</a:t>
            </a:r>
          </a:p>
          <a:p>
            <a:endParaRPr lang="en-US" sz="3200" baseline="0" dirty="0"/>
          </a:p>
          <a:p>
            <a:r>
              <a:rPr lang="en-US" sz="3200" baseline="0" dirty="0"/>
              <a:t>Create opportunities to differentiate between two contrasts (next slide). </a:t>
            </a:r>
          </a:p>
          <a:p>
            <a:r>
              <a:rPr lang="en-US" sz="3200" dirty="0"/>
              <a:t>Help the client increase the number of features they can differentiate.</a:t>
            </a:r>
            <a:endParaRPr lang="en-US" sz="3200" baseline="0" dirty="0"/>
          </a:p>
        </p:txBody>
      </p:sp>
    </p:spTree>
    <p:extLst>
      <p:ext uri="{BB962C8B-B14F-4D97-AF65-F5344CB8AC3E}">
        <p14:creationId xmlns:p14="http://schemas.microsoft.com/office/powerpoint/2010/main" val="283810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9A35-5C55-4B19-B8CF-FB7D6FE8E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Shaping the skills through contrasts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60F41-13CC-40E8-9F31-5E2B64D4D5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numCol="2"/>
          <a:lstStyle/>
          <a:p>
            <a:pPr marL="342900" lvl="1" indent="0">
              <a:buNone/>
            </a:pPr>
            <a:r>
              <a:rPr lang="en-US" sz="2900" dirty="0"/>
              <a:t>Simple Choice: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object-space</a:t>
            </a:r>
          </a:p>
          <a:p>
            <a:pPr lvl="1"/>
            <a:r>
              <a:rPr lang="en-US" sz="2900" dirty="0"/>
              <a:t>wall-gap</a:t>
            </a:r>
          </a:p>
          <a:p>
            <a:pPr lvl="1"/>
            <a:r>
              <a:rPr lang="en-US" sz="2900" dirty="0"/>
              <a:t>hard-soft</a:t>
            </a:r>
          </a:p>
          <a:p>
            <a:pPr lvl="1"/>
            <a:r>
              <a:rPr lang="en-US" sz="2900" dirty="0"/>
              <a:t>concave-convex</a:t>
            </a:r>
          </a:p>
          <a:p>
            <a:pPr lvl="1"/>
            <a:r>
              <a:rPr lang="en-US" sz="2900" dirty="0"/>
              <a:t>near-far</a:t>
            </a:r>
          </a:p>
          <a:p>
            <a:pPr lvl="1"/>
            <a:r>
              <a:rPr lang="en-US" sz="2900" dirty="0"/>
              <a:t>large-small</a:t>
            </a:r>
          </a:p>
          <a:p>
            <a:pPr lvl="1"/>
            <a:endParaRPr lang="en-US" sz="2900" dirty="0"/>
          </a:p>
          <a:p>
            <a:pPr marL="342900" lvl="1" indent="0">
              <a:buNone/>
            </a:pPr>
            <a:r>
              <a:rPr lang="en-US" sz="2900" dirty="0"/>
              <a:t>Complex Choice:</a:t>
            </a:r>
          </a:p>
          <a:p>
            <a:pPr marL="342900" lvl="1" indent="0">
              <a:buNone/>
            </a:pPr>
            <a:r>
              <a:rPr lang="en-US" sz="2000" dirty="0"/>
              <a:t>The trick question setup needs to be used sometimes.</a:t>
            </a:r>
          </a:p>
          <a:p>
            <a:pPr lvl="1"/>
            <a:r>
              <a:rPr lang="en-US" sz="2900" dirty="0"/>
              <a:t>object-object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hard-no object</a:t>
            </a:r>
          </a:p>
          <a:p>
            <a:pPr lvl="1"/>
            <a:r>
              <a:rPr lang="en-US" sz="2900" dirty="0"/>
              <a:t>concave-no object</a:t>
            </a:r>
          </a:p>
          <a:p>
            <a:pPr lvl="1"/>
            <a:r>
              <a:rPr lang="en-US" sz="2900" dirty="0"/>
              <a:t>near-no object</a:t>
            </a:r>
          </a:p>
          <a:p>
            <a:pPr lvl="1"/>
            <a:r>
              <a:rPr lang="en-US" sz="2900" dirty="0"/>
              <a:t>large-no object</a:t>
            </a:r>
          </a:p>
          <a:p>
            <a:pPr marL="342900" lvl="1" indent="0">
              <a:buNone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927166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7E75-FD1A-4D56-82FC-54C7F5973A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Active</a:t>
            </a:r>
            <a:r>
              <a:rPr lang="en-US" baseline="0" dirty="0"/>
              <a:t> or passive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D3C-5DCB-4F3A-8F76-7C92CFE4DF3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563757"/>
            <a:ext cx="7886700" cy="4613206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It may be easier to start with active, where the person makes a noise and seeks</a:t>
            </a:r>
            <a:r>
              <a:rPr lang="en-US" sz="3200" baseline="0" dirty="0"/>
              <a:t> the reflection.</a:t>
            </a:r>
          </a:p>
          <a:p>
            <a:r>
              <a:rPr lang="en-US" sz="3200" baseline="0" dirty="0"/>
              <a:t>It gives the traveler the power to seek out distance information, and in the desired direction.</a:t>
            </a:r>
          </a:p>
          <a:p>
            <a:r>
              <a:rPr lang="en-US" sz="3200" baseline="0" dirty="0"/>
              <a:t>Young children may be attending to passive echoes – start with whatever they already do, build it, then expand as needed.</a:t>
            </a:r>
          </a:p>
        </p:txBody>
      </p:sp>
    </p:spTree>
    <p:extLst>
      <p:ext uri="{BB962C8B-B14F-4D97-AF65-F5344CB8AC3E}">
        <p14:creationId xmlns:p14="http://schemas.microsoft.com/office/powerpoint/2010/main" val="306888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704C-C5E4-4945-8663-239F0D1F5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7D71B-7FA1-47E8-AA06-FE4D192BEF2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3200" dirty="0"/>
              <a:t>Cane tips click, but reflected sound may miss the</a:t>
            </a:r>
            <a:r>
              <a:rPr lang="en-US" sz="3200" baseline="0" dirty="0"/>
              <a:t> person’s ears.</a:t>
            </a:r>
          </a:p>
          <a:p>
            <a:pPr lvl="0"/>
            <a:r>
              <a:rPr lang="en-US" sz="3200" baseline="0" dirty="0"/>
              <a:t>Making a sharp loud click is useful, practice makes this easier.</a:t>
            </a:r>
          </a:p>
          <a:p>
            <a:pPr lvl="0"/>
            <a:r>
              <a:rPr lang="en-US" sz="3200" baseline="0" dirty="0"/>
              <a:t>Clickers can work if someone can’t make a click.</a:t>
            </a:r>
          </a:p>
          <a:p>
            <a:pPr lvl="0"/>
            <a:r>
              <a:rPr lang="en-US" sz="3200" baseline="0" dirty="0"/>
              <a:t>Quiet continuous sounds work in near range when first learning edges.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2900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704C-C5E4-4945-8663-239F0D1F5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Please teach echoidentification!</a:t>
            </a: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2CE4A94-3AD0-4EAB-B51C-D23A115B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209800"/>
            <a:ext cx="3949148" cy="3949148"/>
          </a:xfrm>
          <a:prstGeom prst="rect">
            <a:avLst/>
          </a:prstGeom>
        </p:spPr>
      </p:pic>
      <p:pic>
        <p:nvPicPr>
          <p:cNvPr id="9" name="Picture 8" descr="A close up of an umbrella&#10;&#10;Description generated with very high confidence">
            <a:extLst>
              <a:ext uri="{FF2B5EF4-FFF2-40B4-BE49-F238E27FC236}">
                <a16:creationId xmlns:a16="http://schemas.microsoft.com/office/drawing/2014/main" id="{21861752-9637-405B-9FEC-1AF5D448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503" y="1285462"/>
            <a:ext cx="3515531" cy="32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4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71" y="1545850"/>
            <a:ext cx="8118308" cy="1325563"/>
          </a:xfrm>
        </p:spPr>
        <p:txBody>
          <a:bodyPr/>
          <a:lstStyle/>
          <a:p>
            <a:r>
              <a:rPr lang="en-US" dirty="0"/>
              <a:t>Blindness and Low Vision Studies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5726" y="2562726"/>
            <a:ext cx="4896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Dawn Anderson, PhD</a:t>
            </a:r>
          </a:p>
          <a:p>
            <a:r>
              <a:rPr lang="en-US" sz="2800" dirty="0">
                <a:hlinkClick r:id="rId2"/>
              </a:rPr>
              <a:t>Dawn.L.Anderson@wmich.edu</a:t>
            </a:r>
            <a:endParaRPr lang="en-US" sz="2800" dirty="0"/>
          </a:p>
          <a:p>
            <a:r>
              <a:rPr lang="en-US" sz="2800" dirty="0"/>
              <a:t>(269) 387-5944</a:t>
            </a:r>
          </a:p>
          <a:p>
            <a:endParaRPr lang="en-US" sz="2800" dirty="0"/>
          </a:p>
          <a:p>
            <a:r>
              <a:rPr lang="en-US" sz="2800" dirty="0"/>
              <a:t>Sarahelizabeth Baguhn, MA</a:t>
            </a:r>
          </a:p>
          <a:p>
            <a:r>
              <a:rPr lang="en-US" sz="2800" dirty="0">
                <a:hlinkClick r:id="rId3"/>
              </a:rPr>
              <a:t>S.J.Baguhn@wmich.edu</a:t>
            </a:r>
            <a:endParaRPr lang="en-US" sz="2800" dirty="0"/>
          </a:p>
          <a:p>
            <a:r>
              <a:rPr lang="en-US" sz="2800" dirty="0"/>
              <a:t>(608) 957-6013</a:t>
            </a:r>
          </a:p>
        </p:txBody>
      </p:sp>
    </p:spTree>
    <p:extLst>
      <p:ext uri="{BB962C8B-B14F-4D97-AF65-F5344CB8AC3E}">
        <p14:creationId xmlns:p14="http://schemas.microsoft.com/office/powerpoint/2010/main" val="340119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EEBB-A307-4424-A930-4FA57B51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13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F3BA7-493D-41D1-AD24-C864CD9E65F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033857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lang="en-US" sz="1600" dirty="0"/>
              <a:t>Johnson, T., &amp; </a:t>
            </a:r>
            <a:r>
              <a:rPr lang="en-US" sz="1600" dirty="0" err="1"/>
              <a:t>Louchart</a:t>
            </a:r>
            <a:r>
              <a:rPr lang="en-US" sz="1600" dirty="0"/>
              <a:t>, J. (2012). </a:t>
            </a:r>
            <a:r>
              <a:rPr lang="en-US" sz="1600" i="1" dirty="0"/>
              <a:t>Beginner's Guide to Echolocation: Learning to See With Your Ears</a:t>
            </a:r>
            <a:r>
              <a:rPr lang="en-US" sz="1600" dirty="0"/>
              <a:t>: CreateSpace Independent Publishing Platform.</a:t>
            </a:r>
          </a:p>
          <a:p>
            <a:r>
              <a:rPr lang="en-US" sz="1600" dirty="0"/>
              <a:t>Kish, D. (2009). Human echolocation: How to "see" like a bat. </a:t>
            </a:r>
            <a:r>
              <a:rPr lang="en-US" sz="1600" i="1" dirty="0"/>
              <a:t>New Scientist, 202</a:t>
            </a:r>
            <a:r>
              <a:rPr lang="en-US" sz="1600" dirty="0"/>
              <a:t>(2703), 31-33. doi:10.1016/S0262-4079(09)60997-0</a:t>
            </a:r>
          </a:p>
          <a:p>
            <a:r>
              <a:rPr lang="en-US" sz="1600" dirty="0" err="1"/>
              <a:t>Kolarik</a:t>
            </a:r>
            <a:r>
              <a:rPr lang="en-US" sz="1600" dirty="0"/>
              <a:t>, A. J., </a:t>
            </a:r>
            <a:r>
              <a:rPr lang="en-US" sz="1600" dirty="0" err="1"/>
              <a:t>Cirstea</a:t>
            </a:r>
            <a:r>
              <a:rPr lang="en-US" sz="1600" dirty="0"/>
              <a:t>, S., </a:t>
            </a:r>
            <a:r>
              <a:rPr lang="en-US" sz="1600" dirty="0" err="1"/>
              <a:t>Pardhan</a:t>
            </a:r>
            <a:r>
              <a:rPr lang="en-US" sz="1600" dirty="0"/>
              <a:t>, S., &amp; Moore, B. C. (2014). A summary of research investigating echolocation abilities of blind and sighted humans. </a:t>
            </a:r>
            <a:r>
              <a:rPr lang="en-US" sz="1600" i="1" dirty="0"/>
              <a:t>Hearing research, 310</a:t>
            </a:r>
            <a:r>
              <a:rPr lang="en-US" sz="1600" dirty="0"/>
              <a:t>, 60-68. doi:10.1016/j.heares.2014.01.010</a:t>
            </a:r>
          </a:p>
          <a:p>
            <a:r>
              <a:rPr lang="en-US" sz="1600" dirty="0"/>
              <a:t>Nilsson, M. E., &amp; </a:t>
            </a:r>
            <a:r>
              <a:rPr lang="en-US" sz="1600" dirty="0" err="1"/>
              <a:t>Schenkman</a:t>
            </a:r>
            <a:r>
              <a:rPr lang="en-US" sz="1600" dirty="0"/>
              <a:t>, B. N. (2016). Blind people are more sensitive than sighted people to binaural sound-location cues, particularly inter-aural level differences. </a:t>
            </a:r>
            <a:r>
              <a:rPr lang="en-US" sz="1600" i="1" dirty="0"/>
              <a:t>Hearing research, 332</a:t>
            </a:r>
            <a:r>
              <a:rPr lang="en-US" sz="1600" dirty="0"/>
              <a:t>, 223-232. doi:10.1016/j.heares.2015.09.012</a:t>
            </a:r>
          </a:p>
          <a:p>
            <a:r>
              <a:rPr lang="en-US" sz="1600" dirty="0"/>
              <a:t>Tonelli, A., </a:t>
            </a:r>
            <a:r>
              <a:rPr lang="en-US" sz="1600" dirty="0" err="1"/>
              <a:t>Brayda</a:t>
            </a:r>
            <a:r>
              <a:rPr lang="en-US" sz="1600" dirty="0"/>
              <a:t>, L., &amp; Gori, M. (2016). Depth Echolocation Learnt by Novice Sighted People. </a:t>
            </a:r>
            <a:r>
              <a:rPr lang="en-US" sz="1600" i="1" dirty="0" err="1"/>
              <a:t>PloS</a:t>
            </a:r>
            <a:r>
              <a:rPr lang="en-US" sz="1600" i="1" dirty="0"/>
              <a:t> one, 11</a:t>
            </a:r>
            <a:r>
              <a:rPr lang="en-US" sz="1600" dirty="0"/>
              <a:t>(6), e0156654. doi:10.1371/journal.pone.0156654</a:t>
            </a:r>
          </a:p>
        </p:txBody>
      </p:sp>
    </p:spTree>
    <p:extLst>
      <p:ext uri="{BB962C8B-B14F-4D97-AF65-F5344CB8AC3E}">
        <p14:creationId xmlns:p14="http://schemas.microsoft.com/office/powerpoint/2010/main" val="267270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DABEE1-8FC0-43B9-9789-E54F8787C4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do you know about echolocation?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3241F-F8F7-400D-BEA8-063CCDB9474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sz="3200" dirty="0"/>
              <a:t>Who can do it?</a:t>
            </a:r>
          </a:p>
          <a:p>
            <a:pPr lvl="1"/>
            <a:r>
              <a:rPr lang="en-US" sz="3200" dirty="0"/>
              <a:t>How detailed is it?</a:t>
            </a:r>
          </a:p>
          <a:p>
            <a:pPr lvl="1"/>
            <a:r>
              <a:rPr lang="en-US" sz="3200" dirty="0"/>
              <a:t>What</a:t>
            </a:r>
            <a:r>
              <a:rPr lang="en-US" sz="3200" baseline="0" dirty="0"/>
              <a:t> can it detect?</a:t>
            </a:r>
          </a:p>
        </p:txBody>
      </p:sp>
    </p:spTree>
    <p:extLst>
      <p:ext uri="{BB962C8B-B14F-4D97-AF65-F5344CB8AC3E}">
        <p14:creationId xmlns:p14="http://schemas.microsoft.com/office/powerpoint/2010/main" val="342510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8400E-C371-447A-B0F1-55E85203E3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Misconceptions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CE08A-648A-43C0-8246-70F45E2FEB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It</a:t>
            </a:r>
            <a:r>
              <a:rPr lang="en-US" sz="2400" baseline="0" dirty="0"/>
              <a:t> only is possible for an elite few.</a:t>
            </a:r>
          </a:p>
          <a:p>
            <a:r>
              <a:rPr lang="en-US" sz="2400" baseline="0" dirty="0"/>
              <a:t>It tells only the locations of objects.</a:t>
            </a:r>
          </a:p>
          <a:p>
            <a:r>
              <a:rPr lang="en-US" sz="2400" baseline="0" dirty="0"/>
              <a:t>It’s made up. People fake it.</a:t>
            </a:r>
          </a:p>
          <a:p>
            <a:r>
              <a:rPr lang="en-US" sz="2400" baseline="0" dirty="0"/>
              <a:t>People must have outstanding hearing to learn it.</a:t>
            </a:r>
          </a:p>
          <a:p>
            <a:r>
              <a:rPr lang="en-US" sz="2400" baseline="0" dirty="0"/>
              <a:t>Only a few people are skilled enough to teach it.</a:t>
            </a:r>
          </a:p>
          <a:p>
            <a:endParaRPr lang="en-US" sz="2400" baseline="0" dirty="0"/>
          </a:p>
          <a:p>
            <a:r>
              <a:rPr lang="en-US" sz="2400" baseline="0" dirty="0"/>
              <a:t>It can detect dro</a:t>
            </a:r>
            <a:r>
              <a:rPr lang="en-US" sz="2400" dirty="0"/>
              <a:t>p-</a:t>
            </a:r>
            <a:r>
              <a:rPr lang="en-US" sz="2400" baseline="0" dirty="0"/>
              <a:t>offs. </a:t>
            </a:r>
          </a:p>
          <a:p>
            <a:pPr lvl="1"/>
            <a:r>
              <a:rPr lang="en-US" sz="2400" b="1" u="sng" dirty="0"/>
              <a:t>All</a:t>
            </a:r>
            <a:r>
              <a:rPr lang="en-US" sz="2400" b="1" u="sng" baseline="0" dirty="0"/>
              <a:t> levels of </a:t>
            </a:r>
            <a:r>
              <a:rPr lang="en-US" sz="2400" b="1" u="sng" baseline="0" dirty="0" err="1"/>
              <a:t>echoidentification</a:t>
            </a:r>
            <a:r>
              <a:rPr lang="en-US" sz="2400" b="1" u="sng" baseline="0" dirty="0"/>
              <a:t>, echolocation, or human sonar should be used TOGETHER WITH a primary mobility device. No one can detect drop-offs in the environment auditorily.</a:t>
            </a:r>
          </a:p>
        </p:txBody>
      </p:sp>
    </p:spTree>
    <p:extLst>
      <p:ext uri="{BB962C8B-B14F-4D97-AF65-F5344CB8AC3E}">
        <p14:creationId xmlns:p14="http://schemas.microsoft.com/office/powerpoint/2010/main" val="243131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F5812-D1CD-428A-A525-122342EC68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new name: </a:t>
            </a:r>
            <a:r>
              <a:rPr lang="en-US" dirty="0" err="1"/>
              <a:t>echoidentification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2B9A2-121D-412A-A685-A7C32986791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It doesn’t matter which</a:t>
            </a:r>
            <a:r>
              <a:rPr lang="en-US" baseline="0" dirty="0"/>
              <a:t> type you teach, as long as you enable clients to use it to increasingly higher abilities.</a:t>
            </a:r>
          </a:p>
          <a:p>
            <a:pPr lvl="0"/>
            <a:r>
              <a:rPr lang="en-US" baseline="0" dirty="0"/>
              <a:t>Sonar (Sonic Navigation and Ranging) implied specific functions, but clients may use these techniques in many broad ways.</a:t>
            </a:r>
          </a:p>
          <a:p>
            <a:pPr lvl="0"/>
            <a:r>
              <a:rPr lang="en-US" baseline="0" dirty="0"/>
              <a:t>Echolocation implied location (though some authors don’t limit it in that way), and people can do much more with echoes.</a:t>
            </a:r>
          </a:p>
          <a:p>
            <a:pPr lvl="0"/>
            <a:r>
              <a:rPr lang="en-US" dirty="0"/>
              <a:t>Some brands trademarked what they teach, we don’t want to infringe on their programs or methods, but support more </a:t>
            </a:r>
            <a:r>
              <a:rPr lang="en-US" dirty="0" err="1"/>
              <a:t>O&amp;Mers</a:t>
            </a:r>
            <a:r>
              <a:rPr lang="en-US" dirty="0"/>
              <a:t> teaching any of them.</a:t>
            </a:r>
          </a:p>
        </p:txBody>
      </p:sp>
    </p:spTree>
    <p:extLst>
      <p:ext uri="{BB962C8B-B14F-4D97-AF65-F5344CB8AC3E}">
        <p14:creationId xmlns:p14="http://schemas.microsoft.com/office/powerpoint/2010/main" val="411180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umbrella&#10;&#10;Description generated with very high confidence">
            <a:extLst>
              <a:ext uri="{FF2B5EF4-FFF2-40B4-BE49-F238E27FC236}">
                <a16:creationId xmlns:a16="http://schemas.microsoft.com/office/drawing/2014/main" id="{328EA98E-6B38-4FAC-86E4-A42B4D52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2" y="0"/>
            <a:ext cx="5772151" cy="53681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36AD73-41A9-4BDF-88CB-EEA8D49596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02790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pc="300" dirty="0">
                <a:ln w="31750">
                  <a:solidFill>
                    <a:schemeClr val="bg1"/>
                  </a:solidFill>
                </a:ln>
              </a:rPr>
              <a:t>Echoidentification</a:t>
            </a:r>
            <a:r>
              <a:rPr lang="en-US" dirty="0"/>
              <a:t> umbrella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3760C-82BF-4104-B4C8-9956EAFD337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vert" anchor="b"/>
          <a:lstStyle/>
          <a:p>
            <a:pPr>
              <a:lnSpc>
                <a:spcPct val="200000"/>
              </a:lnSpc>
            </a:pPr>
            <a:r>
              <a:rPr lang="en-US" dirty="0"/>
              <a:t>Human echolocation</a:t>
            </a:r>
          </a:p>
          <a:p>
            <a:pPr>
              <a:lnSpc>
                <a:spcPct val="200000"/>
              </a:lnSpc>
            </a:pPr>
            <a:r>
              <a:rPr lang="en-US" dirty="0"/>
              <a:t>Human</a:t>
            </a:r>
            <a:r>
              <a:rPr lang="en-US" baseline="0" dirty="0"/>
              <a:t> sonar / </a:t>
            </a:r>
            <a:r>
              <a:rPr lang="en-US" baseline="0" dirty="0" err="1"/>
              <a:t>biosonar</a:t>
            </a:r>
            <a:endParaRPr lang="en-US" baseline="0" dirty="0"/>
          </a:p>
          <a:p>
            <a:pPr>
              <a:lnSpc>
                <a:spcPct val="200000"/>
              </a:lnSpc>
            </a:pPr>
            <a:r>
              <a:rPr lang="en-US" dirty="0"/>
              <a:t>Active</a:t>
            </a:r>
            <a:r>
              <a:rPr lang="en-US" baseline="0" dirty="0"/>
              <a:t> echolocation/sonar</a:t>
            </a:r>
          </a:p>
          <a:p>
            <a:pPr>
              <a:lnSpc>
                <a:spcPct val="200000"/>
              </a:lnSpc>
            </a:pPr>
            <a:r>
              <a:rPr lang="en-US" baseline="0" dirty="0"/>
              <a:t>Passive echolocation/sonar</a:t>
            </a:r>
          </a:p>
          <a:p>
            <a:pPr>
              <a:lnSpc>
                <a:spcPct val="200000"/>
              </a:lnSpc>
            </a:pPr>
            <a:r>
              <a:rPr lang="en-US" baseline="0" dirty="0"/>
              <a:t>Location of objects</a:t>
            </a:r>
          </a:p>
          <a:p>
            <a:pPr>
              <a:lnSpc>
                <a:spcPct val="200000"/>
              </a:lnSpc>
            </a:pPr>
            <a:r>
              <a:rPr lang="en-US" dirty="0"/>
              <a:t>Finding acoustic gaps/openings</a:t>
            </a:r>
          </a:p>
          <a:p>
            <a:pPr>
              <a:lnSpc>
                <a:spcPct val="200000"/>
              </a:lnSpc>
            </a:pPr>
            <a:r>
              <a:rPr lang="en-US" baseline="0" dirty="0"/>
              <a:t>Material properties of objects</a:t>
            </a:r>
          </a:p>
        </p:txBody>
      </p:sp>
    </p:spTree>
    <p:extLst>
      <p:ext uri="{BB962C8B-B14F-4D97-AF65-F5344CB8AC3E}">
        <p14:creationId xmlns:p14="http://schemas.microsoft.com/office/powerpoint/2010/main" val="3328356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CE05-28D1-4D10-947C-EDC6A5E658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Who can echoidentify?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AF7E1-B550-4876-BC84-C6C4A6772CB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/>
              <a:t>Everyone</a:t>
            </a:r>
            <a:r>
              <a:rPr lang="en-US" sz="2400" b="1" baseline="0" dirty="0"/>
              <a:t> who can hear some of the reflected sound (echoes).</a:t>
            </a:r>
          </a:p>
          <a:p>
            <a:r>
              <a:rPr lang="en-US" sz="2400" baseline="0" dirty="0"/>
              <a:t>Studies show this can be learned by people with any level of vision </a:t>
            </a:r>
            <a:r>
              <a:rPr lang="en-US" sz="2400" dirty="0"/>
              <a:t>(Tonelli, </a:t>
            </a:r>
            <a:r>
              <a:rPr lang="en-US" sz="2400" dirty="0" err="1"/>
              <a:t>Brayda</a:t>
            </a:r>
            <a:r>
              <a:rPr lang="en-US" sz="2400" dirty="0"/>
              <a:t>, &amp; Gori, 2016)</a:t>
            </a:r>
            <a:r>
              <a:rPr lang="en-US" sz="2400" baseline="0" dirty="0"/>
              <a:t> </a:t>
            </a:r>
          </a:p>
          <a:p>
            <a:pPr lvl="1"/>
            <a:r>
              <a:rPr lang="en-US" sz="2400" dirty="0"/>
              <a:t>People who are blind tend to perform better (</a:t>
            </a:r>
            <a:r>
              <a:rPr lang="en-US" sz="2400" dirty="0" err="1"/>
              <a:t>Kolarik</a:t>
            </a:r>
            <a:r>
              <a:rPr lang="en-US" sz="2400" dirty="0"/>
              <a:t>, </a:t>
            </a:r>
            <a:r>
              <a:rPr lang="en-US" sz="2400" dirty="0" err="1"/>
              <a:t>Cirstea</a:t>
            </a:r>
            <a:r>
              <a:rPr lang="en-US" sz="2400" dirty="0"/>
              <a:t>, </a:t>
            </a:r>
            <a:r>
              <a:rPr lang="en-US" sz="2400" dirty="0" err="1"/>
              <a:t>Pardhan</a:t>
            </a:r>
            <a:r>
              <a:rPr lang="en-US" sz="2400" dirty="0"/>
              <a:t>, &amp; Moore, 2014; Nilsson &amp; </a:t>
            </a:r>
            <a:r>
              <a:rPr lang="en-US" sz="2400" dirty="0" err="1"/>
              <a:t>Schenkman</a:t>
            </a:r>
            <a:r>
              <a:rPr lang="en-US" sz="2400" dirty="0"/>
              <a:t>, 2016)</a:t>
            </a:r>
          </a:p>
          <a:p>
            <a:r>
              <a:rPr lang="en-US" sz="2400" dirty="0"/>
              <a:t>Hearing does not need to be perfect.</a:t>
            </a:r>
          </a:p>
          <a:p>
            <a:r>
              <a:rPr lang="en-US" sz="2400" dirty="0"/>
              <a:t>Hearing does not need to be binaural for all tasks, though when binaural hearing is available, both ears are used in that way.</a:t>
            </a:r>
          </a:p>
        </p:txBody>
      </p:sp>
    </p:spTree>
    <p:extLst>
      <p:ext uri="{BB962C8B-B14F-4D97-AF65-F5344CB8AC3E}">
        <p14:creationId xmlns:p14="http://schemas.microsoft.com/office/powerpoint/2010/main" val="116141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2C57-4B5A-4A78-ADF5-80BD063798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Size and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0A9ACD5-8298-4431-9193-141A56FFB731}"/>
                  </a:ext>
                </a:extLst>
              </p:cNvPr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628650" y="1825625"/>
                <a:ext cx="7886700" cy="4351338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sz="3200" dirty="0"/>
                  <a:t>Nearby small objects can be detected, especially baseball size or larger.</a:t>
                </a:r>
              </a:p>
              <a:p>
                <a:r>
                  <a:rPr lang="en-US" sz="3200" dirty="0"/>
                  <a:t>At greater distances, objects must be larger to be identified.</a:t>
                </a:r>
              </a:p>
              <a:p>
                <a:r>
                  <a:rPr lang="en-US" sz="3200" dirty="0"/>
                  <a:t>The size-distance relationship is linear. Think about matching arc angles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∡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Louder sharper clicks travel farther, quieter clicks work only in near space.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0A9ACD5-8298-4431-9193-141A56FFB7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628650" y="1825625"/>
                <a:ext cx="7886700" cy="4351338"/>
              </a:xfrm>
              <a:prstGeom prst="rect">
                <a:avLst/>
              </a:prstGeom>
              <a:blipFill>
                <a:blip r:embed="rId2"/>
                <a:stretch>
                  <a:fillRect l="-1777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3326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6C6B-9A63-4D19-A38E-D68F695087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3F90C-6DBB-4222-A95D-2F90868F263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Finding edges</a:t>
            </a:r>
          </a:p>
          <a:p>
            <a:r>
              <a:rPr lang="en-US" sz="3200" dirty="0"/>
              <a:t>Determining</a:t>
            </a:r>
            <a:r>
              <a:rPr lang="en-US" sz="3200" baseline="0" dirty="0"/>
              <a:t> if a surface is concave or convex</a:t>
            </a:r>
          </a:p>
          <a:p>
            <a:pPr lvl="1"/>
            <a:r>
              <a:rPr lang="en-US" sz="2900" baseline="0" dirty="0"/>
              <a:t>Global shapes make more sense over time, as a person has repeated experiences.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EE83A73-F0F6-4269-9967-F74DC7FEB76C}"/>
              </a:ext>
            </a:extLst>
          </p:cNvPr>
          <p:cNvSpPr/>
          <p:nvPr/>
        </p:nvSpPr>
        <p:spPr>
          <a:xfrm>
            <a:off x="3502617" y="4899824"/>
            <a:ext cx="1580827" cy="1277139"/>
          </a:xfrm>
          <a:custGeom>
            <a:avLst/>
            <a:gdLst>
              <a:gd name="connsiteX0" fmla="*/ 0 w 1580827"/>
              <a:gd name="connsiteY0" fmla="*/ 1208986 h 1277139"/>
              <a:gd name="connsiteX1" fmla="*/ 278969 w 1580827"/>
              <a:gd name="connsiteY1" fmla="*/ 1162491 h 1277139"/>
              <a:gd name="connsiteX2" fmla="*/ 619932 w 1580827"/>
              <a:gd name="connsiteY2" fmla="*/ 806030 h 1277139"/>
              <a:gd name="connsiteX3" fmla="*/ 464949 w 1580827"/>
              <a:gd name="connsiteY3" fmla="*/ 294586 h 1277139"/>
              <a:gd name="connsiteX4" fmla="*/ 759417 w 1580827"/>
              <a:gd name="connsiteY4" fmla="*/ 118 h 1277139"/>
              <a:gd name="connsiteX5" fmla="*/ 1100380 w 1580827"/>
              <a:gd name="connsiteY5" fmla="*/ 325582 h 1277139"/>
              <a:gd name="connsiteX6" fmla="*/ 945397 w 1580827"/>
              <a:gd name="connsiteY6" fmla="*/ 759535 h 1277139"/>
              <a:gd name="connsiteX7" fmla="*/ 1363851 w 1580827"/>
              <a:gd name="connsiteY7" fmla="*/ 1239982 h 1277139"/>
              <a:gd name="connsiteX8" fmla="*/ 1580827 w 1580827"/>
              <a:gd name="connsiteY8" fmla="*/ 1208986 h 127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0827" h="1277139">
                <a:moveTo>
                  <a:pt x="0" y="1208986"/>
                </a:moveTo>
                <a:cubicBezTo>
                  <a:pt x="87823" y="1219318"/>
                  <a:pt x="175647" y="1229650"/>
                  <a:pt x="278969" y="1162491"/>
                </a:cubicBezTo>
                <a:cubicBezTo>
                  <a:pt x="382291" y="1095332"/>
                  <a:pt x="588935" y="950681"/>
                  <a:pt x="619932" y="806030"/>
                </a:cubicBezTo>
                <a:cubicBezTo>
                  <a:pt x="650929" y="661379"/>
                  <a:pt x="441702" y="428905"/>
                  <a:pt x="464949" y="294586"/>
                </a:cubicBezTo>
                <a:cubicBezTo>
                  <a:pt x="488196" y="160267"/>
                  <a:pt x="653512" y="-5048"/>
                  <a:pt x="759417" y="118"/>
                </a:cubicBezTo>
                <a:cubicBezTo>
                  <a:pt x="865322" y="5284"/>
                  <a:pt x="1069383" y="199013"/>
                  <a:pt x="1100380" y="325582"/>
                </a:cubicBezTo>
                <a:cubicBezTo>
                  <a:pt x="1131377" y="452151"/>
                  <a:pt x="901485" y="607135"/>
                  <a:pt x="945397" y="759535"/>
                </a:cubicBezTo>
                <a:cubicBezTo>
                  <a:pt x="989309" y="911935"/>
                  <a:pt x="1257946" y="1165073"/>
                  <a:pt x="1363851" y="1239982"/>
                </a:cubicBezTo>
                <a:cubicBezTo>
                  <a:pt x="1469756" y="1314891"/>
                  <a:pt x="1525291" y="1261938"/>
                  <a:pt x="1580827" y="1208986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281A62-D043-4B9E-8418-2925557B6E46}"/>
              </a:ext>
            </a:extLst>
          </p:cNvPr>
          <p:cNvSpPr/>
          <p:nvPr/>
        </p:nvSpPr>
        <p:spPr>
          <a:xfrm>
            <a:off x="4068304" y="4979604"/>
            <a:ext cx="449451" cy="48044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2EFA-32E6-4662-A71D-A720A3080F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Material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E25E5-8F0D-46ED-97F7-9ACAC4E6488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Soft or hard?</a:t>
            </a:r>
          </a:p>
          <a:p>
            <a:r>
              <a:rPr lang="en-US" dirty="0"/>
              <a:t>This</a:t>
            </a:r>
            <a:r>
              <a:rPr lang="en-US" baseline="0" dirty="0"/>
              <a:t> gets refined a lot over a few years of using the skill:</a:t>
            </a:r>
          </a:p>
          <a:p>
            <a:pPr lvl="1"/>
            <a:r>
              <a:rPr lang="en-US" dirty="0"/>
              <a:t>Leafy</a:t>
            </a:r>
          </a:p>
          <a:p>
            <a:pPr lvl="1"/>
            <a:r>
              <a:rPr lang="en-US" dirty="0"/>
              <a:t>Wood</a:t>
            </a:r>
          </a:p>
          <a:p>
            <a:pPr lvl="1"/>
            <a:r>
              <a:rPr lang="en-US" dirty="0"/>
              <a:t>Brick</a:t>
            </a:r>
            <a:r>
              <a:rPr lang="en-US" baseline="0" dirty="0"/>
              <a:t> type things</a:t>
            </a:r>
          </a:p>
          <a:p>
            <a:pPr lvl="1"/>
            <a:r>
              <a:rPr lang="en-US" dirty="0"/>
              <a:t>Cloth or soft things</a:t>
            </a:r>
          </a:p>
          <a:p>
            <a:pPr lvl="1"/>
            <a:r>
              <a:rPr lang="en-US" baseline="0" dirty="0"/>
              <a:t>People</a:t>
            </a:r>
            <a:r>
              <a:rPr lang="en-US" dirty="0"/>
              <a:t> are soft but a distinctive shape usually, especially the head and shoulders outline</a:t>
            </a:r>
          </a:p>
          <a:p>
            <a:r>
              <a:rPr lang="en-US" dirty="0"/>
              <a:t>There’s an unexpected relationship:</a:t>
            </a:r>
          </a:p>
          <a:p>
            <a:pPr lvl="1"/>
            <a:r>
              <a:rPr lang="en-US" dirty="0"/>
              <a:t>Felt, smooth glass, shiny hard plastics, and shiny metal sounds the same.</a:t>
            </a:r>
          </a:p>
          <a:p>
            <a:pPr lvl="1"/>
            <a:r>
              <a:rPr lang="en-US" dirty="0"/>
              <a:t>This is because the shiny surfaces scatter energy, and the reflected sound is similar to felt or cloth which absorb sound.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54844593"/>
      </p:ext>
    </p:extLst>
  </p:cSld>
  <p:clrMapOvr>
    <a:masterClrMapping/>
  </p:clrMapOvr>
</p:sld>
</file>

<file path=ppt/theme/theme1.xml><?xml version="1.0" encoding="utf-8"?>
<a:theme xmlns:a="http://schemas.openxmlformats.org/drawingml/2006/main" name="WMU">
  <a:themeElements>
    <a:clrScheme name="WMU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AE00"/>
      </a:accent1>
      <a:accent2>
        <a:srgbClr val="ED7D31"/>
      </a:accent2>
      <a:accent3>
        <a:srgbClr val="BDB1A7"/>
      </a:accent3>
      <a:accent4>
        <a:srgbClr val="FCC92F"/>
      </a:accent4>
      <a:accent5>
        <a:srgbClr val="0091C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hoidentification.potx" id="{A077F822-1F3A-4A95-89E6-B4C9983FC36B}" vid="{1F91F7EA-77D2-4EA8-8D02-E9374BAA57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echoidentification</Template>
  <TotalTime>193</TotalTime>
  <Words>1087</Words>
  <Application>Microsoft Office PowerPoint</Application>
  <PresentationFormat>On-screen Show (4:3)</PresentationFormat>
  <Paragraphs>118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Source Sans Pro</vt:lpstr>
      <vt:lpstr>Calibri Light</vt:lpstr>
      <vt:lpstr>Arial</vt:lpstr>
      <vt:lpstr>Arial Black</vt:lpstr>
      <vt:lpstr>Cambria Math</vt:lpstr>
      <vt:lpstr>WMU</vt:lpstr>
      <vt:lpstr>Echoidentification – Getting the Most Back From Sound</vt:lpstr>
      <vt:lpstr>What do you know about echolocation?</vt:lpstr>
      <vt:lpstr>Misconceptions</vt:lpstr>
      <vt:lpstr>The new name: echoidentification</vt:lpstr>
      <vt:lpstr>Echoidentification umbrella</vt:lpstr>
      <vt:lpstr>Who can echoidentify?</vt:lpstr>
      <vt:lpstr>Size and Distance</vt:lpstr>
      <vt:lpstr>Shapes</vt:lpstr>
      <vt:lpstr>Material Properties</vt:lpstr>
      <vt:lpstr>How is this taught?</vt:lpstr>
      <vt:lpstr>Special training for instructors</vt:lpstr>
      <vt:lpstr>Shaping the skills</vt:lpstr>
      <vt:lpstr>Shaping the skills through contrasts</vt:lpstr>
      <vt:lpstr>Active or passive</vt:lpstr>
      <vt:lpstr>Clicks</vt:lpstr>
      <vt:lpstr>Please teach echoidentification!</vt:lpstr>
      <vt:lpstr>Blindness and Low Vision Studies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Echoidentification – Getting the Most Back From Sound</dc:title>
  <dc:creator>Zabet Baguhn</dc:creator>
  <cp:lastModifiedBy>Dawn L Anderson</cp:lastModifiedBy>
  <cp:revision>14</cp:revision>
  <cp:lastPrinted>2016-02-15T14:12:10Z</cp:lastPrinted>
  <dcterms:created xsi:type="dcterms:W3CDTF">2017-06-20T18:58:30Z</dcterms:created>
  <dcterms:modified xsi:type="dcterms:W3CDTF">2025-09-22T16:58:57Z</dcterms:modified>
</cp:coreProperties>
</file>