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Lst>
  <p:notesMasterIdLst>
    <p:notesMasterId r:id="rId70"/>
  </p:notesMasterIdLst>
  <p:sldIdLst>
    <p:sldId id="256" r:id="rId2"/>
    <p:sldId id="257" r:id="rId3"/>
    <p:sldId id="259" r:id="rId4"/>
    <p:sldId id="260" r:id="rId5"/>
    <p:sldId id="265" r:id="rId6"/>
    <p:sldId id="268" r:id="rId7"/>
    <p:sldId id="261" r:id="rId8"/>
    <p:sldId id="262" r:id="rId9"/>
    <p:sldId id="263" r:id="rId10"/>
    <p:sldId id="264" r:id="rId11"/>
    <p:sldId id="269" r:id="rId12"/>
    <p:sldId id="282" r:id="rId13"/>
    <p:sldId id="284" r:id="rId14"/>
    <p:sldId id="281" r:id="rId15"/>
    <p:sldId id="285" r:id="rId16"/>
    <p:sldId id="296" r:id="rId17"/>
    <p:sldId id="272" r:id="rId18"/>
    <p:sldId id="276" r:id="rId19"/>
    <p:sldId id="299" r:id="rId20"/>
    <p:sldId id="291" r:id="rId21"/>
    <p:sldId id="277" r:id="rId22"/>
    <p:sldId id="300" r:id="rId23"/>
    <p:sldId id="295" r:id="rId24"/>
    <p:sldId id="289" r:id="rId25"/>
    <p:sldId id="286" r:id="rId26"/>
    <p:sldId id="287" r:id="rId27"/>
    <p:sldId id="288" r:id="rId28"/>
    <p:sldId id="301" r:id="rId29"/>
    <p:sldId id="292" r:id="rId30"/>
    <p:sldId id="302" r:id="rId31"/>
    <p:sldId id="293" r:id="rId32"/>
    <p:sldId id="303" r:id="rId33"/>
    <p:sldId id="294" r:id="rId34"/>
    <p:sldId id="279" r:id="rId35"/>
    <p:sldId id="382" r:id="rId36"/>
    <p:sldId id="381" r:id="rId37"/>
    <p:sldId id="383" r:id="rId38"/>
    <p:sldId id="393" r:id="rId39"/>
    <p:sldId id="394" r:id="rId40"/>
    <p:sldId id="374" r:id="rId41"/>
    <p:sldId id="375" r:id="rId42"/>
    <p:sldId id="395" r:id="rId43"/>
    <p:sldId id="396" r:id="rId44"/>
    <p:sldId id="377" r:id="rId45"/>
    <p:sldId id="378" r:id="rId46"/>
    <p:sldId id="397" r:id="rId47"/>
    <p:sldId id="298" r:id="rId48"/>
    <p:sldId id="297" r:id="rId49"/>
    <p:sldId id="384" r:id="rId50"/>
    <p:sldId id="305" r:id="rId51"/>
    <p:sldId id="307" r:id="rId52"/>
    <p:sldId id="385" r:id="rId53"/>
    <p:sldId id="386" r:id="rId54"/>
    <p:sldId id="387" r:id="rId55"/>
    <p:sldId id="389" r:id="rId56"/>
    <p:sldId id="388" r:id="rId57"/>
    <p:sldId id="390" r:id="rId58"/>
    <p:sldId id="391" r:id="rId59"/>
    <p:sldId id="398" r:id="rId60"/>
    <p:sldId id="400" r:id="rId61"/>
    <p:sldId id="405" r:id="rId62"/>
    <p:sldId id="399" r:id="rId63"/>
    <p:sldId id="403" r:id="rId64"/>
    <p:sldId id="404" r:id="rId65"/>
    <p:sldId id="401" r:id="rId66"/>
    <p:sldId id="402" r:id="rId67"/>
    <p:sldId id="392" r:id="rId68"/>
    <p:sldId id="30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25E8F0-8D60-4939-2EBC-88BFDBB73E69}" name="Stephanie Steffer" initials="SS" userId="S::stephanies@cviconnect.co::a17c187e-1599-415f-a20f-867d406ae3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A3"/>
    <a:srgbClr val="00A6B7"/>
    <a:srgbClr val="0097B8"/>
    <a:srgbClr val="E9F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40"/>
    <p:restoredTop sz="82449"/>
  </p:normalViewPr>
  <p:slideViewPr>
    <p:cSldViewPr snapToGrid="0">
      <p:cViewPr varScale="1">
        <p:scale>
          <a:sx n="63" d="100"/>
          <a:sy n="63" d="100"/>
        </p:scale>
        <p:origin x="272" y="5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ata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ata1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ata1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ata1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ata16.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image" Target="../media/image28.png"/></Relationships>
</file>

<file path=ppt/diagrams/_rels/data1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ata18.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2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ata2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ata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ata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ata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rawing1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rawing16.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image" Target="../media/image28.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rawing18.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rawing2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image" Target="../media/image2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33.svg"/></Relationships>
</file>

<file path=ppt/diagrams/_rels/drawing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AA0234-1ADE-410F-9A69-5681104F288B}"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5C6924BE-D0C7-4B7F-B65D-B349B97AB61F}">
      <dgm:prSet/>
      <dgm:spPr/>
      <dgm:t>
        <a:bodyPr/>
        <a:lstStyle/>
        <a:p>
          <a:pPr>
            <a:lnSpc>
              <a:spcPct val="100000"/>
            </a:lnSpc>
            <a:defRPr b="1"/>
          </a:pPr>
          <a:r>
            <a:rPr lang="en-US" i="1"/>
            <a:t>Providing Professional Development and Structured Mentoring To Vision Professionals</a:t>
          </a:r>
          <a:endParaRPr lang="en-US"/>
        </a:p>
      </dgm:t>
    </dgm:pt>
    <dgm:pt modelId="{436C69ED-F523-4E6B-8F5E-A6A7E6A46AFE}" type="parTrans" cxnId="{9CE9298A-C190-4D70-A180-8E62E747C4DD}">
      <dgm:prSet/>
      <dgm:spPr/>
      <dgm:t>
        <a:bodyPr/>
        <a:lstStyle/>
        <a:p>
          <a:endParaRPr lang="en-US"/>
        </a:p>
      </dgm:t>
    </dgm:pt>
    <dgm:pt modelId="{78B74807-23C8-499F-AF73-110CC0FC359A}" type="sibTrans" cxnId="{9CE9298A-C190-4D70-A180-8E62E747C4DD}">
      <dgm:prSet/>
      <dgm:spPr/>
      <dgm:t>
        <a:bodyPr/>
        <a:lstStyle/>
        <a:p>
          <a:endParaRPr lang="en-US"/>
        </a:p>
      </dgm:t>
    </dgm:pt>
    <dgm:pt modelId="{EF030A84-0E11-4ED0-B6EC-F09F32D8E010}">
      <dgm:prSet/>
      <dgm:spPr/>
      <dgm:t>
        <a:bodyPr/>
        <a:lstStyle/>
        <a:p>
          <a:pPr>
            <a:lnSpc>
              <a:spcPct val="100000"/>
            </a:lnSpc>
          </a:pPr>
          <a:r>
            <a:rPr lang="en-US" i="1" dirty="0"/>
            <a:t>Increase understanding of CVI </a:t>
          </a:r>
          <a:endParaRPr lang="en-US" dirty="0"/>
        </a:p>
      </dgm:t>
    </dgm:pt>
    <dgm:pt modelId="{FFEE2593-8DE2-43EB-87BC-4D2901D43F83}" type="parTrans" cxnId="{C4B1BD2E-34F7-4F6B-B235-FED577ED2427}">
      <dgm:prSet/>
      <dgm:spPr/>
      <dgm:t>
        <a:bodyPr/>
        <a:lstStyle/>
        <a:p>
          <a:endParaRPr lang="en-US"/>
        </a:p>
      </dgm:t>
    </dgm:pt>
    <dgm:pt modelId="{165D1886-7845-47AF-A293-0B0FF77E1656}" type="sibTrans" cxnId="{C4B1BD2E-34F7-4F6B-B235-FED577ED2427}">
      <dgm:prSet/>
      <dgm:spPr/>
      <dgm:t>
        <a:bodyPr/>
        <a:lstStyle/>
        <a:p>
          <a:endParaRPr lang="en-US"/>
        </a:p>
      </dgm:t>
    </dgm:pt>
    <dgm:pt modelId="{3C7F1E4A-1445-4B9C-B1AE-A1ED23FC231C}">
      <dgm:prSet/>
      <dgm:spPr/>
      <dgm:t>
        <a:bodyPr/>
        <a:lstStyle/>
        <a:p>
          <a:pPr>
            <a:lnSpc>
              <a:spcPct val="100000"/>
            </a:lnSpc>
          </a:pPr>
          <a:r>
            <a:rPr lang="en-US" i="1" dirty="0"/>
            <a:t>Gain Skills in the use of the CViConnect App</a:t>
          </a:r>
          <a:endParaRPr lang="en-US" dirty="0"/>
        </a:p>
      </dgm:t>
    </dgm:pt>
    <dgm:pt modelId="{23C0250A-6FC9-44A5-8F47-8D1C284CB5E2}" type="parTrans" cxnId="{F5F715FB-78A9-4B05-82B1-2B68EDE0ED04}">
      <dgm:prSet/>
      <dgm:spPr/>
      <dgm:t>
        <a:bodyPr/>
        <a:lstStyle/>
        <a:p>
          <a:endParaRPr lang="en-US"/>
        </a:p>
      </dgm:t>
    </dgm:pt>
    <dgm:pt modelId="{8E139319-4B1E-44F9-8748-9CB3D2D4ED85}" type="sibTrans" cxnId="{F5F715FB-78A9-4B05-82B1-2B68EDE0ED04}">
      <dgm:prSet/>
      <dgm:spPr/>
      <dgm:t>
        <a:bodyPr/>
        <a:lstStyle/>
        <a:p>
          <a:endParaRPr lang="en-US"/>
        </a:p>
      </dgm:t>
    </dgm:pt>
    <dgm:pt modelId="{C3EB0E54-9CB2-4F9F-BA4C-8E177A32E70A}" type="pres">
      <dgm:prSet presAssocID="{69AA0234-1ADE-410F-9A69-5681104F288B}" presName="root" presStyleCnt="0">
        <dgm:presLayoutVars>
          <dgm:dir/>
          <dgm:resizeHandles val="exact"/>
        </dgm:presLayoutVars>
      </dgm:prSet>
      <dgm:spPr/>
    </dgm:pt>
    <dgm:pt modelId="{7CB2E33C-E69D-4582-8BE8-E040FEB45061}" type="pres">
      <dgm:prSet presAssocID="{5C6924BE-D0C7-4B7F-B65D-B349B97AB61F}" presName="compNode" presStyleCnt="0"/>
      <dgm:spPr/>
    </dgm:pt>
    <dgm:pt modelId="{05E749A2-0478-41DF-907B-E59E0F832084}" type="pres">
      <dgm:prSet presAssocID="{5C6924BE-D0C7-4B7F-B65D-B349B97AB61F}"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0FAFDAF6-343E-433D-8CF2-BBBF7A2D2317}" type="pres">
      <dgm:prSet presAssocID="{5C6924BE-D0C7-4B7F-B65D-B349B97AB61F}" presName="iconSpace" presStyleCnt="0"/>
      <dgm:spPr/>
    </dgm:pt>
    <dgm:pt modelId="{94C94738-2B12-4504-A8EB-6D89006BEFC9}" type="pres">
      <dgm:prSet presAssocID="{5C6924BE-D0C7-4B7F-B65D-B349B97AB61F}" presName="parTx" presStyleLbl="revTx" presStyleIdx="0" presStyleCnt="2">
        <dgm:presLayoutVars>
          <dgm:chMax val="0"/>
          <dgm:chPref val="0"/>
        </dgm:presLayoutVars>
      </dgm:prSet>
      <dgm:spPr/>
    </dgm:pt>
    <dgm:pt modelId="{5A47F339-6593-407C-A65D-48A508F67BDA}" type="pres">
      <dgm:prSet presAssocID="{5C6924BE-D0C7-4B7F-B65D-B349B97AB61F}" presName="txSpace" presStyleCnt="0"/>
      <dgm:spPr/>
    </dgm:pt>
    <dgm:pt modelId="{D3901ABC-0061-4F18-8224-6ED933F247C6}" type="pres">
      <dgm:prSet presAssocID="{5C6924BE-D0C7-4B7F-B65D-B349B97AB61F}" presName="desTx" presStyleLbl="revTx" presStyleIdx="1" presStyleCnt="2">
        <dgm:presLayoutVars/>
      </dgm:prSet>
      <dgm:spPr/>
    </dgm:pt>
  </dgm:ptLst>
  <dgm:cxnLst>
    <dgm:cxn modelId="{E8A54516-1D2D-4828-BC8F-FD714EA405AA}" type="presOf" srcId="{5C6924BE-D0C7-4B7F-B65D-B349B97AB61F}" destId="{94C94738-2B12-4504-A8EB-6D89006BEFC9}" srcOrd="0" destOrd="0" presId="urn:microsoft.com/office/officeart/2018/2/layout/IconLabelDescriptionList"/>
    <dgm:cxn modelId="{79917128-B08A-4813-A7CB-35649360BAE0}" type="presOf" srcId="{69AA0234-1ADE-410F-9A69-5681104F288B}" destId="{C3EB0E54-9CB2-4F9F-BA4C-8E177A32E70A}" srcOrd="0" destOrd="0" presId="urn:microsoft.com/office/officeart/2018/2/layout/IconLabelDescriptionList"/>
    <dgm:cxn modelId="{901AEE2A-FD3D-43EB-B7D8-2FE0402AC404}" type="presOf" srcId="{3C7F1E4A-1445-4B9C-B1AE-A1ED23FC231C}" destId="{D3901ABC-0061-4F18-8224-6ED933F247C6}" srcOrd="0" destOrd="1" presId="urn:microsoft.com/office/officeart/2018/2/layout/IconLabelDescriptionList"/>
    <dgm:cxn modelId="{C4B1BD2E-34F7-4F6B-B235-FED577ED2427}" srcId="{5C6924BE-D0C7-4B7F-B65D-B349B97AB61F}" destId="{EF030A84-0E11-4ED0-B6EC-F09F32D8E010}" srcOrd="0" destOrd="0" parTransId="{FFEE2593-8DE2-43EB-87BC-4D2901D43F83}" sibTransId="{165D1886-7845-47AF-A293-0B0FF77E1656}"/>
    <dgm:cxn modelId="{90D4FA63-1A49-4C9F-98F4-6A0E9F2B5792}" type="presOf" srcId="{EF030A84-0E11-4ED0-B6EC-F09F32D8E010}" destId="{D3901ABC-0061-4F18-8224-6ED933F247C6}" srcOrd="0" destOrd="0" presId="urn:microsoft.com/office/officeart/2018/2/layout/IconLabelDescriptionList"/>
    <dgm:cxn modelId="{9CE9298A-C190-4D70-A180-8E62E747C4DD}" srcId="{69AA0234-1ADE-410F-9A69-5681104F288B}" destId="{5C6924BE-D0C7-4B7F-B65D-B349B97AB61F}" srcOrd="0" destOrd="0" parTransId="{436C69ED-F523-4E6B-8F5E-A6A7E6A46AFE}" sibTransId="{78B74807-23C8-499F-AF73-110CC0FC359A}"/>
    <dgm:cxn modelId="{F5F715FB-78A9-4B05-82B1-2B68EDE0ED04}" srcId="{5C6924BE-D0C7-4B7F-B65D-B349B97AB61F}" destId="{3C7F1E4A-1445-4B9C-B1AE-A1ED23FC231C}" srcOrd="1" destOrd="0" parTransId="{23C0250A-6FC9-44A5-8F47-8D1C284CB5E2}" sibTransId="{8E139319-4B1E-44F9-8748-9CB3D2D4ED85}"/>
    <dgm:cxn modelId="{C7BCD219-46A1-4A43-8494-D6D5191C852E}" type="presParOf" srcId="{C3EB0E54-9CB2-4F9F-BA4C-8E177A32E70A}" destId="{7CB2E33C-E69D-4582-8BE8-E040FEB45061}" srcOrd="0" destOrd="0" presId="urn:microsoft.com/office/officeart/2018/2/layout/IconLabelDescriptionList"/>
    <dgm:cxn modelId="{ABEA430F-D940-4213-81F3-A143F4F9E9AC}" type="presParOf" srcId="{7CB2E33C-E69D-4582-8BE8-E040FEB45061}" destId="{05E749A2-0478-41DF-907B-E59E0F832084}" srcOrd="0" destOrd="0" presId="urn:microsoft.com/office/officeart/2018/2/layout/IconLabelDescriptionList"/>
    <dgm:cxn modelId="{6D9C448E-075D-454C-AE3E-014C4FD34AAF}" type="presParOf" srcId="{7CB2E33C-E69D-4582-8BE8-E040FEB45061}" destId="{0FAFDAF6-343E-433D-8CF2-BBBF7A2D2317}" srcOrd="1" destOrd="0" presId="urn:microsoft.com/office/officeart/2018/2/layout/IconLabelDescriptionList"/>
    <dgm:cxn modelId="{0B3205CF-9064-4CD2-9D91-88A63B521F9C}" type="presParOf" srcId="{7CB2E33C-E69D-4582-8BE8-E040FEB45061}" destId="{94C94738-2B12-4504-A8EB-6D89006BEFC9}" srcOrd="2" destOrd="0" presId="urn:microsoft.com/office/officeart/2018/2/layout/IconLabelDescriptionList"/>
    <dgm:cxn modelId="{E3662247-E3D5-43A2-A4E6-65DC6D88FC85}" type="presParOf" srcId="{7CB2E33C-E69D-4582-8BE8-E040FEB45061}" destId="{5A47F339-6593-407C-A65D-48A508F67BDA}" srcOrd="3" destOrd="0" presId="urn:microsoft.com/office/officeart/2018/2/layout/IconLabelDescriptionList"/>
    <dgm:cxn modelId="{EB5EAE6E-6073-449A-A8F5-AC1E6DCACC32}" type="presParOf" srcId="{7CB2E33C-E69D-4582-8BE8-E040FEB45061}" destId="{D3901ABC-0061-4F18-8224-6ED933F247C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E0EAD6-E597-4C3F-A56F-0E7F4EB038E6}">
      <dgm:prSet/>
      <dgm:spPr/>
      <dgm:t>
        <a:bodyPr/>
        <a:lstStyle/>
        <a:p>
          <a:pPr>
            <a:lnSpc>
              <a:spcPct val="100000"/>
            </a:lnSpc>
          </a:pPr>
          <a:r>
            <a:rPr lang="en-US" i="1" dirty="0"/>
            <a:t>1. Produce excellent training materials for the use of the CViConnect app.</a:t>
          </a:r>
          <a:endParaRPr lang="en-US" dirty="0"/>
        </a:p>
      </dgm:t>
    </dgm:pt>
    <dgm:pt modelId="{4F3D1D81-C136-4853-ABFA-F87D08B49076}" type="parTrans" cxnId="{7D534D8E-91B0-42C3-B2ED-DA50822C5767}">
      <dgm:prSet/>
      <dgm:spPr/>
      <dgm:t>
        <a:bodyPr/>
        <a:lstStyle/>
        <a:p>
          <a:endParaRPr lang="en-US"/>
        </a:p>
      </dgm:t>
    </dgm:pt>
    <dgm:pt modelId="{99A9FB42-E9CA-4D12-9858-2DACE7875AAE}" type="sibTrans" cxnId="{7D534D8E-91B0-42C3-B2ED-DA50822C5767}">
      <dgm:prSet/>
      <dgm:spPr/>
      <dgm:t>
        <a:bodyPr/>
        <a:lstStyle/>
        <a:p>
          <a:endParaRPr lang="en-US"/>
        </a:p>
      </dgm:t>
    </dgm:pt>
    <dgm:pt modelId="{41AD5F82-A444-4C7D-9430-117AEE01ACFD}">
      <dgm:prSet/>
      <dgm:spPr/>
      <dgm:t>
        <a:bodyPr/>
        <a:lstStyle/>
        <a:p>
          <a:pPr>
            <a:lnSpc>
              <a:spcPct val="100000"/>
            </a:lnSpc>
          </a:pPr>
          <a:r>
            <a:rPr lang="en-US" i="1" dirty="0"/>
            <a:t>2. Use web conferencing for group instruction and individualized coaching to ensure instructional efficacy across 5 states and 20 districts or LEAs. </a:t>
          </a:r>
          <a:endParaRPr lang="en-US" dirty="0"/>
        </a:p>
      </dgm:t>
    </dgm:pt>
    <dgm:pt modelId="{461C84E9-60E7-40B6-81EA-9688BD866603}" type="parTrans" cxnId="{CED1EE26-696B-48F1-8DF5-C0B580E36599}">
      <dgm:prSet/>
      <dgm:spPr/>
      <dgm:t>
        <a:bodyPr/>
        <a:lstStyle/>
        <a:p>
          <a:endParaRPr lang="en-US"/>
        </a:p>
      </dgm:t>
    </dgm:pt>
    <dgm:pt modelId="{F0CA8E67-5CDE-4205-B473-5CB210C539FA}" type="sibTrans" cxnId="{CED1EE26-696B-48F1-8DF5-C0B580E36599}">
      <dgm:prSet/>
      <dgm:spPr/>
      <dgm:t>
        <a:bodyPr/>
        <a:lstStyle/>
        <a:p>
          <a:endParaRPr lang="en-US"/>
        </a:p>
      </dgm:t>
    </dgm:pt>
    <dgm:pt modelId="{97F727D3-D71D-4CB7-93F6-3E20B27635B2}">
      <dgm:prSet/>
      <dgm:spPr/>
      <dgm:t>
        <a:bodyPr/>
        <a:lstStyle/>
        <a:p>
          <a:pPr>
            <a:lnSpc>
              <a:spcPct val="100000"/>
            </a:lnSpc>
          </a:pPr>
          <a:r>
            <a:rPr lang="en-US" i="1" dirty="0"/>
            <a:t>3. Increase TVI confidence in assessing and instructing students with CVI.</a:t>
          </a:r>
          <a:endParaRPr lang="en-US" dirty="0"/>
        </a:p>
      </dgm:t>
    </dgm:pt>
    <dgm:pt modelId="{4847923E-6D7C-42F2-8298-792937C5C78E}" type="parTrans" cxnId="{DB7169F8-846D-4BD5-8675-969E4F300B48}">
      <dgm:prSet/>
      <dgm:spPr/>
      <dgm:t>
        <a:bodyPr/>
        <a:lstStyle/>
        <a:p>
          <a:endParaRPr lang="en-US"/>
        </a:p>
      </dgm:t>
    </dgm:pt>
    <dgm:pt modelId="{DC1BF34A-CC60-495D-A883-3AF085CEB3A6}" type="sibTrans" cxnId="{DB7169F8-846D-4BD5-8675-969E4F300B48}">
      <dgm:prSet/>
      <dgm:spPr/>
      <dgm:t>
        <a:bodyPr/>
        <a:lstStyle/>
        <a:p>
          <a:endParaRPr lang="en-US"/>
        </a:p>
      </dgm:t>
    </dgm:pt>
    <dgm:pt modelId="{8650D63D-E045-4F6B-9CDD-0CDCB5D48466}">
      <dgm:prSet/>
      <dgm:spPr/>
      <dgm:t>
        <a:bodyPr/>
        <a:lstStyle/>
        <a:p>
          <a:pPr>
            <a:lnSpc>
              <a:spcPct val="100000"/>
            </a:lnSpc>
          </a:pPr>
          <a:r>
            <a:rPr lang="en-US" i="1" dirty="0"/>
            <a:t>4. Improve student access to assessment and interventions for CVI. </a:t>
          </a:r>
          <a:endParaRPr lang="en-US" dirty="0"/>
        </a:p>
      </dgm:t>
    </dgm:pt>
    <dgm:pt modelId="{EAC79B94-F4EE-416B-BCC2-F729FC8684CA}" type="parTrans" cxnId="{EE971330-8C95-464A-9C1D-D34B84FD298C}">
      <dgm:prSet/>
      <dgm:spPr/>
      <dgm:t>
        <a:bodyPr/>
        <a:lstStyle/>
        <a:p>
          <a:endParaRPr lang="en-US"/>
        </a:p>
      </dgm:t>
    </dgm:pt>
    <dgm:pt modelId="{B725AC2F-5A74-4C01-B7CF-8C821C418E6B}" type="sibTrans" cxnId="{EE971330-8C95-464A-9C1D-D34B84FD298C}">
      <dgm:prSet/>
      <dgm:spPr/>
      <dgm:t>
        <a:bodyPr/>
        <a:lstStyle/>
        <a:p>
          <a:endParaRPr lang="en-US"/>
        </a:p>
      </dgm:t>
    </dgm:pt>
    <dgm:pt modelId="{13897E7F-4854-48C7-AF7B-D130E47AE170}">
      <dgm:prSet/>
      <dgm:spPr/>
      <dgm:t>
        <a:bodyPr/>
        <a:lstStyle/>
        <a:p>
          <a:pPr>
            <a:lnSpc>
              <a:spcPct val="100000"/>
            </a:lnSpc>
          </a:pPr>
          <a:r>
            <a:rPr lang="en-US" i="1"/>
            <a:t>5. Improve student outcomes on the CVI range scores for 80% of students.</a:t>
          </a:r>
          <a:endParaRPr lang="en-US"/>
        </a:p>
      </dgm:t>
    </dgm:pt>
    <dgm:pt modelId="{01806F73-10A1-4DC9-AC22-C1522BC0B6DA}" type="parTrans" cxnId="{35411BC9-B54E-4426-BCD3-6DBE1B1B6FF7}">
      <dgm:prSet/>
      <dgm:spPr/>
      <dgm:t>
        <a:bodyPr/>
        <a:lstStyle/>
        <a:p>
          <a:endParaRPr lang="en-US"/>
        </a:p>
      </dgm:t>
    </dgm:pt>
    <dgm:pt modelId="{A5A9AC6A-0728-4AD5-86D9-AEA37B3F39AD}" type="sibTrans" cxnId="{35411BC9-B54E-4426-BCD3-6DBE1B1B6FF7}">
      <dgm:prSet/>
      <dgm:spPr/>
      <dgm:t>
        <a:bodyPr/>
        <a:lstStyle/>
        <a:p>
          <a:endParaRPr lang="en-US"/>
        </a:p>
      </dgm:t>
    </dgm:pt>
    <dgm:pt modelId="{ABCEF76A-F22F-4CFC-B612-BA6C8599CB00}">
      <dgm:prSet/>
      <dgm:spPr/>
      <dgm:t>
        <a:bodyPr/>
        <a:lstStyle/>
        <a:p>
          <a:pPr>
            <a:lnSpc>
              <a:spcPct val="100000"/>
            </a:lnSpc>
          </a:pPr>
          <a:r>
            <a:rPr lang="en-US" i="1"/>
            <a:t>6. Provide access to CViConnect app and a professional trained in its use in 5 states with at least 20 districts/LEAs.</a:t>
          </a:r>
          <a:endParaRPr lang="en-US"/>
        </a:p>
      </dgm:t>
    </dgm:pt>
    <dgm:pt modelId="{31844761-1F61-4227-AA26-6AD08138BDF1}" type="parTrans" cxnId="{EBDAD58C-CCB9-4355-AD46-CFE0613050BB}">
      <dgm:prSet/>
      <dgm:spPr/>
      <dgm:t>
        <a:bodyPr/>
        <a:lstStyle/>
        <a:p>
          <a:endParaRPr lang="en-US"/>
        </a:p>
      </dgm:t>
    </dgm:pt>
    <dgm:pt modelId="{234D3536-0B17-4237-BFAB-E948E1389975}" type="sibTrans" cxnId="{EBDAD58C-CCB9-4355-AD46-CFE0613050BB}">
      <dgm:prSet/>
      <dgm:spPr/>
      <dgm:t>
        <a:bodyPr/>
        <a:lstStyle/>
        <a:p>
          <a:endParaRPr lang="en-US"/>
        </a:p>
      </dgm:t>
    </dgm:pt>
    <dgm:pt modelId="{6A185C0A-1F74-4F08-B115-B24768AA4294}">
      <dgm:prSet/>
      <dgm:spPr/>
      <dgm:t>
        <a:bodyPr/>
        <a:lstStyle/>
        <a:p>
          <a:pPr>
            <a:lnSpc>
              <a:spcPct val="100000"/>
            </a:lnSpc>
          </a:pPr>
          <a:r>
            <a:rPr lang="en-US" i="1"/>
            <a:t>7. Apply developed training materials and procedures to both rural and urban LEAs, with an emphasis on LEAs that serve areas with high poverty or have high racial and ethnic diversity. </a:t>
          </a:r>
          <a:endParaRPr lang="en-US"/>
        </a:p>
      </dgm:t>
    </dgm:pt>
    <dgm:pt modelId="{4DCBB233-B986-46D6-9A81-5EBB4B768185}" type="parTrans" cxnId="{A75403C9-9F34-49C8-8720-84972402EA82}">
      <dgm:prSet/>
      <dgm:spPr/>
      <dgm:t>
        <a:bodyPr/>
        <a:lstStyle/>
        <a:p>
          <a:endParaRPr lang="en-US"/>
        </a:p>
      </dgm:t>
    </dgm:pt>
    <dgm:pt modelId="{493E2F0C-A398-4B07-98DF-6791C673BCD2}" type="sibTrans" cxnId="{A75403C9-9F34-49C8-8720-84972402EA82}">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258BDD86-9726-412E-8A2C-F5D9F0C2D2B7}" type="pres">
      <dgm:prSet presAssocID="{43E0EAD6-E597-4C3F-A56F-0E7F4EB038E6}" presName="compNode" presStyleCnt="0"/>
      <dgm:spPr/>
    </dgm:pt>
    <dgm:pt modelId="{C02D03BB-42AB-4F40-8ACC-C31ABB89D7A0}" type="pres">
      <dgm:prSet presAssocID="{43E0EAD6-E597-4C3F-A56F-0E7F4EB038E6}" presName="bgRect" presStyleLbl="bgShp" presStyleIdx="0" presStyleCnt="7"/>
      <dgm:spPr/>
    </dgm:pt>
    <dgm:pt modelId="{59FD75D7-495E-44ED-B4F1-4C9B4604760E}" type="pres">
      <dgm:prSet presAssocID="{43E0EAD6-E597-4C3F-A56F-0E7F4EB038E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5CB79096-ECED-4040-B4E3-B5FE621F4793}" type="pres">
      <dgm:prSet presAssocID="{43E0EAD6-E597-4C3F-A56F-0E7F4EB038E6}" presName="spaceRect" presStyleCnt="0"/>
      <dgm:spPr/>
    </dgm:pt>
    <dgm:pt modelId="{E1D040AD-9653-458A-9DF8-AB44B223D716}" type="pres">
      <dgm:prSet presAssocID="{43E0EAD6-E597-4C3F-A56F-0E7F4EB038E6}" presName="parTx" presStyleLbl="revTx" presStyleIdx="0" presStyleCnt="7">
        <dgm:presLayoutVars>
          <dgm:chMax val="0"/>
          <dgm:chPref val="0"/>
        </dgm:presLayoutVars>
      </dgm:prSet>
      <dgm:spPr/>
    </dgm:pt>
    <dgm:pt modelId="{3D0D84EF-60A2-42F8-BDB5-B9AE550374FA}" type="pres">
      <dgm:prSet presAssocID="{99A9FB42-E9CA-4D12-9858-2DACE7875AAE}" presName="sibTrans" presStyleCnt="0"/>
      <dgm:spPr/>
    </dgm:pt>
    <dgm:pt modelId="{14641166-5732-417E-A878-4D597724BD4B}" type="pres">
      <dgm:prSet presAssocID="{41AD5F82-A444-4C7D-9430-117AEE01ACFD}" presName="compNode" presStyleCnt="0"/>
      <dgm:spPr/>
    </dgm:pt>
    <dgm:pt modelId="{3C9CC8AE-4912-4A3F-AC4F-109DCCB2C34F}" type="pres">
      <dgm:prSet presAssocID="{41AD5F82-A444-4C7D-9430-117AEE01ACFD}" presName="bgRect" presStyleLbl="bgShp" presStyleIdx="1" presStyleCnt="7"/>
      <dgm:spPr/>
    </dgm:pt>
    <dgm:pt modelId="{2DFE1B0A-548E-49A4-B62B-B12733DAD353}" type="pres">
      <dgm:prSet presAssocID="{41AD5F82-A444-4C7D-9430-117AEE01ACF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232DBBDF-9F42-40EF-98F2-234734A1313C}" type="pres">
      <dgm:prSet presAssocID="{41AD5F82-A444-4C7D-9430-117AEE01ACFD}" presName="spaceRect" presStyleCnt="0"/>
      <dgm:spPr/>
    </dgm:pt>
    <dgm:pt modelId="{D1B62C00-358B-41F0-B65F-EC8265A9C265}" type="pres">
      <dgm:prSet presAssocID="{41AD5F82-A444-4C7D-9430-117AEE01ACFD}" presName="parTx" presStyleLbl="revTx" presStyleIdx="1" presStyleCnt="7">
        <dgm:presLayoutVars>
          <dgm:chMax val="0"/>
          <dgm:chPref val="0"/>
        </dgm:presLayoutVars>
      </dgm:prSet>
      <dgm:spPr/>
    </dgm:pt>
    <dgm:pt modelId="{5C2D4EDC-445B-4EC1-A378-D31E610B1FBF}" type="pres">
      <dgm:prSet presAssocID="{F0CA8E67-5CDE-4205-B473-5CB210C539FA}" presName="sibTrans" presStyleCnt="0"/>
      <dgm:spPr/>
    </dgm:pt>
    <dgm:pt modelId="{7CEE0AF7-8C76-452B-A006-1667604B4726}" type="pres">
      <dgm:prSet presAssocID="{97F727D3-D71D-4CB7-93F6-3E20B27635B2}" presName="compNode" presStyleCnt="0"/>
      <dgm:spPr/>
    </dgm:pt>
    <dgm:pt modelId="{B31C6788-C851-4F86-8198-8D5E0C99E81F}" type="pres">
      <dgm:prSet presAssocID="{97F727D3-D71D-4CB7-93F6-3E20B27635B2}" presName="bgRect" presStyleLbl="bgShp" presStyleIdx="2" presStyleCnt="7"/>
      <dgm:spPr/>
    </dgm:pt>
    <dgm:pt modelId="{16040525-85B7-4875-83A8-D2D7AEAFAEA0}" type="pres">
      <dgm:prSet presAssocID="{97F727D3-D71D-4CB7-93F6-3E20B2763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E41CAF70-F9DA-4B56-AA5D-B456FE47BCB6}" type="pres">
      <dgm:prSet presAssocID="{97F727D3-D71D-4CB7-93F6-3E20B27635B2}" presName="spaceRect" presStyleCnt="0"/>
      <dgm:spPr/>
    </dgm:pt>
    <dgm:pt modelId="{E55789A8-080E-4425-AAAE-E21217213455}" type="pres">
      <dgm:prSet presAssocID="{97F727D3-D71D-4CB7-93F6-3E20B27635B2}" presName="parTx" presStyleLbl="revTx" presStyleIdx="2" presStyleCnt="7">
        <dgm:presLayoutVars>
          <dgm:chMax val="0"/>
          <dgm:chPref val="0"/>
        </dgm:presLayoutVars>
      </dgm:prSet>
      <dgm:spPr/>
    </dgm:pt>
    <dgm:pt modelId="{EECB06F9-8422-4348-A164-8D8EA8EF40C8}" type="pres">
      <dgm:prSet presAssocID="{DC1BF34A-CC60-495D-A883-3AF085CEB3A6}" presName="sibTrans" presStyleCnt="0"/>
      <dgm:spPr/>
    </dgm:pt>
    <dgm:pt modelId="{E70CF3AF-1050-4201-945C-D85489D85DED}" type="pres">
      <dgm:prSet presAssocID="{8650D63D-E045-4F6B-9CDD-0CDCB5D48466}" presName="compNode" presStyleCnt="0"/>
      <dgm:spPr/>
    </dgm:pt>
    <dgm:pt modelId="{A95002BB-5E73-4204-82B0-B83157A1A3B0}" type="pres">
      <dgm:prSet presAssocID="{8650D63D-E045-4F6B-9CDD-0CDCB5D48466}" presName="bgRect" presStyleLbl="bgShp" presStyleIdx="3" presStyleCnt="7"/>
      <dgm:spPr/>
    </dgm:pt>
    <dgm:pt modelId="{771DAC36-DEE5-4203-B110-B910CEB2CBC4}" type="pres">
      <dgm:prSet presAssocID="{8650D63D-E045-4F6B-9CDD-0CDCB5D4846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F4B24083-E42B-481E-82DC-607AADAF6291}" type="pres">
      <dgm:prSet presAssocID="{8650D63D-E045-4F6B-9CDD-0CDCB5D48466}" presName="spaceRect" presStyleCnt="0"/>
      <dgm:spPr/>
    </dgm:pt>
    <dgm:pt modelId="{B4551BCB-3472-4C17-B3F0-4E038CF4C102}" type="pres">
      <dgm:prSet presAssocID="{8650D63D-E045-4F6B-9CDD-0CDCB5D48466}" presName="parTx" presStyleLbl="revTx" presStyleIdx="3" presStyleCnt="7">
        <dgm:presLayoutVars>
          <dgm:chMax val="0"/>
          <dgm:chPref val="0"/>
        </dgm:presLayoutVars>
      </dgm:prSet>
      <dgm:spPr/>
    </dgm:pt>
    <dgm:pt modelId="{8611B11B-5110-4831-A094-E008C5E3F914}" type="pres">
      <dgm:prSet presAssocID="{B725AC2F-5A74-4C01-B7CF-8C821C418E6B}" presName="sibTrans" presStyleCnt="0"/>
      <dgm:spPr/>
    </dgm:pt>
    <dgm:pt modelId="{F5C4934A-2E56-414E-86BD-65C852715881}" type="pres">
      <dgm:prSet presAssocID="{13897E7F-4854-48C7-AF7B-D130E47AE170}" presName="compNode" presStyleCnt="0"/>
      <dgm:spPr/>
    </dgm:pt>
    <dgm:pt modelId="{1C05AA33-78F2-47B1-A850-703775B7E7FB}" type="pres">
      <dgm:prSet presAssocID="{13897E7F-4854-48C7-AF7B-D130E47AE170}" presName="bgRect" presStyleLbl="bgShp" presStyleIdx="4" presStyleCnt="7"/>
      <dgm:spPr/>
    </dgm:pt>
    <dgm:pt modelId="{86563132-365B-49E3-A258-47B698F50E28}" type="pres">
      <dgm:prSet presAssocID="{13897E7F-4854-48C7-AF7B-D130E47AE17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iploma"/>
        </a:ext>
      </dgm:extLst>
    </dgm:pt>
    <dgm:pt modelId="{00403FF2-6CA0-47E8-BC49-33CBAE74017A}" type="pres">
      <dgm:prSet presAssocID="{13897E7F-4854-48C7-AF7B-D130E47AE170}" presName="spaceRect" presStyleCnt="0"/>
      <dgm:spPr/>
    </dgm:pt>
    <dgm:pt modelId="{1BC4B01C-FFCE-433E-93CF-0639D7117C35}" type="pres">
      <dgm:prSet presAssocID="{13897E7F-4854-48C7-AF7B-D130E47AE170}" presName="parTx" presStyleLbl="revTx" presStyleIdx="4" presStyleCnt="7">
        <dgm:presLayoutVars>
          <dgm:chMax val="0"/>
          <dgm:chPref val="0"/>
        </dgm:presLayoutVars>
      </dgm:prSet>
      <dgm:spPr/>
    </dgm:pt>
    <dgm:pt modelId="{8701469D-4468-4D85-9974-A18B5DF6D2EE}" type="pres">
      <dgm:prSet presAssocID="{A5A9AC6A-0728-4AD5-86D9-AEA37B3F39AD}" presName="sibTrans" presStyleCnt="0"/>
      <dgm:spPr/>
    </dgm:pt>
    <dgm:pt modelId="{BAEC6B1F-33F2-462F-BF10-58B8661011C3}" type="pres">
      <dgm:prSet presAssocID="{ABCEF76A-F22F-4CFC-B612-BA6C8599CB00}" presName="compNode" presStyleCnt="0"/>
      <dgm:spPr/>
    </dgm:pt>
    <dgm:pt modelId="{ACCE8B09-8A8D-4BEF-B7D2-05E40B936DAE}" type="pres">
      <dgm:prSet presAssocID="{ABCEF76A-F22F-4CFC-B612-BA6C8599CB00}" presName="bgRect" presStyleLbl="bgShp" presStyleIdx="5" presStyleCnt="7"/>
      <dgm:spPr/>
    </dgm:pt>
    <dgm:pt modelId="{22731671-8472-43F9-AE8D-C6E60093CE68}" type="pres">
      <dgm:prSet presAssocID="{ABCEF76A-F22F-4CFC-B612-BA6C8599CB0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choolhouse"/>
        </a:ext>
      </dgm:extLst>
    </dgm:pt>
    <dgm:pt modelId="{4380780A-1BA0-4D49-B643-4FC2C7C1A75E}" type="pres">
      <dgm:prSet presAssocID="{ABCEF76A-F22F-4CFC-B612-BA6C8599CB00}" presName="spaceRect" presStyleCnt="0"/>
      <dgm:spPr/>
    </dgm:pt>
    <dgm:pt modelId="{68B8ACFD-10FE-49FD-9A6C-19D62BB653F2}" type="pres">
      <dgm:prSet presAssocID="{ABCEF76A-F22F-4CFC-B612-BA6C8599CB00}" presName="parTx" presStyleLbl="revTx" presStyleIdx="5" presStyleCnt="7">
        <dgm:presLayoutVars>
          <dgm:chMax val="0"/>
          <dgm:chPref val="0"/>
        </dgm:presLayoutVars>
      </dgm:prSet>
      <dgm:spPr/>
    </dgm:pt>
    <dgm:pt modelId="{9D83C4B9-D2CD-4EB1-B75C-30BB1CFDEC8F}" type="pres">
      <dgm:prSet presAssocID="{234D3536-0B17-4237-BFAB-E948E1389975}" presName="sibTrans" presStyleCnt="0"/>
      <dgm:spPr/>
    </dgm:pt>
    <dgm:pt modelId="{5978F97C-0F32-4D5A-BCBD-A32DB70EEC6C}" type="pres">
      <dgm:prSet presAssocID="{6A185C0A-1F74-4F08-B115-B24768AA4294}" presName="compNode" presStyleCnt="0"/>
      <dgm:spPr/>
    </dgm:pt>
    <dgm:pt modelId="{47F9F9A9-6AD2-4D7D-A3D6-90CCD488FB0A}" type="pres">
      <dgm:prSet presAssocID="{6A185C0A-1F74-4F08-B115-B24768AA4294}" presName="bgRect" presStyleLbl="bgShp" presStyleIdx="6" presStyleCnt="7"/>
      <dgm:spPr/>
    </dgm:pt>
    <dgm:pt modelId="{CE8ABD54-0A12-4FEF-872E-A3BB44DC1345}" type="pres">
      <dgm:prSet presAssocID="{6A185C0A-1F74-4F08-B115-B24768AA429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uburban scene"/>
        </a:ext>
      </dgm:extLst>
    </dgm:pt>
    <dgm:pt modelId="{940AF53C-D82D-4290-A551-4543096AE0F0}" type="pres">
      <dgm:prSet presAssocID="{6A185C0A-1F74-4F08-B115-B24768AA4294}" presName="spaceRect" presStyleCnt="0"/>
      <dgm:spPr/>
    </dgm:pt>
    <dgm:pt modelId="{B66525BB-DFAD-4CEB-BACC-6820E1895BD3}" type="pres">
      <dgm:prSet presAssocID="{6A185C0A-1F74-4F08-B115-B24768AA4294}" presName="parTx" presStyleLbl="revTx" presStyleIdx="6" presStyleCnt="7">
        <dgm:presLayoutVars>
          <dgm:chMax val="0"/>
          <dgm:chPref val="0"/>
        </dgm:presLayoutVars>
      </dgm:prSet>
      <dgm:spPr/>
    </dgm:pt>
  </dgm:ptLst>
  <dgm:cxnLst>
    <dgm:cxn modelId="{CED1EE26-696B-48F1-8DF5-C0B580E36599}" srcId="{E5ABB182-149F-4D69-8D13-B11041229592}" destId="{41AD5F82-A444-4C7D-9430-117AEE01ACFD}" srcOrd="1" destOrd="0" parTransId="{461C84E9-60E7-40B6-81EA-9688BD866603}" sibTransId="{F0CA8E67-5CDE-4205-B473-5CB210C539FA}"/>
    <dgm:cxn modelId="{52E1EA2A-157F-7B49-AB1C-EFFF2A557C20}" type="presOf" srcId="{6A185C0A-1F74-4F08-B115-B24768AA4294}" destId="{B66525BB-DFAD-4CEB-BACC-6820E1895BD3}" srcOrd="0" destOrd="0" presId="urn:microsoft.com/office/officeart/2018/2/layout/IconVerticalSolidList"/>
    <dgm:cxn modelId="{EE971330-8C95-464A-9C1D-D34B84FD298C}" srcId="{E5ABB182-149F-4D69-8D13-B11041229592}" destId="{8650D63D-E045-4F6B-9CDD-0CDCB5D48466}" srcOrd="3" destOrd="0" parTransId="{EAC79B94-F4EE-416B-BCC2-F729FC8684CA}" sibTransId="{B725AC2F-5A74-4C01-B7CF-8C821C418E6B}"/>
    <dgm:cxn modelId="{65C3FA38-02CF-AD45-8DA3-78AD99AC6CAC}" type="presOf" srcId="{43E0EAD6-E597-4C3F-A56F-0E7F4EB038E6}" destId="{E1D040AD-9653-458A-9DF8-AB44B223D716}" srcOrd="0" destOrd="0" presId="urn:microsoft.com/office/officeart/2018/2/layout/IconVerticalSolidList"/>
    <dgm:cxn modelId="{EBDAD58C-CCB9-4355-AD46-CFE0613050BB}" srcId="{E5ABB182-149F-4D69-8D13-B11041229592}" destId="{ABCEF76A-F22F-4CFC-B612-BA6C8599CB00}" srcOrd="5" destOrd="0" parTransId="{31844761-1F61-4227-AA26-6AD08138BDF1}" sibTransId="{234D3536-0B17-4237-BFAB-E948E1389975}"/>
    <dgm:cxn modelId="{7D534D8E-91B0-42C3-B2ED-DA50822C5767}" srcId="{E5ABB182-149F-4D69-8D13-B11041229592}" destId="{43E0EAD6-E597-4C3F-A56F-0E7F4EB038E6}" srcOrd="0" destOrd="0" parTransId="{4F3D1D81-C136-4853-ABFA-F87D08B49076}" sibTransId="{99A9FB42-E9CA-4D12-9858-2DACE7875AAE}"/>
    <dgm:cxn modelId="{179D9DB5-0997-4F40-A7F8-AB1530A80152}" type="presOf" srcId="{8650D63D-E045-4F6B-9CDD-0CDCB5D48466}" destId="{B4551BCB-3472-4C17-B3F0-4E038CF4C102}" srcOrd="0" destOrd="0" presId="urn:microsoft.com/office/officeart/2018/2/layout/IconVerticalSolidList"/>
    <dgm:cxn modelId="{A75403C9-9F34-49C8-8720-84972402EA82}" srcId="{E5ABB182-149F-4D69-8D13-B11041229592}" destId="{6A185C0A-1F74-4F08-B115-B24768AA4294}" srcOrd="6" destOrd="0" parTransId="{4DCBB233-B986-46D6-9A81-5EBB4B768185}" sibTransId="{493E2F0C-A398-4B07-98DF-6791C673BCD2}"/>
    <dgm:cxn modelId="{35411BC9-B54E-4426-BCD3-6DBE1B1B6FF7}" srcId="{E5ABB182-149F-4D69-8D13-B11041229592}" destId="{13897E7F-4854-48C7-AF7B-D130E47AE170}" srcOrd="4" destOrd="0" parTransId="{01806F73-10A1-4DC9-AC22-C1522BC0B6DA}" sibTransId="{A5A9AC6A-0728-4AD5-86D9-AEA37B3F39AD}"/>
    <dgm:cxn modelId="{210DFBC9-3AD7-8E40-9A0B-5E81FDA8C612}" type="presOf" srcId="{ABCEF76A-F22F-4CFC-B612-BA6C8599CB00}" destId="{68B8ACFD-10FE-49FD-9A6C-19D62BB653F2}" srcOrd="0" destOrd="0" presId="urn:microsoft.com/office/officeart/2018/2/layout/IconVerticalSolidList"/>
    <dgm:cxn modelId="{CC187BD3-1E71-7044-B010-7E973671F752}" type="presOf" srcId="{13897E7F-4854-48C7-AF7B-D130E47AE170}" destId="{1BC4B01C-FFCE-433E-93CF-0639D7117C35}" srcOrd="0" destOrd="0" presId="urn:microsoft.com/office/officeart/2018/2/layout/IconVerticalSolidList"/>
    <dgm:cxn modelId="{DC9782E1-910D-074D-9ACA-BF52E1EA15AF}" type="presOf" srcId="{97F727D3-D71D-4CB7-93F6-3E20B27635B2}" destId="{E55789A8-080E-4425-AAAE-E21217213455}"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FBE18FF1-CB1F-6049-98CD-58427ED0A12E}" type="presOf" srcId="{41AD5F82-A444-4C7D-9430-117AEE01ACFD}" destId="{D1B62C00-358B-41F0-B65F-EC8265A9C265}" srcOrd="0" destOrd="0" presId="urn:microsoft.com/office/officeart/2018/2/layout/IconVerticalSolidList"/>
    <dgm:cxn modelId="{DB7169F8-846D-4BD5-8675-969E4F300B48}" srcId="{E5ABB182-149F-4D69-8D13-B11041229592}" destId="{97F727D3-D71D-4CB7-93F6-3E20B27635B2}" srcOrd="2" destOrd="0" parTransId="{4847923E-6D7C-42F2-8298-792937C5C78E}" sibTransId="{DC1BF34A-CC60-495D-A883-3AF085CEB3A6}"/>
    <dgm:cxn modelId="{25440FB4-BE65-4E42-8350-A90086547682}" type="presParOf" srcId="{93B17826-EEF2-49F4-9531-25CE30ECD6E4}" destId="{258BDD86-9726-412E-8A2C-F5D9F0C2D2B7}" srcOrd="0" destOrd="0" presId="urn:microsoft.com/office/officeart/2018/2/layout/IconVerticalSolidList"/>
    <dgm:cxn modelId="{97196FC0-EF5C-654D-A238-C9DB5F89AB1A}" type="presParOf" srcId="{258BDD86-9726-412E-8A2C-F5D9F0C2D2B7}" destId="{C02D03BB-42AB-4F40-8ACC-C31ABB89D7A0}" srcOrd="0" destOrd="0" presId="urn:microsoft.com/office/officeart/2018/2/layout/IconVerticalSolidList"/>
    <dgm:cxn modelId="{2BAB7288-A2A9-DF40-99BB-6592E08C8EF8}" type="presParOf" srcId="{258BDD86-9726-412E-8A2C-F5D9F0C2D2B7}" destId="{59FD75D7-495E-44ED-B4F1-4C9B4604760E}" srcOrd="1" destOrd="0" presId="urn:microsoft.com/office/officeart/2018/2/layout/IconVerticalSolidList"/>
    <dgm:cxn modelId="{B88A10E1-1EAF-1F42-B76C-4DE8D423D4F1}" type="presParOf" srcId="{258BDD86-9726-412E-8A2C-F5D9F0C2D2B7}" destId="{5CB79096-ECED-4040-B4E3-B5FE621F4793}" srcOrd="2" destOrd="0" presId="urn:microsoft.com/office/officeart/2018/2/layout/IconVerticalSolidList"/>
    <dgm:cxn modelId="{08E1E5D8-8980-3044-B35B-A72801D5A32D}" type="presParOf" srcId="{258BDD86-9726-412E-8A2C-F5D9F0C2D2B7}" destId="{E1D040AD-9653-458A-9DF8-AB44B223D716}" srcOrd="3" destOrd="0" presId="urn:microsoft.com/office/officeart/2018/2/layout/IconVerticalSolidList"/>
    <dgm:cxn modelId="{02D89CB6-7737-5A44-9354-262A7F47BAB3}" type="presParOf" srcId="{93B17826-EEF2-49F4-9531-25CE30ECD6E4}" destId="{3D0D84EF-60A2-42F8-BDB5-B9AE550374FA}" srcOrd="1" destOrd="0" presId="urn:microsoft.com/office/officeart/2018/2/layout/IconVerticalSolidList"/>
    <dgm:cxn modelId="{8D60F481-2A73-3145-81E9-6FE08B0D1A04}" type="presParOf" srcId="{93B17826-EEF2-49F4-9531-25CE30ECD6E4}" destId="{14641166-5732-417E-A878-4D597724BD4B}" srcOrd="2" destOrd="0" presId="urn:microsoft.com/office/officeart/2018/2/layout/IconVerticalSolidList"/>
    <dgm:cxn modelId="{B28BE1B4-D067-F041-9D41-AEAB55EDD693}" type="presParOf" srcId="{14641166-5732-417E-A878-4D597724BD4B}" destId="{3C9CC8AE-4912-4A3F-AC4F-109DCCB2C34F}" srcOrd="0" destOrd="0" presId="urn:microsoft.com/office/officeart/2018/2/layout/IconVerticalSolidList"/>
    <dgm:cxn modelId="{E4638BAE-1741-4E40-BF88-839165FA7E54}" type="presParOf" srcId="{14641166-5732-417E-A878-4D597724BD4B}" destId="{2DFE1B0A-548E-49A4-B62B-B12733DAD353}" srcOrd="1" destOrd="0" presId="urn:microsoft.com/office/officeart/2018/2/layout/IconVerticalSolidList"/>
    <dgm:cxn modelId="{81B1A5F2-4874-0E46-8ED9-AC3837B6BD86}" type="presParOf" srcId="{14641166-5732-417E-A878-4D597724BD4B}" destId="{232DBBDF-9F42-40EF-98F2-234734A1313C}" srcOrd="2" destOrd="0" presId="urn:microsoft.com/office/officeart/2018/2/layout/IconVerticalSolidList"/>
    <dgm:cxn modelId="{D4FA3E90-4FA1-F747-B02E-56667A3A01B0}" type="presParOf" srcId="{14641166-5732-417E-A878-4D597724BD4B}" destId="{D1B62C00-358B-41F0-B65F-EC8265A9C265}" srcOrd="3" destOrd="0" presId="urn:microsoft.com/office/officeart/2018/2/layout/IconVerticalSolidList"/>
    <dgm:cxn modelId="{B2D1364A-CA35-9248-A6B9-C605F50C441F}" type="presParOf" srcId="{93B17826-EEF2-49F4-9531-25CE30ECD6E4}" destId="{5C2D4EDC-445B-4EC1-A378-D31E610B1FBF}" srcOrd="3" destOrd="0" presId="urn:microsoft.com/office/officeart/2018/2/layout/IconVerticalSolidList"/>
    <dgm:cxn modelId="{8C2D7E88-8AA4-9440-8BA1-742F056F3CDA}" type="presParOf" srcId="{93B17826-EEF2-49F4-9531-25CE30ECD6E4}" destId="{7CEE0AF7-8C76-452B-A006-1667604B4726}" srcOrd="4" destOrd="0" presId="urn:microsoft.com/office/officeart/2018/2/layout/IconVerticalSolidList"/>
    <dgm:cxn modelId="{557FDDF2-2EF1-B74A-8A7C-3F74749769B5}" type="presParOf" srcId="{7CEE0AF7-8C76-452B-A006-1667604B4726}" destId="{B31C6788-C851-4F86-8198-8D5E0C99E81F}" srcOrd="0" destOrd="0" presId="urn:microsoft.com/office/officeart/2018/2/layout/IconVerticalSolidList"/>
    <dgm:cxn modelId="{28FEC069-643B-134E-B1BC-7EC0C0058E8E}" type="presParOf" srcId="{7CEE0AF7-8C76-452B-A006-1667604B4726}" destId="{16040525-85B7-4875-83A8-D2D7AEAFAEA0}" srcOrd="1" destOrd="0" presId="urn:microsoft.com/office/officeart/2018/2/layout/IconVerticalSolidList"/>
    <dgm:cxn modelId="{1B4107F2-1CBF-384C-9670-90EABAE102F8}" type="presParOf" srcId="{7CEE0AF7-8C76-452B-A006-1667604B4726}" destId="{E41CAF70-F9DA-4B56-AA5D-B456FE47BCB6}" srcOrd="2" destOrd="0" presId="urn:microsoft.com/office/officeart/2018/2/layout/IconVerticalSolidList"/>
    <dgm:cxn modelId="{112219AB-A9A3-714C-B2BF-DBC9EDA30E66}" type="presParOf" srcId="{7CEE0AF7-8C76-452B-A006-1667604B4726}" destId="{E55789A8-080E-4425-AAAE-E21217213455}" srcOrd="3" destOrd="0" presId="urn:microsoft.com/office/officeart/2018/2/layout/IconVerticalSolidList"/>
    <dgm:cxn modelId="{887912BC-4330-2943-A616-2FE4B0C24678}" type="presParOf" srcId="{93B17826-EEF2-49F4-9531-25CE30ECD6E4}" destId="{EECB06F9-8422-4348-A164-8D8EA8EF40C8}" srcOrd="5" destOrd="0" presId="urn:microsoft.com/office/officeart/2018/2/layout/IconVerticalSolidList"/>
    <dgm:cxn modelId="{9E774B88-5866-D94B-A661-67369CA5EB6C}" type="presParOf" srcId="{93B17826-EEF2-49F4-9531-25CE30ECD6E4}" destId="{E70CF3AF-1050-4201-945C-D85489D85DED}" srcOrd="6" destOrd="0" presId="urn:microsoft.com/office/officeart/2018/2/layout/IconVerticalSolidList"/>
    <dgm:cxn modelId="{0C0F1A11-C1DE-2E4D-B559-A7D5751A5C96}" type="presParOf" srcId="{E70CF3AF-1050-4201-945C-D85489D85DED}" destId="{A95002BB-5E73-4204-82B0-B83157A1A3B0}" srcOrd="0" destOrd="0" presId="urn:microsoft.com/office/officeart/2018/2/layout/IconVerticalSolidList"/>
    <dgm:cxn modelId="{C9877E27-1F9B-B34A-AC80-CB090FA3CEE5}" type="presParOf" srcId="{E70CF3AF-1050-4201-945C-D85489D85DED}" destId="{771DAC36-DEE5-4203-B110-B910CEB2CBC4}" srcOrd="1" destOrd="0" presId="urn:microsoft.com/office/officeart/2018/2/layout/IconVerticalSolidList"/>
    <dgm:cxn modelId="{CCD181D4-7878-4B44-B959-E9C9B07DDBD1}" type="presParOf" srcId="{E70CF3AF-1050-4201-945C-D85489D85DED}" destId="{F4B24083-E42B-481E-82DC-607AADAF6291}" srcOrd="2" destOrd="0" presId="urn:microsoft.com/office/officeart/2018/2/layout/IconVerticalSolidList"/>
    <dgm:cxn modelId="{4608DCB8-7C11-9543-BE13-8C00C686D561}" type="presParOf" srcId="{E70CF3AF-1050-4201-945C-D85489D85DED}" destId="{B4551BCB-3472-4C17-B3F0-4E038CF4C102}" srcOrd="3" destOrd="0" presId="urn:microsoft.com/office/officeart/2018/2/layout/IconVerticalSolidList"/>
    <dgm:cxn modelId="{B223BBEF-A5C2-8E48-B376-A33418857946}" type="presParOf" srcId="{93B17826-EEF2-49F4-9531-25CE30ECD6E4}" destId="{8611B11B-5110-4831-A094-E008C5E3F914}" srcOrd="7" destOrd="0" presId="urn:microsoft.com/office/officeart/2018/2/layout/IconVerticalSolidList"/>
    <dgm:cxn modelId="{3BFA415C-A7E4-8849-811D-B6714970498F}" type="presParOf" srcId="{93B17826-EEF2-49F4-9531-25CE30ECD6E4}" destId="{F5C4934A-2E56-414E-86BD-65C852715881}" srcOrd="8" destOrd="0" presId="urn:microsoft.com/office/officeart/2018/2/layout/IconVerticalSolidList"/>
    <dgm:cxn modelId="{2F996966-1AF5-2043-BA27-2FA49AE1CCA6}" type="presParOf" srcId="{F5C4934A-2E56-414E-86BD-65C852715881}" destId="{1C05AA33-78F2-47B1-A850-703775B7E7FB}" srcOrd="0" destOrd="0" presId="urn:microsoft.com/office/officeart/2018/2/layout/IconVerticalSolidList"/>
    <dgm:cxn modelId="{CD38D693-7D16-4444-9384-D19AF4288423}" type="presParOf" srcId="{F5C4934A-2E56-414E-86BD-65C852715881}" destId="{86563132-365B-49E3-A258-47B698F50E28}" srcOrd="1" destOrd="0" presId="urn:microsoft.com/office/officeart/2018/2/layout/IconVerticalSolidList"/>
    <dgm:cxn modelId="{44CCD99C-A6CF-5944-8131-F93A17F95B61}" type="presParOf" srcId="{F5C4934A-2E56-414E-86BD-65C852715881}" destId="{00403FF2-6CA0-47E8-BC49-33CBAE74017A}" srcOrd="2" destOrd="0" presId="urn:microsoft.com/office/officeart/2018/2/layout/IconVerticalSolidList"/>
    <dgm:cxn modelId="{43EC0C74-32F9-D74C-9D48-49E742CB9F4A}" type="presParOf" srcId="{F5C4934A-2E56-414E-86BD-65C852715881}" destId="{1BC4B01C-FFCE-433E-93CF-0639D7117C35}" srcOrd="3" destOrd="0" presId="urn:microsoft.com/office/officeart/2018/2/layout/IconVerticalSolidList"/>
    <dgm:cxn modelId="{CAF18960-0B74-2F4D-8D7A-13300E843BEA}" type="presParOf" srcId="{93B17826-EEF2-49F4-9531-25CE30ECD6E4}" destId="{8701469D-4468-4D85-9974-A18B5DF6D2EE}" srcOrd="9" destOrd="0" presId="urn:microsoft.com/office/officeart/2018/2/layout/IconVerticalSolidList"/>
    <dgm:cxn modelId="{A31980E7-FAA6-0D46-9043-E6210A2F3F41}" type="presParOf" srcId="{93B17826-EEF2-49F4-9531-25CE30ECD6E4}" destId="{BAEC6B1F-33F2-462F-BF10-58B8661011C3}" srcOrd="10" destOrd="0" presId="urn:microsoft.com/office/officeart/2018/2/layout/IconVerticalSolidList"/>
    <dgm:cxn modelId="{3D8768B2-DEBF-8841-81EC-702103830FB0}" type="presParOf" srcId="{BAEC6B1F-33F2-462F-BF10-58B8661011C3}" destId="{ACCE8B09-8A8D-4BEF-B7D2-05E40B936DAE}" srcOrd="0" destOrd="0" presId="urn:microsoft.com/office/officeart/2018/2/layout/IconVerticalSolidList"/>
    <dgm:cxn modelId="{7B3C85FF-C26C-2849-83B9-0143905DA11E}" type="presParOf" srcId="{BAEC6B1F-33F2-462F-BF10-58B8661011C3}" destId="{22731671-8472-43F9-AE8D-C6E60093CE68}" srcOrd="1" destOrd="0" presId="urn:microsoft.com/office/officeart/2018/2/layout/IconVerticalSolidList"/>
    <dgm:cxn modelId="{A7608875-3423-454C-9925-87F19A13307E}" type="presParOf" srcId="{BAEC6B1F-33F2-462F-BF10-58B8661011C3}" destId="{4380780A-1BA0-4D49-B643-4FC2C7C1A75E}" srcOrd="2" destOrd="0" presId="urn:microsoft.com/office/officeart/2018/2/layout/IconVerticalSolidList"/>
    <dgm:cxn modelId="{FA09B899-2D45-2F4F-9ACC-95BB5FBD33E7}" type="presParOf" srcId="{BAEC6B1F-33F2-462F-BF10-58B8661011C3}" destId="{68B8ACFD-10FE-49FD-9A6C-19D62BB653F2}" srcOrd="3" destOrd="0" presId="urn:microsoft.com/office/officeart/2018/2/layout/IconVerticalSolidList"/>
    <dgm:cxn modelId="{639C2314-3DA5-5A45-8E17-B88F4A34F34E}" type="presParOf" srcId="{93B17826-EEF2-49F4-9531-25CE30ECD6E4}" destId="{9D83C4B9-D2CD-4EB1-B75C-30BB1CFDEC8F}" srcOrd="11" destOrd="0" presId="urn:microsoft.com/office/officeart/2018/2/layout/IconVerticalSolidList"/>
    <dgm:cxn modelId="{4362B208-F15A-3B4F-9BD9-D03B0EE3F2CE}" type="presParOf" srcId="{93B17826-EEF2-49F4-9531-25CE30ECD6E4}" destId="{5978F97C-0F32-4D5A-BCBD-A32DB70EEC6C}" srcOrd="12" destOrd="0" presId="urn:microsoft.com/office/officeart/2018/2/layout/IconVerticalSolidList"/>
    <dgm:cxn modelId="{232BAADF-E3DF-DF49-8438-9B71938785A6}" type="presParOf" srcId="{5978F97C-0F32-4D5A-BCBD-A32DB70EEC6C}" destId="{47F9F9A9-6AD2-4D7D-A3D6-90CCD488FB0A}" srcOrd="0" destOrd="0" presId="urn:microsoft.com/office/officeart/2018/2/layout/IconVerticalSolidList"/>
    <dgm:cxn modelId="{C970259B-F5D7-D34C-91D1-05F8EF780A94}" type="presParOf" srcId="{5978F97C-0F32-4D5A-BCBD-A32DB70EEC6C}" destId="{CE8ABD54-0A12-4FEF-872E-A3BB44DC1345}" srcOrd="1" destOrd="0" presId="urn:microsoft.com/office/officeart/2018/2/layout/IconVerticalSolidList"/>
    <dgm:cxn modelId="{082E0D7F-BD37-274D-9241-D650AA1E2720}" type="presParOf" srcId="{5978F97C-0F32-4D5A-BCBD-A32DB70EEC6C}" destId="{940AF53C-D82D-4290-A551-4543096AE0F0}" srcOrd="2" destOrd="0" presId="urn:microsoft.com/office/officeart/2018/2/layout/IconVerticalSolidList"/>
    <dgm:cxn modelId="{0CD2D27D-ADDF-8444-9ECD-94C2D95AFA50}" type="presParOf" srcId="{5978F97C-0F32-4D5A-BCBD-A32DB70EEC6C}" destId="{B66525BB-DFAD-4CEB-BACC-6820E1895B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7F727D3-D71D-4CB7-93F6-3E20B27635B2}">
      <dgm:prSet/>
      <dgm:spPr/>
      <dgm:t>
        <a:bodyPr/>
        <a:lstStyle/>
        <a:p>
          <a:pPr>
            <a:lnSpc>
              <a:spcPct val="100000"/>
            </a:lnSpc>
          </a:pPr>
          <a:r>
            <a:rPr lang="en-US" i="1" dirty="0"/>
            <a:t>3. Increase TVI confidence in assessing and instructing students with CVI.</a:t>
          </a:r>
          <a:endParaRPr lang="en-US" dirty="0"/>
        </a:p>
      </dgm:t>
    </dgm:pt>
    <dgm:pt modelId="{4847923E-6D7C-42F2-8298-792937C5C78E}" type="parTrans" cxnId="{DB7169F8-846D-4BD5-8675-969E4F300B48}">
      <dgm:prSet/>
      <dgm:spPr/>
      <dgm:t>
        <a:bodyPr/>
        <a:lstStyle/>
        <a:p>
          <a:endParaRPr lang="en-US"/>
        </a:p>
      </dgm:t>
    </dgm:pt>
    <dgm:pt modelId="{DC1BF34A-CC60-495D-A883-3AF085CEB3A6}" type="sibTrans" cxnId="{DB7169F8-846D-4BD5-8675-969E4F300B48}">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7CEE0AF7-8C76-452B-A006-1667604B4726}" type="pres">
      <dgm:prSet presAssocID="{97F727D3-D71D-4CB7-93F6-3E20B27635B2}" presName="compNode" presStyleCnt="0"/>
      <dgm:spPr/>
    </dgm:pt>
    <dgm:pt modelId="{B31C6788-C851-4F86-8198-8D5E0C99E81F}" type="pres">
      <dgm:prSet presAssocID="{97F727D3-D71D-4CB7-93F6-3E20B27635B2}" presName="bgRect" presStyleLbl="bgShp" presStyleIdx="0" presStyleCnt="1"/>
      <dgm:spPr/>
    </dgm:pt>
    <dgm:pt modelId="{16040525-85B7-4875-83A8-D2D7AEAFAEA0}" type="pres">
      <dgm:prSet presAssocID="{97F727D3-D71D-4CB7-93F6-3E20B27635B2}"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E41CAF70-F9DA-4B56-AA5D-B456FE47BCB6}" type="pres">
      <dgm:prSet presAssocID="{97F727D3-D71D-4CB7-93F6-3E20B27635B2}" presName="spaceRect" presStyleCnt="0"/>
      <dgm:spPr/>
    </dgm:pt>
    <dgm:pt modelId="{E55789A8-080E-4425-AAAE-E21217213455}" type="pres">
      <dgm:prSet presAssocID="{97F727D3-D71D-4CB7-93F6-3E20B27635B2}" presName="parTx" presStyleLbl="revTx" presStyleIdx="0" presStyleCnt="1">
        <dgm:presLayoutVars>
          <dgm:chMax val="0"/>
          <dgm:chPref val="0"/>
        </dgm:presLayoutVars>
      </dgm:prSet>
      <dgm:spPr/>
    </dgm:pt>
  </dgm:ptLst>
  <dgm:cxnLst>
    <dgm:cxn modelId="{DC9782E1-910D-074D-9ACA-BF52E1EA15AF}" type="presOf" srcId="{97F727D3-D71D-4CB7-93F6-3E20B27635B2}" destId="{E55789A8-080E-4425-AAAE-E21217213455}"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DB7169F8-846D-4BD5-8675-969E4F300B48}" srcId="{E5ABB182-149F-4D69-8D13-B11041229592}" destId="{97F727D3-D71D-4CB7-93F6-3E20B27635B2}" srcOrd="0" destOrd="0" parTransId="{4847923E-6D7C-42F2-8298-792937C5C78E}" sibTransId="{DC1BF34A-CC60-495D-A883-3AF085CEB3A6}"/>
    <dgm:cxn modelId="{8C2D7E88-8AA4-9440-8BA1-742F056F3CDA}" type="presParOf" srcId="{93B17826-EEF2-49F4-9531-25CE30ECD6E4}" destId="{7CEE0AF7-8C76-452B-A006-1667604B4726}" srcOrd="0" destOrd="0" presId="urn:microsoft.com/office/officeart/2018/2/layout/IconVerticalSolidList"/>
    <dgm:cxn modelId="{557FDDF2-2EF1-B74A-8A7C-3F74749769B5}" type="presParOf" srcId="{7CEE0AF7-8C76-452B-A006-1667604B4726}" destId="{B31C6788-C851-4F86-8198-8D5E0C99E81F}" srcOrd="0" destOrd="0" presId="urn:microsoft.com/office/officeart/2018/2/layout/IconVerticalSolidList"/>
    <dgm:cxn modelId="{28FEC069-643B-134E-B1BC-7EC0C0058E8E}" type="presParOf" srcId="{7CEE0AF7-8C76-452B-A006-1667604B4726}" destId="{16040525-85B7-4875-83A8-D2D7AEAFAEA0}" srcOrd="1" destOrd="0" presId="urn:microsoft.com/office/officeart/2018/2/layout/IconVerticalSolidList"/>
    <dgm:cxn modelId="{1B4107F2-1CBF-384C-9670-90EABAE102F8}" type="presParOf" srcId="{7CEE0AF7-8C76-452B-A006-1667604B4726}" destId="{E41CAF70-F9DA-4B56-AA5D-B456FE47BCB6}" srcOrd="2" destOrd="0" presId="urn:microsoft.com/office/officeart/2018/2/layout/IconVerticalSolidList"/>
    <dgm:cxn modelId="{112219AB-A9A3-714C-B2BF-DBC9EDA30E66}" type="presParOf" srcId="{7CEE0AF7-8C76-452B-A006-1667604B4726}" destId="{E55789A8-080E-4425-AAAE-E2121721345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1E48C2-35F9-4D82-996E-D3A77CD528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CB5B102-DB19-48EC-B281-9F51891F13F2}">
      <dgm:prSet/>
      <dgm:spPr/>
      <dgm:t>
        <a:bodyPr/>
        <a:lstStyle/>
        <a:p>
          <a:r>
            <a:rPr lang="en-US" dirty="0"/>
            <a:t>It’s non-invasive, it’s not a medical procedure</a:t>
          </a:r>
        </a:p>
      </dgm:t>
    </dgm:pt>
    <dgm:pt modelId="{93ED4244-7BA6-4C87-A7C9-4E9DA66AD1C9}" type="parTrans" cxnId="{3729E232-A124-4A6B-AEA5-4269426730CC}">
      <dgm:prSet/>
      <dgm:spPr/>
      <dgm:t>
        <a:bodyPr/>
        <a:lstStyle/>
        <a:p>
          <a:endParaRPr lang="en-US"/>
        </a:p>
      </dgm:t>
    </dgm:pt>
    <dgm:pt modelId="{EC0F9CB7-0E76-4E5B-A4BA-D3C0B6D46CB4}" type="sibTrans" cxnId="{3729E232-A124-4A6B-AEA5-4269426730CC}">
      <dgm:prSet/>
      <dgm:spPr/>
      <dgm:t>
        <a:bodyPr/>
        <a:lstStyle/>
        <a:p>
          <a:endParaRPr lang="en-US"/>
        </a:p>
      </dgm:t>
    </dgm:pt>
    <dgm:pt modelId="{B596F1E3-1B52-4B84-9552-F1EBA026F8BA}">
      <dgm:prSet/>
      <dgm:spPr/>
      <dgm:t>
        <a:bodyPr/>
        <a:lstStyle/>
        <a:p>
          <a:r>
            <a:rPr lang="en-US"/>
            <a:t>If administered correctly, it will not stress the baby</a:t>
          </a:r>
        </a:p>
      </dgm:t>
    </dgm:pt>
    <dgm:pt modelId="{2E47AE5F-E1AD-4C3A-86C1-CC8A8B58995A}" type="parTrans" cxnId="{D07B6156-9240-4474-A982-6209EEBF88CC}">
      <dgm:prSet/>
      <dgm:spPr/>
      <dgm:t>
        <a:bodyPr/>
        <a:lstStyle/>
        <a:p>
          <a:endParaRPr lang="en-US"/>
        </a:p>
      </dgm:t>
    </dgm:pt>
    <dgm:pt modelId="{7456E6A8-486E-49EF-A800-4D1BA31AB3A6}" type="sibTrans" cxnId="{D07B6156-9240-4474-A982-6209EEBF88CC}">
      <dgm:prSet/>
      <dgm:spPr/>
      <dgm:t>
        <a:bodyPr/>
        <a:lstStyle/>
        <a:p>
          <a:endParaRPr lang="en-US"/>
        </a:p>
      </dgm:t>
    </dgm:pt>
    <dgm:pt modelId="{1F034B4C-BFCC-468F-AC9A-6660DEA0ECB5}">
      <dgm:prSet/>
      <dgm:spPr/>
      <dgm:t>
        <a:bodyPr/>
        <a:lstStyle/>
        <a:p>
          <a:r>
            <a:rPr lang="en-US"/>
            <a:t>The screening takes about 10 minutes to complete</a:t>
          </a:r>
        </a:p>
      </dgm:t>
    </dgm:pt>
    <dgm:pt modelId="{4752B4F3-47CE-4910-8D52-89AF366278EB}" type="parTrans" cxnId="{A3C9921D-1BA1-436A-9DD6-7C8FCD20AE5C}">
      <dgm:prSet/>
      <dgm:spPr/>
      <dgm:t>
        <a:bodyPr/>
        <a:lstStyle/>
        <a:p>
          <a:endParaRPr lang="en-US"/>
        </a:p>
      </dgm:t>
    </dgm:pt>
    <dgm:pt modelId="{2A72A93B-2D09-4BE8-8201-27342B66B854}" type="sibTrans" cxnId="{A3C9921D-1BA1-436A-9DD6-7C8FCD20AE5C}">
      <dgm:prSet/>
      <dgm:spPr/>
      <dgm:t>
        <a:bodyPr/>
        <a:lstStyle/>
        <a:p>
          <a:endParaRPr lang="en-US"/>
        </a:p>
      </dgm:t>
    </dgm:pt>
    <dgm:pt modelId="{748B44AC-537E-4584-A990-688FA7844090}">
      <dgm:prSet/>
      <dgm:spPr/>
      <dgm:t>
        <a:bodyPr/>
        <a:lstStyle/>
        <a:p>
          <a:r>
            <a:rPr lang="en-US" dirty="0"/>
            <a:t>It’s easy to train, about 2-3 sessions with hands-on portion</a:t>
          </a:r>
        </a:p>
      </dgm:t>
    </dgm:pt>
    <dgm:pt modelId="{76E02039-9F71-4054-8A46-0A099162F539}" type="parTrans" cxnId="{CE8BC53D-C506-4C08-ADC9-6B39FA0168BC}">
      <dgm:prSet/>
      <dgm:spPr/>
      <dgm:t>
        <a:bodyPr/>
        <a:lstStyle/>
        <a:p>
          <a:endParaRPr lang="en-US"/>
        </a:p>
      </dgm:t>
    </dgm:pt>
    <dgm:pt modelId="{0F642142-D339-4FB6-8024-E69875093544}" type="sibTrans" cxnId="{CE8BC53D-C506-4C08-ADC9-6B39FA0168BC}">
      <dgm:prSet/>
      <dgm:spPr/>
      <dgm:t>
        <a:bodyPr/>
        <a:lstStyle/>
        <a:p>
          <a:endParaRPr lang="en-US"/>
        </a:p>
      </dgm:t>
    </dgm:pt>
    <dgm:pt modelId="{C9676D42-FD8A-40B1-A15E-F336E986EB77}">
      <dgm:prSet/>
      <dgm:spPr/>
      <dgm:t>
        <a:bodyPr/>
        <a:lstStyle/>
        <a:p>
          <a:r>
            <a:rPr lang="en-US"/>
            <a:t>Any specialist can be trained; it does not have to be a TVI</a:t>
          </a:r>
        </a:p>
      </dgm:t>
    </dgm:pt>
    <dgm:pt modelId="{638967FE-614A-441B-83C2-10E4B4E77319}" type="parTrans" cxnId="{943E948F-7106-4D81-8540-7993FE31132A}">
      <dgm:prSet/>
      <dgm:spPr/>
      <dgm:t>
        <a:bodyPr/>
        <a:lstStyle/>
        <a:p>
          <a:endParaRPr lang="en-US"/>
        </a:p>
      </dgm:t>
    </dgm:pt>
    <dgm:pt modelId="{8CCB059A-78CE-40AB-B136-AC2DDD202806}" type="sibTrans" cxnId="{943E948F-7106-4D81-8540-7993FE31132A}">
      <dgm:prSet/>
      <dgm:spPr/>
      <dgm:t>
        <a:bodyPr/>
        <a:lstStyle/>
        <a:p>
          <a:endParaRPr lang="en-US"/>
        </a:p>
      </dgm:t>
    </dgm:pt>
    <dgm:pt modelId="{2CA44825-D388-1D43-81E0-D546E41C6D2E}" type="pres">
      <dgm:prSet presAssocID="{0D1E48C2-35F9-4D82-996E-D3A77CD5286E}" presName="vert0" presStyleCnt="0">
        <dgm:presLayoutVars>
          <dgm:dir/>
          <dgm:animOne val="branch"/>
          <dgm:animLvl val="lvl"/>
        </dgm:presLayoutVars>
      </dgm:prSet>
      <dgm:spPr/>
    </dgm:pt>
    <dgm:pt modelId="{421DA9C6-2E77-B24E-8C5E-3D405E2EFE3A}" type="pres">
      <dgm:prSet presAssocID="{1CB5B102-DB19-48EC-B281-9F51891F13F2}" presName="thickLine" presStyleLbl="alignNode1" presStyleIdx="0" presStyleCnt="5"/>
      <dgm:spPr/>
    </dgm:pt>
    <dgm:pt modelId="{B85B64BA-D0C2-5147-9A0C-FDF491EFCA84}" type="pres">
      <dgm:prSet presAssocID="{1CB5B102-DB19-48EC-B281-9F51891F13F2}" presName="horz1" presStyleCnt="0"/>
      <dgm:spPr/>
    </dgm:pt>
    <dgm:pt modelId="{45D80D1B-5ACF-744F-8781-1C80E9294ACF}" type="pres">
      <dgm:prSet presAssocID="{1CB5B102-DB19-48EC-B281-9F51891F13F2}" presName="tx1" presStyleLbl="revTx" presStyleIdx="0" presStyleCnt="5"/>
      <dgm:spPr/>
    </dgm:pt>
    <dgm:pt modelId="{A0A8CDBA-8890-2E44-BDE3-1F8154DBE463}" type="pres">
      <dgm:prSet presAssocID="{1CB5B102-DB19-48EC-B281-9F51891F13F2}" presName="vert1" presStyleCnt="0"/>
      <dgm:spPr/>
    </dgm:pt>
    <dgm:pt modelId="{99E59B5B-F24F-B54A-903A-560C7075B8CB}" type="pres">
      <dgm:prSet presAssocID="{B596F1E3-1B52-4B84-9552-F1EBA026F8BA}" presName="thickLine" presStyleLbl="alignNode1" presStyleIdx="1" presStyleCnt="5"/>
      <dgm:spPr/>
    </dgm:pt>
    <dgm:pt modelId="{68693CE7-27EC-E040-BA02-A0497F627A0F}" type="pres">
      <dgm:prSet presAssocID="{B596F1E3-1B52-4B84-9552-F1EBA026F8BA}" presName="horz1" presStyleCnt="0"/>
      <dgm:spPr/>
    </dgm:pt>
    <dgm:pt modelId="{36046777-34B0-4A4C-A9DD-C59AC733A7BA}" type="pres">
      <dgm:prSet presAssocID="{B596F1E3-1B52-4B84-9552-F1EBA026F8BA}" presName="tx1" presStyleLbl="revTx" presStyleIdx="1" presStyleCnt="5"/>
      <dgm:spPr/>
    </dgm:pt>
    <dgm:pt modelId="{ECF31172-1C9B-EA44-9C19-2A721811FC74}" type="pres">
      <dgm:prSet presAssocID="{B596F1E3-1B52-4B84-9552-F1EBA026F8BA}" presName="vert1" presStyleCnt="0"/>
      <dgm:spPr/>
    </dgm:pt>
    <dgm:pt modelId="{5AB5D531-92FC-1E4C-8280-92D5550E7CEB}" type="pres">
      <dgm:prSet presAssocID="{1F034B4C-BFCC-468F-AC9A-6660DEA0ECB5}" presName="thickLine" presStyleLbl="alignNode1" presStyleIdx="2" presStyleCnt="5"/>
      <dgm:spPr/>
    </dgm:pt>
    <dgm:pt modelId="{4A3AAED5-CBE8-CA42-9882-846CFB5ADD55}" type="pres">
      <dgm:prSet presAssocID="{1F034B4C-BFCC-468F-AC9A-6660DEA0ECB5}" presName="horz1" presStyleCnt="0"/>
      <dgm:spPr/>
    </dgm:pt>
    <dgm:pt modelId="{200D32C4-B6C5-0E40-BBAA-F284F1B54F9B}" type="pres">
      <dgm:prSet presAssocID="{1F034B4C-BFCC-468F-AC9A-6660DEA0ECB5}" presName="tx1" presStyleLbl="revTx" presStyleIdx="2" presStyleCnt="5"/>
      <dgm:spPr/>
    </dgm:pt>
    <dgm:pt modelId="{2E3A1DAF-0F59-2140-B243-4C85820C5B6B}" type="pres">
      <dgm:prSet presAssocID="{1F034B4C-BFCC-468F-AC9A-6660DEA0ECB5}" presName="vert1" presStyleCnt="0"/>
      <dgm:spPr/>
    </dgm:pt>
    <dgm:pt modelId="{D72AE0E1-185B-7540-A3C9-D4AA9A0C5C7E}" type="pres">
      <dgm:prSet presAssocID="{748B44AC-537E-4584-A990-688FA7844090}" presName="thickLine" presStyleLbl="alignNode1" presStyleIdx="3" presStyleCnt="5"/>
      <dgm:spPr/>
    </dgm:pt>
    <dgm:pt modelId="{D0804744-EB6E-0D40-A0E9-87F238EE3AFC}" type="pres">
      <dgm:prSet presAssocID="{748B44AC-537E-4584-A990-688FA7844090}" presName="horz1" presStyleCnt="0"/>
      <dgm:spPr/>
    </dgm:pt>
    <dgm:pt modelId="{FB56AAB4-BAF7-2E45-94F2-824C7CBF1B7A}" type="pres">
      <dgm:prSet presAssocID="{748B44AC-537E-4584-A990-688FA7844090}" presName="tx1" presStyleLbl="revTx" presStyleIdx="3" presStyleCnt="5"/>
      <dgm:spPr/>
    </dgm:pt>
    <dgm:pt modelId="{CB14CA33-9BD5-DA4D-ABF3-24FD60AF60A1}" type="pres">
      <dgm:prSet presAssocID="{748B44AC-537E-4584-A990-688FA7844090}" presName="vert1" presStyleCnt="0"/>
      <dgm:spPr/>
    </dgm:pt>
    <dgm:pt modelId="{19213798-762D-CC47-BF37-C0FB0A4262B0}" type="pres">
      <dgm:prSet presAssocID="{C9676D42-FD8A-40B1-A15E-F336E986EB77}" presName="thickLine" presStyleLbl="alignNode1" presStyleIdx="4" presStyleCnt="5"/>
      <dgm:spPr/>
    </dgm:pt>
    <dgm:pt modelId="{DCD3E0CB-9A78-EE48-8C28-CD954E3F8B81}" type="pres">
      <dgm:prSet presAssocID="{C9676D42-FD8A-40B1-A15E-F336E986EB77}" presName="horz1" presStyleCnt="0"/>
      <dgm:spPr/>
    </dgm:pt>
    <dgm:pt modelId="{822B35E6-2DD1-A941-9D70-571427A0465A}" type="pres">
      <dgm:prSet presAssocID="{C9676D42-FD8A-40B1-A15E-F336E986EB77}" presName="tx1" presStyleLbl="revTx" presStyleIdx="4" presStyleCnt="5"/>
      <dgm:spPr/>
    </dgm:pt>
    <dgm:pt modelId="{07BBD2F7-5643-E447-BD98-6F76D8A7D243}" type="pres">
      <dgm:prSet presAssocID="{C9676D42-FD8A-40B1-A15E-F336E986EB77}" presName="vert1" presStyleCnt="0"/>
      <dgm:spPr/>
    </dgm:pt>
  </dgm:ptLst>
  <dgm:cxnLst>
    <dgm:cxn modelId="{A3C9921D-1BA1-436A-9DD6-7C8FCD20AE5C}" srcId="{0D1E48C2-35F9-4D82-996E-D3A77CD5286E}" destId="{1F034B4C-BFCC-468F-AC9A-6660DEA0ECB5}" srcOrd="2" destOrd="0" parTransId="{4752B4F3-47CE-4910-8D52-89AF366278EB}" sibTransId="{2A72A93B-2D09-4BE8-8201-27342B66B854}"/>
    <dgm:cxn modelId="{F4AD012D-CDFF-3547-846C-93B985A07741}" type="presOf" srcId="{B596F1E3-1B52-4B84-9552-F1EBA026F8BA}" destId="{36046777-34B0-4A4C-A9DD-C59AC733A7BA}" srcOrd="0" destOrd="0" presId="urn:microsoft.com/office/officeart/2008/layout/LinedList"/>
    <dgm:cxn modelId="{3729E232-A124-4A6B-AEA5-4269426730CC}" srcId="{0D1E48C2-35F9-4D82-996E-D3A77CD5286E}" destId="{1CB5B102-DB19-48EC-B281-9F51891F13F2}" srcOrd="0" destOrd="0" parTransId="{93ED4244-7BA6-4C87-A7C9-4E9DA66AD1C9}" sibTransId="{EC0F9CB7-0E76-4E5B-A4BA-D3C0B6D46CB4}"/>
    <dgm:cxn modelId="{CE8BC53D-C506-4C08-ADC9-6B39FA0168BC}" srcId="{0D1E48C2-35F9-4D82-996E-D3A77CD5286E}" destId="{748B44AC-537E-4584-A990-688FA7844090}" srcOrd="3" destOrd="0" parTransId="{76E02039-9F71-4054-8A46-0A099162F539}" sibTransId="{0F642142-D339-4FB6-8024-E69875093544}"/>
    <dgm:cxn modelId="{D452A95F-025C-A24A-9619-ABE94672DA2C}" type="presOf" srcId="{C9676D42-FD8A-40B1-A15E-F336E986EB77}" destId="{822B35E6-2DD1-A941-9D70-571427A0465A}" srcOrd="0" destOrd="0" presId="urn:microsoft.com/office/officeart/2008/layout/LinedList"/>
    <dgm:cxn modelId="{D1083B75-1152-5A4C-B786-249C919E816D}" type="presOf" srcId="{748B44AC-537E-4584-A990-688FA7844090}" destId="{FB56AAB4-BAF7-2E45-94F2-824C7CBF1B7A}" srcOrd="0" destOrd="0" presId="urn:microsoft.com/office/officeart/2008/layout/LinedList"/>
    <dgm:cxn modelId="{D07B6156-9240-4474-A982-6209EEBF88CC}" srcId="{0D1E48C2-35F9-4D82-996E-D3A77CD5286E}" destId="{B596F1E3-1B52-4B84-9552-F1EBA026F8BA}" srcOrd="1" destOrd="0" parTransId="{2E47AE5F-E1AD-4C3A-86C1-CC8A8B58995A}" sibTransId="{7456E6A8-486E-49EF-A800-4D1BA31AB3A6}"/>
    <dgm:cxn modelId="{943E948F-7106-4D81-8540-7993FE31132A}" srcId="{0D1E48C2-35F9-4D82-996E-D3A77CD5286E}" destId="{C9676D42-FD8A-40B1-A15E-F336E986EB77}" srcOrd="4" destOrd="0" parTransId="{638967FE-614A-441B-83C2-10E4B4E77319}" sibTransId="{8CCB059A-78CE-40AB-B136-AC2DDD202806}"/>
    <dgm:cxn modelId="{374133B5-9A3C-3D4E-8684-F729AEB61758}" type="presOf" srcId="{1CB5B102-DB19-48EC-B281-9F51891F13F2}" destId="{45D80D1B-5ACF-744F-8781-1C80E9294ACF}" srcOrd="0" destOrd="0" presId="urn:microsoft.com/office/officeart/2008/layout/LinedList"/>
    <dgm:cxn modelId="{86CBE3BF-27B1-EB41-9131-DF92C279EC77}" type="presOf" srcId="{0D1E48C2-35F9-4D82-996E-D3A77CD5286E}" destId="{2CA44825-D388-1D43-81E0-D546E41C6D2E}" srcOrd="0" destOrd="0" presId="urn:microsoft.com/office/officeart/2008/layout/LinedList"/>
    <dgm:cxn modelId="{FB63C4E8-F4BC-524D-85AF-72DCAA4BC9D2}" type="presOf" srcId="{1F034B4C-BFCC-468F-AC9A-6660DEA0ECB5}" destId="{200D32C4-B6C5-0E40-BBAA-F284F1B54F9B}" srcOrd="0" destOrd="0" presId="urn:microsoft.com/office/officeart/2008/layout/LinedList"/>
    <dgm:cxn modelId="{6F9F9A05-19A1-6444-8ED1-883F491A6107}" type="presParOf" srcId="{2CA44825-D388-1D43-81E0-D546E41C6D2E}" destId="{421DA9C6-2E77-B24E-8C5E-3D405E2EFE3A}" srcOrd="0" destOrd="0" presId="urn:microsoft.com/office/officeart/2008/layout/LinedList"/>
    <dgm:cxn modelId="{8914D457-3368-3945-B007-8465C8C66087}" type="presParOf" srcId="{2CA44825-D388-1D43-81E0-D546E41C6D2E}" destId="{B85B64BA-D0C2-5147-9A0C-FDF491EFCA84}" srcOrd="1" destOrd="0" presId="urn:microsoft.com/office/officeart/2008/layout/LinedList"/>
    <dgm:cxn modelId="{683A2106-622A-5A4D-BDC4-BDB92D8D595D}" type="presParOf" srcId="{B85B64BA-D0C2-5147-9A0C-FDF491EFCA84}" destId="{45D80D1B-5ACF-744F-8781-1C80E9294ACF}" srcOrd="0" destOrd="0" presId="urn:microsoft.com/office/officeart/2008/layout/LinedList"/>
    <dgm:cxn modelId="{E1F0BCDC-8231-6E48-95F7-BA2B0C0C2083}" type="presParOf" srcId="{B85B64BA-D0C2-5147-9A0C-FDF491EFCA84}" destId="{A0A8CDBA-8890-2E44-BDE3-1F8154DBE463}" srcOrd="1" destOrd="0" presId="urn:microsoft.com/office/officeart/2008/layout/LinedList"/>
    <dgm:cxn modelId="{344939E8-FA94-1642-B3DC-B43F8A3B4884}" type="presParOf" srcId="{2CA44825-D388-1D43-81E0-D546E41C6D2E}" destId="{99E59B5B-F24F-B54A-903A-560C7075B8CB}" srcOrd="2" destOrd="0" presId="urn:microsoft.com/office/officeart/2008/layout/LinedList"/>
    <dgm:cxn modelId="{7FE1D305-EDBE-714F-9D92-CCA407CFE2C2}" type="presParOf" srcId="{2CA44825-D388-1D43-81E0-D546E41C6D2E}" destId="{68693CE7-27EC-E040-BA02-A0497F627A0F}" srcOrd="3" destOrd="0" presId="urn:microsoft.com/office/officeart/2008/layout/LinedList"/>
    <dgm:cxn modelId="{C399C587-9D87-3944-919B-82B6ED4AC739}" type="presParOf" srcId="{68693CE7-27EC-E040-BA02-A0497F627A0F}" destId="{36046777-34B0-4A4C-A9DD-C59AC733A7BA}" srcOrd="0" destOrd="0" presId="urn:microsoft.com/office/officeart/2008/layout/LinedList"/>
    <dgm:cxn modelId="{7733628B-242E-4F48-837E-AB9CCF9952CF}" type="presParOf" srcId="{68693CE7-27EC-E040-BA02-A0497F627A0F}" destId="{ECF31172-1C9B-EA44-9C19-2A721811FC74}" srcOrd="1" destOrd="0" presId="urn:microsoft.com/office/officeart/2008/layout/LinedList"/>
    <dgm:cxn modelId="{06977333-10F1-A741-BBBF-E570C63EF757}" type="presParOf" srcId="{2CA44825-D388-1D43-81E0-D546E41C6D2E}" destId="{5AB5D531-92FC-1E4C-8280-92D5550E7CEB}" srcOrd="4" destOrd="0" presId="urn:microsoft.com/office/officeart/2008/layout/LinedList"/>
    <dgm:cxn modelId="{02A2AC00-33E9-4340-A88E-50054746D777}" type="presParOf" srcId="{2CA44825-D388-1D43-81E0-D546E41C6D2E}" destId="{4A3AAED5-CBE8-CA42-9882-846CFB5ADD55}" srcOrd="5" destOrd="0" presId="urn:microsoft.com/office/officeart/2008/layout/LinedList"/>
    <dgm:cxn modelId="{D7EF3E6E-AFA4-2D42-A9E5-2A53EEED0B67}" type="presParOf" srcId="{4A3AAED5-CBE8-CA42-9882-846CFB5ADD55}" destId="{200D32C4-B6C5-0E40-BBAA-F284F1B54F9B}" srcOrd="0" destOrd="0" presId="urn:microsoft.com/office/officeart/2008/layout/LinedList"/>
    <dgm:cxn modelId="{CBBC2516-90AB-FC42-8CA1-A0DB9FE7C1A5}" type="presParOf" srcId="{4A3AAED5-CBE8-CA42-9882-846CFB5ADD55}" destId="{2E3A1DAF-0F59-2140-B243-4C85820C5B6B}" srcOrd="1" destOrd="0" presId="urn:microsoft.com/office/officeart/2008/layout/LinedList"/>
    <dgm:cxn modelId="{72EC48D0-015D-5946-892C-78D5942DC63B}" type="presParOf" srcId="{2CA44825-D388-1D43-81E0-D546E41C6D2E}" destId="{D72AE0E1-185B-7540-A3C9-D4AA9A0C5C7E}" srcOrd="6" destOrd="0" presId="urn:microsoft.com/office/officeart/2008/layout/LinedList"/>
    <dgm:cxn modelId="{8F0BD3EF-B59A-7142-A876-6F2F956678E2}" type="presParOf" srcId="{2CA44825-D388-1D43-81E0-D546E41C6D2E}" destId="{D0804744-EB6E-0D40-A0E9-87F238EE3AFC}" srcOrd="7" destOrd="0" presId="urn:microsoft.com/office/officeart/2008/layout/LinedList"/>
    <dgm:cxn modelId="{6DBC8F53-EFDA-1549-BA3A-19BA7D947CF7}" type="presParOf" srcId="{D0804744-EB6E-0D40-A0E9-87F238EE3AFC}" destId="{FB56AAB4-BAF7-2E45-94F2-824C7CBF1B7A}" srcOrd="0" destOrd="0" presId="urn:microsoft.com/office/officeart/2008/layout/LinedList"/>
    <dgm:cxn modelId="{BBF80C7F-71C8-D84A-B11F-B639C0814333}" type="presParOf" srcId="{D0804744-EB6E-0D40-A0E9-87F238EE3AFC}" destId="{CB14CA33-9BD5-DA4D-ABF3-24FD60AF60A1}" srcOrd="1" destOrd="0" presId="urn:microsoft.com/office/officeart/2008/layout/LinedList"/>
    <dgm:cxn modelId="{B42C98B9-57A2-7F45-B599-1493E484E03C}" type="presParOf" srcId="{2CA44825-D388-1D43-81E0-D546E41C6D2E}" destId="{19213798-762D-CC47-BF37-C0FB0A4262B0}" srcOrd="8" destOrd="0" presId="urn:microsoft.com/office/officeart/2008/layout/LinedList"/>
    <dgm:cxn modelId="{4F7F94E0-1117-C84D-AD21-FFFA79630C30}" type="presParOf" srcId="{2CA44825-D388-1D43-81E0-D546E41C6D2E}" destId="{DCD3E0CB-9A78-EE48-8C28-CD954E3F8B81}" srcOrd="9" destOrd="0" presId="urn:microsoft.com/office/officeart/2008/layout/LinedList"/>
    <dgm:cxn modelId="{75B72AB7-D49C-224F-99B3-DCA1656259E1}" type="presParOf" srcId="{DCD3E0CB-9A78-EE48-8C28-CD954E3F8B81}" destId="{822B35E6-2DD1-A941-9D70-571427A0465A}" srcOrd="0" destOrd="0" presId="urn:microsoft.com/office/officeart/2008/layout/LinedList"/>
    <dgm:cxn modelId="{75CF3861-B2E0-D041-9041-3876DC2A7C8D}" type="presParOf" srcId="{DCD3E0CB-9A78-EE48-8C28-CD954E3F8B81}" destId="{07BBD2F7-5643-E447-BD98-6F76D8A7D24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E0EAD6-E597-4C3F-A56F-0E7F4EB038E6}">
      <dgm:prSet/>
      <dgm:spPr/>
      <dgm:t>
        <a:bodyPr/>
        <a:lstStyle/>
        <a:p>
          <a:pPr>
            <a:lnSpc>
              <a:spcPct val="100000"/>
            </a:lnSpc>
          </a:pPr>
          <a:r>
            <a:rPr lang="en-US" i="1" dirty="0"/>
            <a:t>1. Produce excellent training materials for the use of the CViConnect app.</a:t>
          </a:r>
          <a:endParaRPr lang="en-US" dirty="0"/>
        </a:p>
      </dgm:t>
    </dgm:pt>
    <dgm:pt modelId="{4F3D1D81-C136-4853-ABFA-F87D08B49076}" type="parTrans" cxnId="{7D534D8E-91B0-42C3-B2ED-DA50822C5767}">
      <dgm:prSet/>
      <dgm:spPr/>
      <dgm:t>
        <a:bodyPr/>
        <a:lstStyle/>
        <a:p>
          <a:endParaRPr lang="en-US"/>
        </a:p>
      </dgm:t>
    </dgm:pt>
    <dgm:pt modelId="{99A9FB42-E9CA-4D12-9858-2DACE7875AAE}" type="sibTrans" cxnId="{7D534D8E-91B0-42C3-B2ED-DA50822C5767}">
      <dgm:prSet/>
      <dgm:spPr/>
      <dgm:t>
        <a:bodyPr/>
        <a:lstStyle/>
        <a:p>
          <a:endParaRPr lang="en-US"/>
        </a:p>
      </dgm:t>
    </dgm:pt>
    <dgm:pt modelId="{41AD5F82-A444-4C7D-9430-117AEE01ACFD}">
      <dgm:prSet/>
      <dgm:spPr/>
      <dgm:t>
        <a:bodyPr/>
        <a:lstStyle/>
        <a:p>
          <a:pPr>
            <a:lnSpc>
              <a:spcPct val="100000"/>
            </a:lnSpc>
          </a:pPr>
          <a:r>
            <a:rPr lang="en-US" i="1" dirty="0"/>
            <a:t>2. Use web conferencing for group instruction and individualized coaching to ensure instructional efficacy across 5 states and 20 districts or LEAs. </a:t>
          </a:r>
          <a:endParaRPr lang="en-US" dirty="0"/>
        </a:p>
      </dgm:t>
    </dgm:pt>
    <dgm:pt modelId="{461C84E9-60E7-40B6-81EA-9688BD866603}" type="parTrans" cxnId="{CED1EE26-696B-48F1-8DF5-C0B580E36599}">
      <dgm:prSet/>
      <dgm:spPr/>
      <dgm:t>
        <a:bodyPr/>
        <a:lstStyle/>
        <a:p>
          <a:endParaRPr lang="en-US"/>
        </a:p>
      </dgm:t>
    </dgm:pt>
    <dgm:pt modelId="{F0CA8E67-5CDE-4205-B473-5CB210C539FA}" type="sibTrans" cxnId="{CED1EE26-696B-48F1-8DF5-C0B580E36599}">
      <dgm:prSet/>
      <dgm:spPr/>
      <dgm:t>
        <a:bodyPr/>
        <a:lstStyle/>
        <a:p>
          <a:endParaRPr lang="en-US"/>
        </a:p>
      </dgm:t>
    </dgm:pt>
    <dgm:pt modelId="{97F727D3-D71D-4CB7-93F6-3E20B27635B2}">
      <dgm:prSet/>
      <dgm:spPr/>
      <dgm:t>
        <a:bodyPr/>
        <a:lstStyle/>
        <a:p>
          <a:pPr>
            <a:lnSpc>
              <a:spcPct val="100000"/>
            </a:lnSpc>
          </a:pPr>
          <a:r>
            <a:rPr lang="en-US" i="1" dirty="0"/>
            <a:t>3. Increase TVI confidence in assessing and instructing students with CVI.</a:t>
          </a:r>
          <a:endParaRPr lang="en-US" dirty="0"/>
        </a:p>
      </dgm:t>
    </dgm:pt>
    <dgm:pt modelId="{4847923E-6D7C-42F2-8298-792937C5C78E}" type="parTrans" cxnId="{DB7169F8-846D-4BD5-8675-969E4F300B48}">
      <dgm:prSet/>
      <dgm:spPr/>
      <dgm:t>
        <a:bodyPr/>
        <a:lstStyle/>
        <a:p>
          <a:endParaRPr lang="en-US"/>
        </a:p>
      </dgm:t>
    </dgm:pt>
    <dgm:pt modelId="{DC1BF34A-CC60-495D-A883-3AF085CEB3A6}" type="sibTrans" cxnId="{DB7169F8-846D-4BD5-8675-969E4F300B48}">
      <dgm:prSet/>
      <dgm:spPr/>
      <dgm:t>
        <a:bodyPr/>
        <a:lstStyle/>
        <a:p>
          <a:endParaRPr lang="en-US"/>
        </a:p>
      </dgm:t>
    </dgm:pt>
    <dgm:pt modelId="{8650D63D-E045-4F6B-9CDD-0CDCB5D48466}">
      <dgm:prSet/>
      <dgm:spPr/>
      <dgm:t>
        <a:bodyPr/>
        <a:lstStyle/>
        <a:p>
          <a:pPr>
            <a:lnSpc>
              <a:spcPct val="100000"/>
            </a:lnSpc>
          </a:pPr>
          <a:r>
            <a:rPr lang="en-US" i="1" dirty="0"/>
            <a:t>4. Improve student access to assessment and interventions for CVI. </a:t>
          </a:r>
          <a:endParaRPr lang="en-US" dirty="0"/>
        </a:p>
      </dgm:t>
    </dgm:pt>
    <dgm:pt modelId="{EAC79B94-F4EE-416B-BCC2-F729FC8684CA}" type="parTrans" cxnId="{EE971330-8C95-464A-9C1D-D34B84FD298C}">
      <dgm:prSet/>
      <dgm:spPr/>
      <dgm:t>
        <a:bodyPr/>
        <a:lstStyle/>
        <a:p>
          <a:endParaRPr lang="en-US"/>
        </a:p>
      </dgm:t>
    </dgm:pt>
    <dgm:pt modelId="{B725AC2F-5A74-4C01-B7CF-8C821C418E6B}" type="sibTrans" cxnId="{EE971330-8C95-464A-9C1D-D34B84FD298C}">
      <dgm:prSet/>
      <dgm:spPr/>
      <dgm:t>
        <a:bodyPr/>
        <a:lstStyle/>
        <a:p>
          <a:endParaRPr lang="en-US"/>
        </a:p>
      </dgm:t>
    </dgm:pt>
    <dgm:pt modelId="{13897E7F-4854-48C7-AF7B-D130E47AE170}">
      <dgm:prSet/>
      <dgm:spPr/>
      <dgm:t>
        <a:bodyPr/>
        <a:lstStyle/>
        <a:p>
          <a:pPr>
            <a:lnSpc>
              <a:spcPct val="100000"/>
            </a:lnSpc>
          </a:pPr>
          <a:r>
            <a:rPr lang="en-US" i="1"/>
            <a:t>5. Improve student outcomes on the CVI range scores for 80% of students.</a:t>
          </a:r>
          <a:endParaRPr lang="en-US"/>
        </a:p>
      </dgm:t>
    </dgm:pt>
    <dgm:pt modelId="{01806F73-10A1-4DC9-AC22-C1522BC0B6DA}" type="parTrans" cxnId="{35411BC9-B54E-4426-BCD3-6DBE1B1B6FF7}">
      <dgm:prSet/>
      <dgm:spPr/>
      <dgm:t>
        <a:bodyPr/>
        <a:lstStyle/>
        <a:p>
          <a:endParaRPr lang="en-US"/>
        </a:p>
      </dgm:t>
    </dgm:pt>
    <dgm:pt modelId="{A5A9AC6A-0728-4AD5-86D9-AEA37B3F39AD}" type="sibTrans" cxnId="{35411BC9-B54E-4426-BCD3-6DBE1B1B6FF7}">
      <dgm:prSet/>
      <dgm:spPr/>
      <dgm:t>
        <a:bodyPr/>
        <a:lstStyle/>
        <a:p>
          <a:endParaRPr lang="en-US"/>
        </a:p>
      </dgm:t>
    </dgm:pt>
    <dgm:pt modelId="{ABCEF76A-F22F-4CFC-B612-BA6C8599CB00}">
      <dgm:prSet/>
      <dgm:spPr/>
      <dgm:t>
        <a:bodyPr/>
        <a:lstStyle/>
        <a:p>
          <a:pPr>
            <a:lnSpc>
              <a:spcPct val="100000"/>
            </a:lnSpc>
          </a:pPr>
          <a:r>
            <a:rPr lang="en-US" i="1"/>
            <a:t>6. Provide access to CViConnect app and a professional trained in its use in 5 states with at least 20 districts/LEAs.</a:t>
          </a:r>
          <a:endParaRPr lang="en-US"/>
        </a:p>
      </dgm:t>
    </dgm:pt>
    <dgm:pt modelId="{31844761-1F61-4227-AA26-6AD08138BDF1}" type="parTrans" cxnId="{EBDAD58C-CCB9-4355-AD46-CFE0613050BB}">
      <dgm:prSet/>
      <dgm:spPr/>
      <dgm:t>
        <a:bodyPr/>
        <a:lstStyle/>
        <a:p>
          <a:endParaRPr lang="en-US"/>
        </a:p>
      </dgm:t>
    </dgm:pt>
    <dgm:pt modelId="{234D3536-0B17-4237-BFAB-E948E1389975}" type="sibTrans" cxnId="{EBDAD58C-CCB9-4355-AD46-CFE0613050BB}">
      <dgm:prSet/>
      <dgm:spPr/>
      <dgm:t>
        <a:bodyPr/>
        <a:lstStyle/>
        <a:p>
          <a:endParaRPr lang="en-US"/>
        </a:p>
      </dgm:t>
    </dgm:pt>
    <dgm:pt modelId="{6A185C0A-1F74-4F08-B115-B24768AA4294}">
      <dgm:prSet/>
      <dgm:spPr/>
      <dgm:t>
        <a:bodyPr/>
        <a:lstStyle/>
        <a:p>
          <a:pPr>
            <a:lnSpc>
              <a:spcPct val="100000"/>
            </a:lnSpc>
          </a:pPr>
          <a:r>
            <a:rPr lang="en-US" i="1"/>
            <a:t>7. Apply developed training materials and procedures to both rural and urban LEAs, with an emphasis on LEAs that serve areas with high poverty or have high racial and ethnic diversity. </a:t>
          </a:r>
          <a:endParaRPr lang="en-US"/>
        </a:p>
      </dgm:t>
    </dgm:pt>
    <dgm:pt modelId="{4DCBB233-B986-46D6-9A81-5EBB4B768185}" type="parTrans" cxnId="{A75403C9-9F34-49C8-8720-84972402EA82}">
      <dgm:prSet/>
      <dgm:spPr/>
      <dgm:t>
        <a:bodyPr/>
        <a:lstStyle/>
        <a:p>
          <a:endParaRPr lang="en-US"/>
        </a:p>
      </dgm:t>
    </dgm:pt>
    <dgm:pt modelId="{493E2F0C-A398-4B07-98DF-6791C673BCD2}" type="sibTrans" cxnId="{A75403C9-9F34-49C8-8720-84972402EA82}">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258BDD86-9726-412E-8A2C-F5D9F0C2D2B7}" type="pres">
      <dgm:prSet presAssocID="{43E0EAD6-E597-4C3F-A56F-0E7F4EB038E6}" presName="compNode" presStyleCnt="0"/>
      <dgm:spPr/>
    </dgm:pt>
    <dgm:pt modelId="{C02D03BB-42AB-4F40-8ACC-C31ABB89D7A0}" type="pres">
      <dgm:prSet presAssocID="{43E0EAD6-E597-4C3F-A56F-0E7F4EB038E6}" presName="bgRect" presStyleLbl="bgShp" presStyleIdx="0" presStyleCnt="7"/>
      <dgm:spPr/>
    </dgm:pt>
    <dgm:pt modelId="{59FD75D7-495E-44ED-B4F1-4C9B4604760E}" type="pres">
      <dgm:prSet presAssocID="{43E0EAD6-E597-4C3F-A56F-0E7F4EB038E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5CB79096-ECED-4040-B4E3-B5FE621F4793}" type="pres">
      <dgm:prSet presAssocID="{43E0EAD6-E597-4C3F-A56F-0E7F4EB038E6}" presName="spaceRect" presStyleCnt="0"/>
      <dgm:spPr/>
    </dgm:pt>
    <dgm:pt modelId="{E1D040AD-9653-458A-9DF8-AB44B223D716}" type="pres">
      <dgm:prSet presAssocID="{43E0EAD6-E597-4C3F-A56F-0E7F4EB038E6}" presName="parTx" presStyleLbl="revTx" presStyleIdx="0" presStyleCnt="7">
        <dgm:presLayoutVars>
          <dgm:chMax val="0"/>
          <dgm:chPref val="0"/>
        </dgm:presLayoutVars>
      </dgm:prSet>
      <dgm:spPr/>
    </dgm:pt>
    <dgm:pt modelId="{3D0D84EF-60A2-42F8-BDB5-B9AE550374FA}" type="pres">
      <dgm:prSet presAssocID="{99A9FB42-E9CA-4D12-9858-2DACE7875AAE}" presName="sibTrans" presStyleCnt="0"/>
      <dgm:spPr/>
    </dgm:pt>
    <dgm:pt modelId="{14641166-5732-417E-A878-4D597724BD4B}" type="pres">
      <dgm:prSet presAssocID="{41AD5F82-A444-4C7D-9430-117AEE01ACFD}" presName="compNode" presStyleCnt="0"/>
      <dgm:spPr/>
    </dgm:pt>
    <dgm:pt modelId="{3C9CC8AE-4912-4A3F-AC4F-109DCCB2C34F}" type="pres">
      <dgm:prSet presAssocID="{41AD5F82-A444-4C7D-9430-117AEE01ACFD}" presName="bgRect" presStyleLbl="bgShp" presStyleIdx="1" presStyleCnt="7"/>
      <dgm:spPr/>
    </dgm:pt>
    <dgm:pt modelId="{2DFE1B0A-548E-49A4-B62B-B12733DAD353}" type="pres">
      <dgm:prSet presAssocID="{41AD5F82-A444-4C7D-9430-117AEE01ACF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232DBBDF-9F42-40EF-98F2-234734A1313C}" type="pres">
      <dgm:prSet presAssocID="{41AD5F82-A444-4C7D-9430-117AEE01ACFD}" presName="spaceRect" presStyleCnt="0"/>
      <dgm:spPr/>
    </dgm:pt>
    <dgm:pt modelId="{D1B62C00-358B-41F0-B65F-EC8265A9C265}" type="pres">
      <dgm:prSet presAssocID="{41AD5F82-A444-4C7D-9430-117AEE01ACFD}" presName="parTx" presStyleLbl="revTx" presStyleIdx="1" presStyleCnt="7">
        <dgm:presLayoutVars>
          <dgm:chMax val="0"/>
          <dgm:chPref val="0"/>
        </dgm:presLayoutVars>
      </dgm:prSet>
      <dgm:spPr/>
    </dgm:pt>
    <dgm:pt modelId="{5C2D4EDC-445B-4EC1-A378-D31E610B1FBF}" type="pres">
      <dgm:prSet presAssocID="{F0CA8E67-5CDE-4205-B473-5CB210C539FA}" presName="sibTrans" presStyleCnt="0"/>
      <dgm:spPr/>
    </dgm:pt>
    <dgm:pt modelId="{7CEE0AF7-8C76-452B-A006-1667604B4726}" type="pres">
      <dgm:prSet presAssocID="{97F727D3-D71D-4CB7-93F6-3E20B27635B2}" presName="compNode" presStyleCnt="0"/>
      <dgm:spPr/>
    </dgm:pt>
    <dgm:pt modelId="{B31C6788-C851-4F86-8198-8D5E0C99E81F}" type="pres">
      <dgm:prSet presAssocID="{97F727D3-D71D-4CB7-93F6-3E20B27635B2}" presName="bgRect" presStyleLbl="bgShp" presStyleIdx="2" presStyleCnt="7"/>
      <dgm:spPr/>
    </dgm:pt>
    <dgm:pt modelId="{16040525-85B7-4875-83A8-D2D7AEAFAEA0}" type="pres">
      <dgm:prSet presAssocID="{97F727D3-D71D-4CB7-93F6-3E20B2763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E41CAF70-F9DA-4B56-AA5D-B456FE47BCB6}" type="pres">
      <dgm:prSet presAssocID="{97F727D3-D71D-4CB7-93F6-3E20B27635B2}" presName="spaceRect" presStyleCnt="0"/>
      <dgm:spPr/>
    </dgm:pt>
    <dgm:pt modelId="{E55789A8-080E-4425-AAAE-E21217213455}" type="pres">
      <dgm:prSet presAssocID="{97F727D3-D71D-4CB7-93F6-3E20B27635B2}" presName="parTx" presStyleLbl="revTx" presStyleIdx="2" presStyleCnt="7">
        <dgm:presLayoutVars>
          <dgm:chMax val="0"/>
          <dgm:chPref val="0"/>
        </dgm:presLayoutVars>
      </dgm:prSet>
      <dgm:spPr/>
    </dgm:pt>
    <dgm:pt modelId="{EECB06F9-8422-4348-A164-8D8EA8EF40C8}" type="pres">
      <dgm:prSet presAssocID="{DC1BF34A-CC60-495D-A883-3AF085CEB3A6}" presName="sibTrans" presStyleCnt="0"/>
      <dgm:spPr/>
    </dgm:pt>
    <dgm:pt modelId="{E70CF3AF-1050-4201-945C-D85489D85DED}" type="pres">
      <dgm:prSet presAssocID="{8650D63D-E045-4F6B-9CDD-0CDCB5D48466}" presName="compNode" presStyleCnt="0"/>
      <dgm:spPr/>
    </dgm:pt>
    <dgm:pt modelId="{A95002BB-5E73-4204-82B0-B83157A1A3B0}" type="pres">
      <dgm:prSet presAssocID="{8650D63D-E045-4F6B-9CDD-0CDCB5D48466}" presName="bgRect" presStyleLbl="bgShp" presStyleIdx="3" presStyleCnt="7"/>
      <dgm:spPr/>
    </dgm:pt>
    <dgm:pt modelId="{771DAC36-DEE5-4203-B110-B910CEB2CBC4}" type="pres">
      <dgm:prSet presAssocID="{8650D63D-E045-4F6B-9CDD-0CDCB5D4846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F4B24083-E42B-481E-82DC-607AADAF6291}" type="pres">
      <dgm:prSet presAssocID="{8650D63D-E045-4F6B-9CDD-0CDCB5D48466}" presName="spaceRect" presStyleCnt="0"/>
      <dgm:spPr/>
    </dgm:pt>
    <dgm:pt modelId="{B4551BCB-3472-4C17-B3F0-4E038CF4C102}" type="pres">
      <dgm:prSet presAssocID="{8650D63D-E045-4F6B-9CDD-0CDCB5D48466}" presName="parTx" presStyleLbl="revTx" presStyleIdx="3" presStyleCnt="7">
        <dgm:presLayoutVars>
          <dgm:chMax val="0"/>
          <dgm:chPref val="0"/>
        </dgm:presLayoutVars>
      </dgm:prSet>
      <dgm:spPr/>
    </dgm:pt>
    <dgm:pt modelId="{8611B11B-5110-4831-A094-E008C5E3F914}" type="pres">
      <dgm:prSet presAssocID="{B725AC2F-5A74-4C01-B7CF-8C821C418E6B}" presName="sibTrans" presStyleCnt="0"/>
      <dgm:spPr/>
    </dgm:pt>
    <dgm:pt modelId="{F5C4934A-2E56-414E-86BD-65C852715881}" type="pres">
      <dgm:prSet presAssocID="{13897E7F-4854-48C7-AF7B-D130E47AE170}" presName="compNode" presStyleCnt="0"/>
      <dgm:spPr/>
    </dgm:pt>
    <dgm:pt modelId="{1C05AA33-78F2-47B1-A850-703775B7E7FB}" type="pres">
      <dgm:prSet presAssocID="{13897E7F-4854-48C7-AF7B-D130E47AE170}" presName="bgRect" presStyleLbl="bgShp" presStyleIdx="4" presStyleCnt="7"/>
      <dgm:spPr/>
    </dgm:pt>
    <dgm:pt modelId="{86563132-365B-49E3-A258-47B698F50E28}" type="pres">
      <dgm:prSet presAssocID="{13897E7F-4854-48C7-AF7B-D130E47AE17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iploma"/>
        </a:ext>
      </dgm:extLst>
    </dgm:pt>
    <dgm:pt modelId="{00403FF2-6CA0-47E8-BC49-33CBAE74017A}" type="pres">
      <dgm:prSet presAssocID="{13897E7F-4854-48C7-AF7B-D130E47AE170}" presName="spaceRect" presStyleCnt="0"/>
      <dgm:spPr/>
    </dgm:pt>
    <dgm:pt modelId="{1BC4B01C-FFCE-433E-93CF-0639D7117C35}" type="pres">
      <dgm:prSet presAssocID="{13897E7F-4854-48C7-AF7B-D130E47AE170}" presName="parTx" presStyleLbl="revTx" presStyleIdx="4" presStyleCnt="7">
        <dgm:presLayoutVars>
          <dgm:chMax val="0"/>
          <dgm:chPref val="0"/>
        </dgm:presLayoutVars>
      </dgm:prSet>
      <dgm:spPr/>
    </dgm:pt>
    <dgm:pt modelId="{8701469D-4468-4D85-9974-A18B5DF6D2EE}" type="pres">
      <dgm:prSet presAssocID="{A5A9AC6A-0728-4AD5-86D9-AEA37B3F39AD}" presName="sibTrans" presStyleCnt="0"/>
      <dgm:spPr/>
    </dgm:pt>
    <dgm:pt modelId="{BAEC6B1F-33F2-462F-BF10-58B8661011C3}" type="pres">
      <dgm:prSet presAssocID="{ABCEF76A-F22F-4CFC-B612-BA6C8599CB00}" presName="compNode" presStyleCnt="0"/>
      <dgm:spPr/>
    </dgm:pt>
    <dgm:pt modelId="{ACCE8B09-8A8D-4BEF-B7D2-05E40B936DAE}" type="pres">
      <dgm:prSet presAssocID="{ABCEF76A-F22F-4CFC-B612-BA6C8599CB00}" presName="bgRect" presStyleLbl="bgShp" presStyleIdx="5" presStyleCnt="7"/>
      <dgm:spPr/>
    </dgm:pt>
    <dgm:pt modelId="{22731671-8472-43F9-AE8D-C6E60093CE68}" type="pres">
      <dgm:prSet presAssocID="{ABCEF76A-F22F-4CFC-B612-BA6C8599CB0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choolhouse"/>
        </a:ext>
      </dgm:extLst>
    </dgm:pt>
    <dgm:pt modelId="{4380780A-1BA0-4D49-B643-4FC2C7C1A75E}" type="pres">
      <dgm:prSet presAssocID="{ABCEF76A-F22F-4CFC-B612-BA6C8599CB00}" presName="spaceRect" presStyleCnt="0"/>
      <dgm:spPr/>
    </dgm:pt>
    <dgm:pt modelId="{68B8ACFD-10FE-49FD-9A6C-19D62BB653F2}" type="pres">
      <dgm:prSet presAssocID="{ABCEF76A-F22F-4CFC-B612-BA6C8599CB00}" presName="parTx" presStyleLbl="revTx" presStyleIdx="5" presStyleCnt="7">
        <dgm:presLayoutVars>
          <dgm:chMax val="0"/>
          <dgm:chPref val="0"/>
        </dgm:presLayoutVars>
      </dgm:prSet>
      <dgm:spPr/>
    </dgm:pt>
    <dgm:pt modelId="{9D83C4B9-D2CD-4EB1-B75C-30BB1CFDEC8F}" type="pres">
      <dgm:prSet presAssocID="{234D3536-0B17-4237-BFAB-E948E1389975}" presName="sibTrans" presStyleCnt="0"/>
      <dgm:spPr/>
    </dgm:pt>
    <dgm:pt modelId="{5978F97C-0F32-4D5A-BCBD-A32DB70EEC6C}" type="pres">
      <dgm:prSet presAssocID="{6A185C0A-1F74-4F08-B115-B24768AA4294}" presName="compNode" presStyleCnt="0"/>
      <dgm:spPr/>
    </dgm:pt>
    <dgm:pt modelId="{47F9F9A9-6AD2-4D7D-A3D6-90CCD488FB0A}" type="pres">
      <dgm:prSet presAssocID="{6A185C0A-1F74-4F08-B115-B24768AA4294}" presName="bgRect" presStyleLbl="bgShp" presStyleIdx="6" presStyleCnt="7"/>
      <dgm:spPr/>
    </dgm:pt>
    <dgm:pt modelId="{CE8ABD54-0A12-4FEF-872E-A3BB44DC1345}" type="pres">
      <dgm:prSet presAssocID="{6A185C0A-1F74-4F08-B115-B24768AA429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uburban scene"/>
        </a:ext>
      </dgm:extLst>
    </dgm:pt>
    <dgm:pt modelId="{940AF53C-D82D-4290-A551-4543096AE0F0}" type="pres">
      <dgm:prSet presAssocID="{6A185C0A-1F74-4F08-B115-B24768AA4294}" presName="spaceRect" presStyleCnt="0"/>
      <dgm:spPr/>
    </dgm:pt>
    <dgm:pt modelId="{B66525BB-DFAD-4CEB-BACC-6820E1895BD3}" type="pres">
      <dgm:prSet presAssocID="{6A185C0A-1F74-4F08-B115-B24768AA4294}" presName="parTx" presStyleLbl="revTx" presStyleIdx="6" presStyleCnt="7">
        <dgm:presLayoutVars>
          <dgm:chMax val="0"/>
          <dgm:chPref val="0"/>
        </dgm:presLayoutVars>
      </dgm:prSet>
      <dgm:spPr/>
    </dgm:pt>
  </dgm:ptLst>
  <dgm:cxnLst>
    <dgm:cxn modelId="{CED1EE26-696B-48F1-8DF5-C0B580E36599}" srcId="{E5ABB182-149F-4D69-8D13-B11041229592}" destId="{41AD5F82-A444-4C7D-9430-117AEE01ACFD}" srcOrd="1" destOrd="0" parTransId="{461C84E9-60E7-40B6-81EA-9688BD866603}" sibTransId="{F0CA8E67-5CDE-4205-B473-5CB210C539FA}"/>
    <dgm:cxn modelId="{52E1EA2A-157F-7B49-AB1C-EFFF2A557C20}" type="presOf" srcId="{6A185C0A-1F74-4F08-B115-B24768AA4294}" destId="{B66525BB-DFAD-4CEB-BACC-6820E1895BD3}" srcOrd="0" destOrd="0" presId="urn:microsoft.com/office/officeart/2018/2/layout/IconVerticalSolidList"/>
    <dgm:cxn modelId="{EE971330-8C95-464A-9C1D-D34B84FD298C}" srcId="{E5ABB182-149F-4D69-8D13-B11041229592}" destId="{8650D63D-E045-4F6B-9CDD-0CDCB5D48466}" srcOrd="3" destOrd="0" parTransId="{EAC79B94-F4EE-416B-BCC2-F729FC8684CA}" sibTransId="{B725AC2F-5A74-4C01-B7CF-8C821C418E6B}"/>
    <dgm:cxn modelId="{65C3FA38-02CF-AD45-8DA3-78AD99AC6CAC}" type="presOf" srcId="{43E0EAD6-E597-4C3F-A56F-0E7F4EB038E6}" destId="{E1D040AD-9653-458A-9DF8-AB44B223D716}" srcOrd="0" destOrd="0" presId="urn:microsoft.com/office/officeart/2018/2/layout/IconVerticalSolidList"/>
    <dgm:cxn modelId="{EBDAD58C-CCB9-4355-AD46-CFE0613050BB}" srcId="{E5ABB182-149F-4D69-8D13-B11041229592}" destId="{ABCEF76A-F22F-4CFC-B612-BA6C8599CB00}" srcOrd="5" destOrd="0" parTransId="{31844761-1F61-4227-AA26-6AD08138BDF1}" sibTransId="{234D3536-0B17-4237-BFAB-E948E1389975}"/>
    <dgm:cxn modelId="{7D534D8E-91B0-42C3-B2ED-DA50822C5767}" srcId="{E5ABB182-149F-4D69-8D13-B11041229592}" destId="{43E0EAD6-E597-4C3F-A56F-0E7F4EB038E6}" srcOrd="0" destOrd="0" parTransId="{4F3D1D81-C136-4853-ABFA-F87D08B49076}" sibTransId="{99A9FB42-E9CA-4D12-9858-2DACE7875AAE}"/>
    <dgm:cxn modelId="{179D9DB5-0997-4F40-A7F8-AB1530A80152}" type="presOf" srcId="{8650D63D-E045-4F6B-9CDD-0CDCB5D48466}" destId="{B4551BCB-3472-4C17-B3F0-4E038CF4C102}" srcOrd="0" destOrd="0" presId="urn:microsoft.com/office/officeart/2018/2/layout/IconVerticalSolidList"/>
    <dgm:cxn modelId="{A75403C9-9F34-49C8-8720-84972402EA82}" srcId="{E5ABB182-149F-4D69-8D13-B11041229592}" destId="{6A185C0A-1F74-4F08-B115-B24768AA4294}" srcOrd="6" destOrd="0" parTransId="{4DCBB233-B986-46D6-9A81-5EBB4B768185}" sibTransId="{493E2F0C-A398-4B07-98DF-6791C673BCD2}"/>
    <dgm:cxn modelId="{35411BC9-B54E-4426-BCD3-6DBE1B1B6FF7}" srcId="{E5ABB182-149F-4D69-8D13-B11041229592}" destId="{13897E7F-4854-48C7-AF7B-D130E47AE170}" srcOrd="4" destOrd="0" parTransId="{01806F73-10A1-4DC9-AC22-C1522BC0B6DA}" sibTransId="{A5A9AC6A-0728-4AD5-86D9-AEA37B3F39AD}"/>
    <dgm:cxn modelId="{210DFBC9-3AD7-8E40-9A0B-5E81FDA8C612}" type="presOf" srcId="{ABCEF76A-F22F-4CFC-B612-BA6C8599CB00}" destId="{68B8ACFD-10FE-49FD-9A6C-19D62BB653F2}" srcOrd="0" destOrd="0" presId="urn:microsoft.com/office/officeart/2018/2/layout/IconVerticalSolidList"/>
    <dgm:cxn modelId="{CC187BD3-1E71-7044-B010-7E973671F752}" type="presOf" srcId="{13897E7F-4854-48C7-AF7B-D130E47AE170}" destId="{1BC4B01C-FFCE-433E-93CF-0639D7117C35}" srcOrd="0" destOrd="0" presId="urn:microsoft.com/office/officeart/2018/2/layout/IconVerticalSolidList"/>
    <dgm:cxn modelId="{DC9782E1-910D-074D-9ACA-BF52E1EA15AF}" type="presOf" srcId="{97F727D3-D71D-4CB7-93F6-3E20B27635B2}" destId="{E55789A8-080E-4425-AAAE-E21217213455}"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FBE18FF1-CB1F-6049-98CD-58427ED0A12E}" type="presOf" srcId="{41AD5F82-A444-4C7D-9430-117AEE01ACFD}" destId="{D1B62C00-358B-41F0-B65F-EC8265A9C265}" srcOrd="0" destOrd="0" presId="urn:microsoft.com/office/officeart/2018/2/layout/IconVerticalSolidList"/>
    <dgm:cxn modelId="{DB7169F8-846D-4BD5-8675-969E4F300B48}" srcId="{E5ABB182-149F-4D69-8D13-B11041229592}" destId="{97F727D3-D71D-4CB7-93F6-3E20B27635B2}" srcOrd="2" destOrd="0" parTransId="{4847923E-6D7C-42F2-8298-792937C5C78E}" sibTransId="{DC1BF34A-CC60-495D-A883-3AF085CEB3A6}"/>
    <dgm:cxn modelId="{25440FB4-BE65-4E42-8350-A90086547682}" type="presParOf" srcId="{93B17826-EEF2-49F4-9531-25CE30ECD6E4}" destId="{258BDD86-9726-412E-8A2C-F5D9F0C2D2B7}" srcOrd="0" destOrd="0" presId="urn:microsoft.com/office/officeart/2018/2/layout/IconVerticalSolidList"/>
    <dgm:cxn modelId="{97196FC0-EF5C-654D-A238-C9DB5F89AB1A}" type="presParOf" srcId="{258BDD86-9726-412E-8A2C-F5D9F0C2D2B7}" destId="{C02D03BB-42AB-4F40-8ACC-C31ABB89D7A0}" srcOrd="0" destOrd="0" presId="urn:microsoft.com/office/officeart/2018/2/layout/IconVerticalSolidList"/>
    <dgm:cxn modelId="{2BAB7288-A2A9-DF40-99BB-6592E08C8EF8}" type="presParOf" srcId="{258BDD86-9726-412E-8A2C-F5D9F0C2D2B7}" destId="{59FD75D7-495E-44ED-B4F1-4C9B4604760E}" srcOrd="1" destOrd="0" presId="urn:microsoft.com/office/officeart/2018/2/layout/IconVerticalSolidList"/>
    <dgm:cxn modelId="{B88A10E1-1EAF-1F42-B76C-4DE8D423D4F1}" type="presParOf" srcId="{258BDD86-9726-412E-8A2C-F5D9F0C2D2B7}" destId="{5CB79096-ECED-4040-B4E3-B5FE621F4793}" srcOrd="2" destOrd="0" presId="urn:microsoft.com/office/officeart/2018/2/layout/IconVerticalSolidList"/>
    <dgm:cxn modelId="{08E1E5D8-8980-3044-B35B-A72801D5A32D}" type="presParOf" srcId="{258BDD86-9726-412E-8A2C-F5D9F0C2D2B7}" destId="{E1D040AD-9653-458A-9DF8-AB44B223D716}" srcOrd="3" destOrd="0" presId="urn:microsoft.com/office/officeart/2018/2/layout/IconVerticalSolidList"/>
    <dgm:cxn modelId="{02D89CB6-7737-5A44-9354-262A7F47BAB3}" type="presParOf" srcId="{93B17826-EEF2-49F4-9531-25CE30ECD6E4}" destId="{3D0D84EF-60A2-42F8-BDB5-B9AE550374FA}" srcOrd="1" destOrd="0" presId="urn:microsoft.com/office/officeart/2018/2/layout/IconVerticalSolidList"/>
    <dgm:cxn modelId="{8D60F481-2A73-3145-81E9-6FE08B0D1A04}" type="presParOf" srcId="{93B17826-EEF2-49F4-9531-25CE30ECD6E4}" destId="{14641166-5732-417E-A878-4D597724BD4B}" srcOrd="2" destOrd="0" presId="urn:microsoft.com/office/officeart/2018/2/layout/IconVerticalSolidList"/>
    <dgm:cxn modelId="{B28BE1B4-D067-F041-9D41-AEAB55EDD693}" type="presParOf" srcId="{14641166-5732-417E-A878-4D597724BD4B}" destId="{3C9CC8AE-4912-4A3F-AC4F-109DCCB2C34F}" srcOrd="0" destOrd="0" presId="urn:microsoft.com/office/officeart/2018/2/layout/IconVerticalSolidList"/>
    <dgm:cxn modelId="{E4638BAE-1741-4E40-BF88-839165FA7E54}" type="presParOf" srcId="{14641166-5732-417E-A878-4D597724BD4B}" destId="{2DFE1B0A-548E-49A4-B62B-B12733DAD353}" srcOrd="1" destOrd="0" presId="urn:microsoft.com/office/officeart/2018/2/layout/IconVerticalSolidList"/>
    <dgm:cxn modelId="{81B1A5F2-4874-0E46-8ED9-AC3837B6BD86}" type="presParOf" srcId="{14641166-5732-417E-A878-4D597724BD4B}" destId="{232DBBDF-9F42-40EF-98F2-234734A1313C}" srcOrd="2" destOrd="0" presId="urn:microsoft.com/office/officeart/2018/2/layout/IconVerticalSolidList"/>
    <dgm:cxn modelId="{D4FA3E90-4FA1-F747-B02E-56667A3A01B0}" type="presParOf" srcId="{14641166-5732-417E-A878-4D597724BD4B}" destId="{D1B62C00-358B-41F0-B65F-EC8265A9C265}" srcOrd="3" destOrd="0" presId="urn:microsoft.com/office/officeart/2018/2/layout/IconVerticalSolidList"/>
    <dgm:cxn modelId="{B2D1364A-CA35-9248-A6B9-C605F50C441F}" type="presParOf" srcId="{93B17826-EEF2-49F4-9531-25CE30ECD6E4}" destId="{5C2D4EDC-445B-4EC1-A378-D31E610B1FBF}" srcOrd="3" destOrd="0" presId="urn:microsoft.com/office/officeart/2018/2/layout/IconVerticalSolidList"/>
    <dgm:cxn modelId="{8C2D7E88-8AA4-9440-8BA1-742F056F3CDA}" type="presParOf" srcId="{93B17826-EEF2-49F4-9531-25CE30ECD6E4}" destId="{7CEE0AF7-8C76-452B-A006-1667604B4726}" srcOrd="4" destOrd="0" presId="urn:microsoft.com/office/officeart/2018/2/layout/IconVerticalSolidList"/>
    <dgm:cxn modelId="{557FDDF2-2EF1-B74A-8A7C-3F74749769B5}" type="presParOf" srcId="{7CEE0AF7-8C76-452B-A006-1667604B4726}" destId="{B31C6788-C851-4F86-8198-8D5E0C99E81F}" srcOrd="0" destOrd="0" presId="urn:microsoft.com/office/officeart/2018/2/layout/IconVerticalSolidList"/>
    <dgm:cxn modelId="{28FEC069-643B-134E-B1BC-7EC0C0058E8E}" type="presParOf" srcId="{7CEE0AF7-8C76-452B-A006-1667604B4726}" destId="{16040525-85B7-4875-83A8-D2D7AEAFAEA0}" srcOrd="1" destOrd="0" presId="urn:microsoft.com/office/officeart/2018/2/layout/IconVerticalSolidList"/>
    <dgm:cxn modelId="{1B4107F2-1CBF-384C-9670-90EABAE102F8}" type="presParOf" srcId="{7CEE0AF7-8C76-452B-A006-1667604B4726}" destId="{E41CAF70-F9DA-4B56-AA5D-B456FE47BCB6}" srcOrd="2" destOrd="0" presId="urn:microsoft.com/office/officeart/2018/2/layout/IconVerticalSolidList"/>
    <dgm:cxn modelId="{112219AB-A9A3-714C-B2BF-DBC9EDA30E66}" type="presParOf" srcId="{7CEE0AF7-8C76-452B-A006-1667604B4726}" destId="{E55789A8-080E-4425-AAAE-E21217213455}" srcOrd="3" destOrd="0" presId="urn:microsoft.com/office/officeart/2018/2/layout/IconVerticalSolidList"/>
    <dgm:cxn modelId="{887912BC-4330-2943-A616-2FE4B0C24678}" type="presParOf" srcId="{93B17826-EEF2-49F4-9531-25CE30ECD6E4}" destId="{EECB06F9-8422-4348-A164-8D8EA8EF40C8}" srcOrd="5" destOrd="0" presId="urn:microsoft.com/office/officeart/2018/2/layout/IconVerticalSolidList"/>
    <dgm:cxn modelId="{9E774B88-5866-D94B-A661-67369CA5EB6C}" type="presParOf" srcId="{93B17826-EEF2-49F4-9531-25CE30ECD6E4}" destId="{E70CF3AF-1050-4201-945C-D85489D85DED}" srcOrd="6" destOrd="0" presId="urn:microsoft.com/office/officeart/2018/2/layout/IconVerticalSolidList"/>
    <dgm:cxn modelId="{0C0F1A11-C1DE-2E4D-B559-A7D5751A5C96}" type="presParOf" srcId="{E70CF3AF-1050-4201-945C-D85489D85DED}" destId="{A95002BB-5E73-4204-82B0-B83157A1A3B0}" srcOrd="0" destOrd="0" presId="urn:microsoft.com/office/officeart/2018/2/layout/IconVerticalSolidList"/>
    <dgm:cxn modelId="{C9877E27-1F9B-B34A-AC80-CB090FA3CEE5}" type="presParOf" srcId="{E70CF3AF-1050-4201-945C-D85489D85DED}" destId="{771DAC36-DEE5-4203-B110-B910CEB2CBC4}" srcOrd="1" destOrd="0" presId="urn:microsoft.com/office/officeart/2018/2/layout/IconVerticalSolidList"/>
    <dgm:cxn modelId="{CCD181D4-7878-4B44-B959-E9C9B07DDBD1}" type="presParOf" srcId="{E70CF3AF-1050-4201-945C-D85489D85DED}" destId="{F4B24083-E42B-481E-82DC-607AADAF6291}" srcOrd="2" destOrd="0" presId="urn:microsoft.com/office/officeart/2018/2/layout/IconVerticalSolidList"/>
    <dgm:cxn modelId="{4608DCB8-7C11-9543-BE13-8C00C686D561}" type="presParOf" srcId="{E70CF3AF-1050-4201-945C-D85489D85DED}" destId="{B4551BCB-3472-4C17-B3F0-4E038CF4C102}" srcOrd="3" destOrd="0" presId="urn:microsoft.com/office/officeart/2018/2/layout/IconVerticalSolidList"/>
    <dgm:cxn modelId="{B223BBEF-A5C2-8E48-B376-A33418857946}" type="presParOf" srcId="{93B17826-EEF2-49F4-9531-25CE30ECD6E4}" destId="{8611B11B-5110-4831-A094-E008C5E3F914}" srcOrd="7" destOrd="0" presId="urn:microsoft.com/office/officeart/2018/2/layout/IconVerticalSolidList"/>
    <dgm:cxn modelId="{3BFA415C-A7E4-8849-811D-B6714970498F}" type="presParOf" srcId="{93B17826-EEF2-49F4-9531-25CE30ECD6E4}" destId="{F5C4934A-2E56-414E-86BD-65C852715881}" srcOrd="8" destOrd="0" presId="urn:microsoft.com/office/officeart/2018/2/layout/IconVerticalSolidList"/>
    <dgm:cxn modelId="{2F996966-1AF5-2043-BA27-2FA49AE1CCA6}" type="presParOf" srcId="{F5C4934A-2E56-414E-86BD-65C852715881}" destId="{1C05AA33-78F2-47B1-A850-703775B7E7FB}" srcOrd="0" destOrd="0" presId="urn:microsoft.com/office/officeart/2018/2/layout/IconVerticalSolidList"/>
    <dgm:cxn modelId="{CD38D693-7D16-4444-9384-D19AF4288423}" type="presParOf" srcId="{F5C4934A-2E56-414E-86BD-65C852715881}" destId="{86563132-365B-49E3-A258-47B698F50E28}" srcOrd="1" destOrd="0" presId="urn:microsoft.com/office/officeart/2018/2/layout/IconVerticalSolidList"/>
    <dgm:cxn modelId="{44CCD99C-A6CF-5944-8131-F93A17F95B61}" type="presParOf" srcId="{F5C4934A-2E56-414E-86BD-65C852715881}" destId="{00403FF2-6CA0-47E8-BC49-33CBAE74017A}" srcOrd="2" destOrd="0" presId="urn:microsoft.com/office/officeart/2018/2/layout/IconVerticalSolidList"/>
    <dgm:cxn modelId="{43EC0C74-32F9-D74C-9D48-49E742CB9F4A}" type="presParOf" srcId="{F5C4934A-2E56-414E-86BD-65C852715881}" destId="{1BC4B01C-FFCE-433E-93CF-0639D7117C35}" srcOrd="3" destOrd="0" presId="urn:microsoft.com/office/officeart/2018/2/layout/IconVerticalSolidList"/>
    <dgm:cxn modelId="{CAF18960-0B74-2F4D-8D7A-13300E843BEA}" type="presParOf" srcId="{93B17826-EEF2-49F4-9531-25CE30ECD6E4}" destId="{8701469D-4468-4D85-9974-A18B5DF6D2EE}" srcOrd="9" destOrd="0" presId="urn:microsoft.com/office/officeart/2018/2/layout/IconVerticalSolidList"/>
    <dgm:cxn modelId="{A31980E7-FAA6-0D46-9043-E6210A2F3F41}" type="presParOf" srcId="{93B17826-EEF2-49F4-9531-25CE30ECD6E4}" destId="{BAEC6B1F-33F2-462F-BF10-58B8661011C3}" srcOrd="10" destOrd="0" presId="urn:microsoft.com/office/officeart/2018/2/layout/IconVerticalSolidList"/>
    <dgm:cxn modelId="{3D8768B2-DEBF-8841-81EC-702103830FB0}" type="presParOf" srcId="{BAEC6B1F-33F2-462F-BF10-58B8661011C3}" destId="{ACCE8B09-8A8D-4BEF-B7D2-05E40B936DAE}" srcOrd="0" destOrd="0" presId="urn:microsoft.com/office/officeart/2018/2/layout/IconVerticalSolidList"/>
    <dgm:cxn modelId="{7B3C85FF-C26C-2849-83B9-0143905DA11E}" type="presParOf" srcId="{BAEC6B1F-33F2-462F-BF10-58B8661011C3}" destId="{22731671-8472-43F9-AE8D-C6E60093CE68}" srcOrd="1" destOrd="0" presId="urn:microsoft.com/office/officeart/2018/2/layout/IconVerticalSolidList"/>
    <dgm:cxn modelId="{A7608875-3423-454C-9925-87F19A13307E}" type="presParOf" srcId="{BAEC6B1F-33F2-462F-BF10-58B8661011C3}" destId="{4380780A-1BA0-4D49-B643-4FC2C7C1A75E}" srcOrd="2" destOrd="0" presId="urn:microsoft.com/office/officeart/2018/2/layout/IconVerticalSolidList"/>
    <dgm:cxn modelId="{FA09B899-2D45-2F4F-9ACC-95BB5FBD33E7}" type="presParOf" srcId="{BAEC6B1F-33F2-462F-BF10-58B8661011C3}" destId="{68B8ACFD-10FE-49FD-9A6C-19D62BB653F2}" srcOrd="3" destOrd="0" presId="urn:microsoft.com/office/officeart/2018/2/layout/IconVerticalSolidList"/>
    <dgm:cxn modelId="{639C2314-3DA5-5A45-8E17-B88F4A34F34E}" type="presParOf" srcId="{93B17826-EEF2-49F4-9531-25CE30ECD6E4}" destId="{9D83C4B9-D2CD-4EB1-B75C-30BB1CFDEC8F}" srcOrd="11" destOrd="0" presId="urn:microsoft.com/office/officeart/2018/2/layout/IconVerticalSolidList"/>
    <dgm:cxn modelId="{4362B208-F15A-3B4F-9BD9-D03B0EE3F2CE}" type="presParOf" srcId="{93B17826-EEF2-49F4-9531-25CE30ECD6E4}" destId="{5978F97C-0F32-4D5A-BCBD-A32DB70EEC6C}" srcOrd="12" destOrd="0" presId="urn:microsoft.com/office/officeart/2018/2/layout/IconVerticalSolidList"/>
    <dgm:cxn modelId="{232BAADF-E3DF-DF49-8438-9B71938785A6}" type="presParOf" srcId="{5978F97C-0F32-4D5A-BCBD-A32DB70EEC6C}" destId="{47F9F9A9-6AD2-4D7D-A3D6-90CCD488FB0A}" srcOrd="0" destOrd="0" presId="urn:microsoft.com/office/officeart/2018/2/layout/IconVerticalSolidList"/>
    <dgm:cxn modelId="{C970259B-F5D7-D34C-91D1-05F8EF780A94}" type="presParOf" srcId="{5978F97C-0F32-4D5A-BCBD-A32DB70EEC6C}" destId="{CE8ABD54-0A12-4FEF-872E-A3BB44DC1345}" srcOrd="1" destOrd="0" presId="urn:microsoft.com/office/officeart/2018/2/layout/IconVerticalSolidList"/>
    <dgm:cxn modelId="{082E0D7F-BD37-274D-9241-D650AA1E2720}" type="presParOf" srcId="{5978F97C-0F32-4D5A-BCBD-A32DB70EEC6C}" destId="{940AF53C-D82D-4290-A551-4543096AE0F0}" srcOrd="2" destOrd="0" presId="urn:microsoft.com/office/officeart/2018/2/layout/IconVerticalSolidList"/>
    <dgm:cxn modelId="{0CD2D27D-ADDF-8444-9ECD-94C2D95AFA50}" type="presParOf" srcId="{5978F97C-0F32-4D5A-BCBD-A32DB70EEC6C}" destId="{B66525BB-DFAD-4CEB-BACC-6820E1895B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650D63D-E045-4F6B-9CDD-0CDCB5D48466}">
      <dgm:prSet/>
      <dgm:spPr/>
      <dgm:t>
        <a:bodyPr/>
        <a:lstStyle/>
        <a:p>
          <a:pPr>
            <a:lnSpc>
              <a:spcPct val="100000"/>
            </a:lnSpc>
          </a:pPr>
          <a:r>
            <a:rPr lang="en-US" i="1" dirty="0"/>
            <a:t>4. Improve student access to assessment and interventions for CVI. </a:t>
          </a:r>
          <a:endParaRPr lang="en-US" dirty="0"/>
        </a:p>
      </dgm:t>
    </dgm:pt>
    <dgm:pt modelId="{EAC79B94-F4EE-416B-BCC2-F729FC8684CA}" type="parTrans" cxnId="{EE971330-8C95-464A-9C1D-D34B84FD298C}">
      <dgm:prSet/>
      <dgm:spPr/>
      <dgm:t>
        <a:bodyPr/>
        <a:lstStyle/>
        <a:p>
          <a:endParaRPr lang="en-US"/>
        </a:p>
      </dgm:t>
    </dgm:pt>
    <dgm:pt modelId="{B725AC2F-5A74-4C01-B7CF-8C821C418E6B}" type="sibTrans" cxnId="{EE971330-8C95-464A-9C1D-D34B84FD298C}">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E70CF3AF-1050-4201-945C-D85489D85DED}" type="pres">
      <dgm:prSet presAssocID="{8650D63D-E045-4F6B-9CDD-0CDCB5D48466}" presName="compNode" presStyleCnt="0"/>
      <dgm:spPr/>
    </dgm:pt>
    <dgm:pt modelId="{A95002BB-5E73-4204-82B0-B83157A1A3B0}" type="pres">
      <dgm:prSet presAssocID="{8650D63D-E045-4F6B-9CDD-0CDCB5D48466}" presName="bgRect" presStyleLbl="bgShp" presStyleIdx="0" presStyleCnt="1"/>
      <dgm:spPr/>
    </dgm:pt>
    <dgm:pt modelId="{771DAC36-DEE5-4203-B110-B910CEB2CBC4}" type="pres">
      <dgm:prSet presAssocID="{8650D63D-E045-4F6B-9CDD-0CDCB5D48466}"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F4B24083-E42B-481E-82DC-607AADAF6291}" type="pres">
      <dgm:prSet presAssocID="{8650D63D-E045-4F6B-9CDD-0CDCB5D48466}" presName="spaceRect" presStyleCnt="0"/>
      <dgm:spPr/>
    </dgm:pt>
    <dgm:pt modelId="{B4551BCB-3472-4C17-B3F0-4E038CF4C102}" type="pres">
      <dgm:prSet presAssocID="{8650D63D-E045-4F6B-9CDD-0CDCB5D48466}" presName="parTx" presStyleLbl="revTx" presStyleIdx="0" presStyleCnt="1">
        <dgm:presLayoutVars>
          <dgm:chMax val="0"/>
          <dgm:chPref val="0"/>
        </dgm:presLayoutVars>
      </dgm:prSet>
      <dgm:spPr/>
    </dgm:pt>
  </dgm:ptLst>
  <dgm:cxnLst>
    <dgm:cxn modelId="{EE971330-8C95-464A-9C1D-D34B84FD298C}" srcId="{E5ABB182-149F-4D69-8D13-B11041229592}" destId="{8650D63D-E045-4F6B-9CDD-0CDCB5D48466}" srcOrd="0" destOrd="0" parTransId="{EAC79B94-F4EE-416B-BCC2-F729FC8684CA}" sibTransId="{B725AC2F-5A74-4C01-B7CF-8C821C418E6B}"/>
    <dgm:cxn modelId="{179D9DB5-0997-4F40-A7F8-AB1530A80152}" type="presOf" srcId="{8650D63D-E045-4F6B-9CDD-0CDCB5D48466}" destId="{B4551BCB-3472-4C17-B3F0-4E038CF4C102}"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9E774B88-5866-D94B-A661-67369CA5EB6C}" type="presParOf" srcId="{93B17826-EEF2-49F4-9531-25CE30ECD6E4}" destId="{E70CF3AF-1050-4201-945C-D85489D85DED}" srcOrd="0" destOrd="0" presId="urn:microsoft.com/office/officeart/2018/2/layout/IconVerticalSolidList"/>
    <dgm:cxn modelId="{0C0F1A11-C1DE-2E4D-B559-A7D5751A5C96}" type="presParOf" srcId="{E70CF3AF-1050-4201-945C-D85489D85DED}" destId="{A95002BB-5E73-4204-82B0-B83157A1A3B0}" srcOrd="0" destOrd="0" presId="urn:microsoft.com/office/officeart/2018/2/layout/IconVerticalSolidList"/>
    <dgm:cxn modelId="{C9877E27-1F9B-B34A-AC80-CB090FA3CEE5}" type="presParOf" srcId="{E70CF3AF-1050-4201-945C-D85489D85DED}" destId="{771DAC36-DEE5-4203-B110-B910CEB2CBC4}" srcOrd="1" destOrd="0" presId="urn:microsoft.com/office/officeart/2018/2/layout/IconVerticalSolidList"/>
    <dgm:cxn modelId="{CCD181D4-7878-4B44-B959-E9C9B07DDBD1}" type="presParOf" srcId="{E70CF3AF-1050-4201-945C-D85489D85DED}" destId="{F4B24083-E42B-481E-82DC-607AADAF6291}" srcOrd="2" destOrd="0" presId="urn:microsoft.com/office/officeart/2018/2/layout/IconVerticalSolidList"/>
    <dgm:cxn modelId="{4608DCB8-7C11-9543-BE13-8C00C686D561}" type="presParOf" srcId="{E70CF3AF-1050-4201-945C-D85489D85DED}" destId="{B4551BCB-3472-4C17-B3F0-4E038CF4C10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E0EAD6-E597-4C3F-A56F-0E7F4EB038E6}">
      <dgm:prSet/>
      <dgm:spPr/>
      <dgm:t>
        <a:bodyPr/>
        <a:lstStyle/>
        <a:p>
          <a:pPr>
            <a:lnSpc>
              <a:spcPct val="100000"/>
            </a:lnSpc>
          </a:pPr>
          <a:r>
            <a:rPr lang="en-US" i="1" dirty="0"/>
            <a:t>1. Produce excellent training materials for the use of the CViConnect app.</a:t>
          </a:r>
          <a:endParaRPr lang="en-US" dirty="0"/>
        </a:p>
      </dgm:t>
    </dgm:pt>
    <dgm:pt modelId="{4F3D1D81-C136-4853-ABFA-F87D08B49076}" type="parTrans" cxnId="{7D534D8E-91B0-42C3-B2ED-DA50822C5767}">
      <dgm:prSet/>
      <dgm:spPr/>
      <dgm:t>
        <a:bodyPr/>
        <a:lstStyle/>
        <a:p>
          <a:endParaRPr lang="en-US"/>
        </a:p>
      </dgm:t>
    </dgm:pt>
    <dgm:pt modelId="{99A9FB42-E9CA-4D12-9858-2DACE7875AAE}" type="sibTrans" cxnId="{7D534D8E-91B0-42C3-B2ED-DA50822C5767}">
      <dgm:prSet/>
      <dgm:spPr/>
      <dgm:t>
        <a:bodyPr/>
        <a:lstStyle/>
        <a:p>
          <a:endParaRPr lang="en-US"/>
        </a:p>
      </dgm:t>
    </dgm:pt>
    <dgm:pt modelId="{41AD5F82-A444-4C7D-9430-117AEE01ACFD}">
      <dgm:prSet/>
      <dgm:spPr/>
      <dgm:t>
        <a:bodyPr/>
        <a:lstStyle/>
        <a:p>
          <a:pPr>
            <a:lnSpc>
              <a:spcPct val="100000"/>
            </a:lnSpc>
          </a:pPr>
          <a:r>
            <a:rPr lang="en-US" i="1" dirty="0"/>
            <a:t>2. Use web conferencing for group instruction and individualized coaching to ensure instructional efficacy across 5 states and 20 districts or LEAs. </a:t>
          </a:r>
          <a:endParaRPr lang="en-US" dirty="0"/>
        </a:p>
      </dgm:t>
    </dgm:pt>
    <dgm:pt modelId="{461C84E9-60E7-40B6-81EA-9688BD866603}" type="parTrans" cxnId="{CED1EE26-696B-48F1-8DF5-C0B580E36599}">
      <dgm:prSet/>
      <dgm:spPr/>
      <dgm:t>
        <a:bodyPr/>
        <a:lstStyle/>
        <a:p>
          <a:endParaRPr lang="en-US"/>
        </a:p>
      </dgm:t>
    </dgm:pt>
    <dgm:pt modelId="{F0CA8E67-5CDE-4205-B473-5CB210C539FA}" type="sibTrans" cxnId="{CED1EE26-696B-48F1-8DF5-C0B580E36599}">
      <dgm:prSet/>
      <dgm:spPr/>
      <dgm:t>
        <a:bodyPr/>
        <a:lstStyle/>
        <a:p>
          <a:endParaRPr lang="en-US"/>
        </a:p>
      </dgm:t>
    </dgm:pt>
    <dgm:pt modelId="{97F727D3-D71D-4CB7-93F6-3E20B27635B2}">
      <dgm:prSet/>
      <dgm:spPr/>
      <dgm:t>
        <a:bodyPr/>
        <a:lstStyle/>
        <a:p>
          <a:pPr>
            <a:lnSpc>
              <a:spcPct val="100000"/>
            </a:lnSpc>
          </a:pPr>
          <a:r>
            <a:rPr lang="en-US" i="1" dirty="0"/>
            <a:t>3. Increase TVI confidence in assessing and instructing students with CVI.</a:t>
          </a:r>
          <a:endParaRPr lang="en-US" dirty="0"/>
        </a:p>
      </dgm:t>
    </dgm:pt>
    <dgm:pt modelId="{4847923E-6D7C-42F2-8298-792937C5C78E}" type="parTrans" cxnId="{DB7169F8-846D-4BD5-8675-969E4F300B48}">
      <dgm:prSet/>
      <dgm:spPr/>
      <dgm:t>
        <a:bodyPr/>
        <a:lstStyle/>
        <a:p>
          <a:endParaRPr lang="en-US"/>
        </a:p>
      </dgm:t>
    </dgm:pt>
    <dgm:pt modelId="{DC1BF34A-CC60-495D-A883-3AF085CEB3A6}" type="sibTrans" cxnId="{DB7169F8-846D-4BD5-8675-969E4F300B48}">
      <dgm:prSet/>
      <dgm:spPr/>
      <dgm:t>
        <a:bodyPr/>
        <a:lstStyle/>
        <a:p>
          <a:endParaRPr lang="en-US"/>
        </a:p>
      </dgm:t>
    </dgm:pt>
    <dgm:pt modelId="{8650D63D-E045-4F6B-9CDD-0CDCB5D48466}">
      <dgm:prSet/>
      <dgm:spPr/>
      <dgm:t>
        <a:bodyPr/>
        <a:lstStyle/>
        <a:p>
          <a:pPr>
            <a:lnSpc>
              <a:spcPct val="100000"/>
            </a:lnSpc>
          </a:pPr>
          <a:r>
            <a:rPr lang="en-US" i="1" dirty="0"/>
            <a:t>4. Improve student access to assessment and interventions for CVI. </a:t>
          </a:r>
          <a:endParaRPr lang="en-US" dirty="0"/>
        </a:p>
      </dgm:t>
    </dgm:pt>
    <dgm:pt modelId="{EAC79B94-F4EE-416B-BCC2-F729FC8684CA}" type="parTrans" cxnId="{EE971330-8C95-464A-9C1D-D34B84FD298C}">
      <dgm:prSet/>
      <dgm:spPr/>
      <dgm:t>
        <a:bodyPr/>
        <a:lstStyle/>
        <a:p>
          <a:endParaRPr lang="en-US"/>
        </a:p>
      </dgm:t>
    </dgm:pt>
    <dgm:pt modelId="{B725AC2F-5A74-4C01-B7CF-8C821C418E6B}" type="sibTrans" cxnId="{EE971330-8C95-464A-9C1D-D34B84FD298C}">
      <dgm:prSet/>
      <dgm:spPr/>
      <dgm:t>
        <a:bodyPr/>
        <a:lstStyle/>
        <a:p>
          <a:endParaRPr lang="en-US"/>
        </a:p>
      </dgm:t>
    </dgm:pt>
    <dgm:pt modelId="{13897E7F-4854-48C7-AF7B-D130E47AE170}">
      <dgm:prSet/>
      <dgm:spPr/>
      <dgm:t>
        <a:bodyPr/>
        <a:lstStyle/>
        <a:p>
          <a:pPr>
            <a:lnSpc>
              <a:spcPct val="100000"/>
            </a:lnSpc>
          </a:pPr>
          <a:r>
            <a:rPr lang="en-US" i="1"/>
            <a:t>5. Improve student outcomes on the CVI range scores for 80% of students.</a:t>
          </a:r>
          <a:endParaRPr lang="en-US"/>
        </a:p>
      </dgm:t>
    </dgm:pt>
    <dgm:pt modelId="{01806F73-10A1-4DC9-AC22-C1522BC0B6DA}" type="parTrans" cxnId="{35411BC9-B54E-4426-BCD3-6DBE1B1B6FF7}">
      <dgm:prSet/>
      <dgm:spPr/>
      <dgm:t>
        <a:bodyPr/>
        <a:lstStyle/>
        <a:p>
          <a:endParaRPr lang="en-US"/>
        </a:p>
      </dgm:t>
    </dgm:pt>
    <dgm:pt modelId="{A5A9AC6A-0728-4AD5-86D9-AEA37B3F39AD}" type="sibTrans" cxnId="{35411BC9-B54E-4426-BCD3-6DBE1B1B6FF7}">
      <dgm:prSet/>
      <dgm:spPr/>
      <dgm:t>
        <a:bodyPr/>
        <a:lstStyle/>
        <a:p>
          <a:endParaRPr lang="en-US"/>
        </a:p>
      </dgm:t>
    </dgm:pt>
    <dgm:pt modelId="{ABCEF76A-F22F-4CFC-B612-BA6C8599CB00}">
      <dgm:prSet/>
      <dgm:spPr/>
      <dgm:t>
        <a:bodyPr/>
        <a:lstStyle/>
        <a:p>
          <a:pPr>
            <a:lnSpc>
              <a:spcPct val="100000"/>
            </a:lnSpc>
          </a:pPr>
          <a:r>
            <a:rPr lang="en-US" i="1"/>
            <a:t>6. Provide access to CViConnect app and a professional trained in its use in 5 states with at least 20 districts/LEAs.</a:t>
          </a:r>
          <a:endParaRPr lang="en-US"/>
        </a:p>
      </dgm:t>
    </dgm:pt>
    <dgm:pt modelId="{31844761-1F61-4227-AA26-6AD08138BDF1}" type="parTrans" cxnId="{EBDAD58C-CCB9-4355-AD46-CFE0613050BB}">
      <dgm:prSet/>
      <dgm:spPr/>
      <dgm:t>
        <a:bodyPr/>
        <a:lstStyle/>
        <a:p>
          <a:endParaRPr lang="en-US"/>
        </a:p>
      </dgm:t>
    </dgm:pt>
    <dgm:pt modelId="{234D3536-0B17-4237-BFAB-E948E1389975}" type="sibTrans" cxnId="{EBDAD58C-CCB9-4355-AD46-CFE0613050BB}">
      <dgm:prSet/>
      <dgm:spPr/>
      <dgm:t>
        <a:bodyPr/>
        <a:lstStyle/>
        <a:p>
          <a:endParaRPr lang="en-US"/>
        </a:p>
      </dgm:t>
    </dgm:pt>
    <dgm:pt modelId="{6A185C0A-1F74-4F08-B115-B24768AA4294}">
      <dgm:prSet/>
      <dgm:spPr/>
      <dgm:t>
        <a:bodyPr/>
        <a:lstStyle/>
        <a:p>
          <a:pPr>
            <a:lnSpc>
              <a:spcPct val="100000"/>
            </a:lnSpc>
          </a:pPr>
          <a:r>
            <a:rPr lang="en-US" i="1"/>
            <a:t>7. Apply developed training materials and procedures to both rural and urban LEAs, with an emphasis on LEAs that serve areas with high poverty or have high racial and ethnic diversity. </a:t>
          </a:r>
          <a:endParaRPr lang="en-US"/>
        </a:p>
      </dgm:t>
    </dgm:pt>
    <dgm:pt modelId="{4DCBB233-B986-46D6-9A81-5EBB4B768185}" type="parTrans" cxnId="{A75403C9-9F34-49C8-8720-84972402EA82}">
      <dgm:prSet/>
      <dgm:spPr/>
      <dgm:t>
        <a:bodyPr/>
        <a:lstStyle/>
        <a:p>
          <a:endParaRPr lang="en-US"/>
        </a:p>
      </dgm:t>
    </dgm:pt>
    <dgm:pt modelId="{493E2F0C-A398-4B07-98DF-6791C673BCD2}" type="sibTrans" cxnId="{A75403C9-9F34-49C8-8720-84972402EA82}">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258BDD86-9726-412E-8A2C-F5D9F0C2D2B7}" type="pres">
      <dgm:prSet presAssocID="{43E0EAD6-E597-4C3F-A56F-0E7F4EB038E6}" presName="compNode" presStyleCnt="0"/>
      <dgm:spPr/>
    </dgm:pt>
    <dgm:pt modelId="{C02D03BB-42AB-4F40-8ACC-C31ABB89D7A0}" type="pres">
      <dgm:prSet presAssocID="{43E0EAD6-E597-4C3F-A56F-0E7F4EB038E6}" presName="bgRect" presStyleLbl="bgShp" presStyleIdx="0" presStyleCnt="7"/>
      <dgm:spPr/>
    </dgm:pt>
    <dgm:pt modelId="{59FD75D7-495E-44ED-B4F1-4C9B4604760E}" type="pres">
      <dgm:prSet presAssocID="{43E0EAD6-E597-4C3F-A56F-0E7F4EB038E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5CB79096-ECED-4040-B4E3-B5FE621F4793}" type="pres">
      <dgm:prSet presAssocID="{43E0EAD6-E597-4C3F-A56F-0E7F4EB038E6}" presName="spaceRect" presStyleCnt="0"/>
      <dgm:spPr/>
    </dgm:pt>
    <dgm:pt modelId="{E1D040AD-9653-458A-9DF8-AB44B223D716}" type="pres">
      <dgm:prSet presAssocID="{43E0EAD6-E597-4C3F-A56F-0E7F4EB038E6}" presName="parTx" presStyleLbl="revTx" presStyleIdx="0" presStyleCnt="7">
        <dgm:presLayoutVars>
          <dgm:chMax val="0"/>
          <dgm:chPref val="0"/>
        </dgm:presLayoutVars>
      </dgm:prSet>
      <dgm:spPr/>
    </dgm:pt>
    <dgm:pt modelId="{3D0D84EF-60A2-42F8-BDB5-B9AE550374FA}" type="pres">
      <dgm:prSet presAssocID="{99A9FB42-E9CA-4D12-9858-2DACE7875AAE}" presName="sibTrans" presStyleCnt="0"/>
      <dgm:spPr/>
    </dgm:pt>
    <dgm:pt modelId="{14641166-5732-417E-A878-4D597724BD4B}" type="pres">
      <dgm:prSet presAssocID="{41AD5F82-A444-4C7D-9430-117AEE01ACFD}" presName="compNode" presStyleCnt="0"/>
      <dgm:spPr/>
    </dgm:pt>
    <dgm:pt modelId="{3C9CC8AE-4912-4A3F-AC4F-109DCCB2C34F}" type="pres">
      <dgm:prSet presAssocID="{41AD5F82-A444-4C7D-9430-117AEE01ACFD}" presName="bgRect" presStyleLbl="bgShp" presStyleIdx="1" presStyleCnt="7"/>
      <dgm:spPr/>
    </dgm:pt>
    <dgm:pt modelId="{2DFE1B0A-548E-49A4-B62B-B12733DAD353}" type="pres">
      <dgm:prSet presAssocID="{41AD5F82-A444-4C7D-9430-117AEE01ACF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232DBBDF-9F42-40EF-98F2-234734A1313C}" type="pres">
      <dgm:prSet presAssocID="{41AD5F82-A444-4C7D-9430-117AEE01ACFD}" presName="spaceRect" presStyleCnt="0"/>
      <dgm:spPr/>
    </dgm:pt>
    <dgm:pt modelId="{D1B62C00-358B-41F0-B65F-EC8265A9C265}" type="pres">
      <dgm:prSet presAssocID="{41AD5F82-A444-4C7D-9430-117AEE01ACFD}" presName="parTx" presStyleLbl="revTx" presStyleIdx="1" presStyleCnt="7">
        <dgm:presLayoutVars>
          <dgm:chMax val="0"/>
          <dgm:chPref val="0"/>
        </dgm:presLayoutVars>
      </dgm:prSet>
      <dgm:spPr/>
    </dgm:pt>
    <dgm:pt modelId="{5C2D4EDC-445B-4EC1-A378-D31E610B1FBF}" type="pres">
      <dgm:prSet presAssocID="{F0CA8E67-5CDE-4205-B473-5CB210C539FA}" presName="sibTrans" presStyleCnt="0"/>
      <dgm:spPr/>
    </dgm:pt>
    <dgm:pt modelId="{7CEE0AF7-8C76-452B-A006-1667604B4726}" type="pres">
      <dgm:prSet presAssocID="{97F727D3-D71D-4CB7-93F6-3E20B27635B2}" presName="compNode" presStyleCnt="0"/>
      <dgm:spPr/>
    </dgm:pt>
    <dgm:pt modelId="{B31C6788-C851-4F86-8198-8D5E0C99E81F}" type="pres">
      <dgm:prSet presAssocID="{97F727D3-D71D-4CB7-93F6-3E20B27635B2}" presName="bgRect" presStyleLbl="bgShp" presStyleIdx="2" presStyleCnt="7"/>
      <dgm:spPr/>
    </dgm:pt>
    <dgm:pt modelId="{16040525-85B7-4875-83A8-D2D7AEAFAEA0}" type="pres">
      <dgm:prSet presAssocID="{97F727D3-D71D-4CB7-93F6-3E20B2763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E41CAF70-F9DA-4B56-AA5D-B456FE47BCB6}" type="pres">
      <dgm:prSet presAssocID="{97F727D3-D71D-4CB7-93F6-3E20B27635B2}" presName="spaceRect" presStyleCnt="0"/>
      <dgm:spPr/>
    </dgm:pt>
    <dgm:pt modelId="{E55789A8-080E-4425-AAAE-E21217213455}" type="pres">
      <dgm:prSet presAssocID="{97F727D3-D71D-4CB7-93F6-3E20B27635B2}" presName="parTx" presStyleLbl="revTx" presStyleIdx="2" presStyleCnt="7">
        <dgm:presLayoutVars>
          <dgm:chMax val="0"/>
          <dgm:chPref val="0"/>
        </dgm:presLayoutVars>
      </dgm:prSet>
      <dgm:spPr/>
    </dgm:pt>
    <dgm:pt modelId="{EECB06F9-8422-4348-A164-8D8EA8EF40C8}" type="pres">
      <dgm:prSet presAssocID="{DC1BF34A-CC60-495D-A883-3AF085CEB3A6}" presName="sibTrans" presStyleCnt="0"/>
      <dgm:spPr/>
    </dgm:pt>
    <dgm:pt modelId="{E70CF3AF-1050-4201-945C-D85489D85DED}" type="pres">
      <dgm:prSet presAssocID="{8650D63D-E045-4F6B-9CDD-0CDCB5D48466}" presName="compNode" presStyleCnt="0"/>
      <dgm:spPr/>
    </dgm:pt>
    <dgm:pt modelId="{A95002BB-5E73-4204-82B0-B83157A1A3B0}" type="pres">
      <dgm:prSet presAssocID="{8650D63D-E045-4F6B-9CDD-0CDCB5D48466}" presName="bgRect" presStyleLbl="bgShp" presStyleIdx="3" presStyleCnt="7"/>
      <dgm:spPr/>
    </dgm:pt>
    <dgm:pt modelId="{771DAC36-DEE5-4203-B110-B910CEB2CBC4}" type="pres">
      <dgm:prSet presAssocID="{8650D63D-E045-4F6B-9CDD-0CDCB5D4846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F4B24083-E42B-481E-82DC-607AADAF6291}" type="pres">
      <dgm:prSet presAssocID="{8650D63D-E045-4F6B-9CDD-0CDCB5D48466}" presName="spaceRect" presStyleCnt="0"/>
      <dgm:spPr/>
    </dgm:pt>
    <dgm:pt modelId="{B4551BCB-3472-4C17-B3F0-4E038CF4C102}" type="pres">
      <dgm:prSet presAssocID="{8650D63D-E045-4F6B-9CDD-0CDCB5D48466}" presName="parTx" presStyleLbl="revTx" presStyleIdx="3" presStyleCnt="7">
        <dgm:presLayoutVars>
          <dgm:chMax val="0"/>
          <dgm:chPref val="0"/>
        </dgm:presLayoutVars>
      </dgm:prSet>
      <dgm:spPr/>
    </dgm:pt>
    <dgm:pt modelId="{8611B11B-5110-4831-A094-E008C5E3F914}" type="pres">
      <dgm:prSet presAssocID="{B725AC2F-5A74-4C01-B7CF-8C821C418E6B}" presName="sibTrans" presStyleCnt="0"/>
      <dgm:spPr/>
    </dgm:pt>
    <dgm:pt modelId="{F5C4934A-2E56-414E-86BD-65C852715881}" type="pres">
      <dgm:prSet presAssocID="{13897E7F-4854-48C7-AF7B-D130E47AE170}" presName="compNode" presStyleCnt="0"/>
      <dgm:spPr/>
    </dgm:pt>
    <dgm:pt modelId="{1C05AA33-78F2-47B1-A850-703775B7E7FB}" type="pres">
      <dgm:prSet presAssocID="{13897E7F-4854-48C7-AF7B-D130E47AE170}" presName="bgRect" presStyleLbl="bgShp" presStyleIdx="4" presStyleCnt="7"/>
      <dgm:spPr/>
    </dgm:pt>
    <dgm:pt modelId="{86563132-365B-49E3-A258-47B698F50E28}" type="pres">
      <dgm:prSet presAssocID="{13897E7F-4854-48C7-AF7B-D130E47AE17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iploma"/>
        </a:ext>
      </dgm:extLst>
    </dgm:pt>
    <dgm:pt modelId="{00403FF2-6CA0-47E8-BC49-33CBAE74017A}" type="pres">
      <dgm:prSet presAssocID="{13897E7F-4854-48C7-AF7B-D130E47AE170}" presName="spaceRect" presStyleCnt="0"/>
      <dgm:spPr/>
    </dgm:pt>
    <dgm:pt modelId="{1BC4B01C-FFCE-433E-93CF-0639D7117C35}" type="pres">
      <dgm:prSet presAssocID="{13897E7F-4854-48C7-AF7B-D130E47AE170}" presName="parTx" presStyleLbl="revTx" presStyleIdx="4" presStyleCnt="7">
        <dgm:presLayoutVars>
          <dgm:chMax val="0"/>
          <dgm:chPref val="0"/>
        </dgm:presLayoutVars>
      </dgm:prSet>
      <dgm:spPr/>
    </dgm:pt>
    <dgm:pt modelId="{8701469D-4468-4D85-9974-A18B5DF6D2EE}" type="pres">
      <dgm:prSet presAssocID="{A5A9AC6A-0728-4AD5-86D9-AEA37B3F39AD}" presName="sibTrans" presStyleCnt="0"/>
      <dgm:spPr/>
    </dgm:pt>
    <dgm:pt modelId="{BAEC6B1F-33F2-462F-BF10-58B8661011C3}" type="pres">
      <dgm:prSet presAssocID="{ABCEF76A-F22F-4CFC-B612-BA6C8599CB00}" presName="compNode" presStyleCnt="0"/>
      <dgm:spPr/>
    </dgm:pt>
    <dgm:pt modelId="{ACCE8B09-8A8D-4BEF-B7D2-05E40B936DAE}" type="pres">
      <dgm:prSet presAssocID="{ABCEF76A-F22F-4CFC-B612-BA6C8599CB00}" presName="bgRect" presStyleLbl="bgShp" presStyleIdx="5" presStyleCnt="7"/>
      <dgm:spPr/>
    </dgm:pt>
    <dgm:pt modelId="{22731671-8472-43F9-AE8D-C6E60093CE68}" type="pres">
      <dgm:prSet presAssocID="{ABCEF76A-F22F-4CFC-B612-BA6C8599CB0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choolhouse"/>
        </a:ext>
      </dgm:extLst>
    </dgm:pt>
    <dgm:pt modelId="{4380780A-1BA0-4D49-B643-4FC2C7C1A75E}" type="pres">
      <dgm:prSet presAssocID="{ABCEF76A-F22F-4CFC-B612-BA6C8599CB00}" presName="spaceRect" presStyleCnt="0"/>
      <dgm:spPr/>
    </dgm:pt>
    <dgm:pt modelId="{68B8ACFD-10FE-49FD-9A6C-19D62BB653F2}" type="pres">
      <dgm:prSet presAssocID="{ABCEF76A-F22F-4CFC-B612-BA6C8599CB00}" presName="parTx" presStyleLbl="revTx" presStyleIdx="5" presStyleCnt="7">
        <dgm:presLayoutVars>
          <dgm:chMax val="0"/>
          <dgm:chPref val="0"/>
        </dgm:presLayoutVars>
      </dgm:prSet>
      <dgm:spPr/>
    </dgm:pt>
    <dgm:pt modelId="{9D83C4B9-D2CD-4EB1-B75C-30BB1CFDEC8F}" type="pres">
      <dgm:prSet presAssocID="{234D3536-0B17-4237-BFAB-E948E1389975}" presName="sibTrans" presStyleCnt="0"/>
      <dgm:spPr/>
    </dgm:pt>
    <dgm:pt modelId="{5978F97C-0F32-4D5A-BCBD-A32DB70EEC6C}" type="pres">
      <dgm:prSet presAssocID="{6A185C0A-1F74-4F08-B115-B24768AA4294}" presName="compNode" presStyleCnt="0"/>
      <dgm:spPr/>
    </dgm:pt>
    <dgm:pt modelId="{47F9F9A9-6AD2-4D7D-A3D6-90CCD488FB0A}" type="pres">
      <dgm:prSet presAssocID="{6A185C0A-1F74-4F08-B115-B24768AA4294}" presName="bgRect" presStyleLbl="bgShp" presStyleIdx="6" presStyleCnt="7"/>
      <dgm:spPr/>
    </dgm:pt>
    <dgm:pt modelId="{CE8ABD54-0A12-4FEF-872E-A3BB44DC1345}" type="pres">
      <dgm:prSet presAssocID="{6A185C0A-1F74-4F08-B115-B24768AA429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uburban scene"/>
        </a:ext>
      </dgm:extLst>
    </dgm:pt>
    <dgm:pt modelId="{940AF53C-D82D-4290-A551-4543096AE0F0}" type="pres">
      <dgm:prSet presAssocID="{6A185C0A-1F74-4F08-B115-B24768AA4294}" presName="spaceRect" presStyleCnt="0"/>
      <dgm:spPr/>
    </dgm:pt>
    <dgm:pt modelId="{B66525BB-DFAD-4CEB-BACC-6820E1895BD3}" type="pres">
      <dgm:prSet presAssocID="{6A185C0A-1F74-4F08-B115-B24768AA4294}" presName="parTx" presStyleLbl="revTx" presStyleIdx="6" presStyleCnt="7">
        <dgm:presLayoutVars>
          <dgm:chMax val="0"/>
          <dgm:chPref val="0"/>
        </dgm:presLayoutVars>
      </dgm:prSet>
      <dgm:spPr/>
    </dgm:pt>
  </dgm:ptLst>
  <dgm:cxnLst>
    <dgm:cxn modelId="{CED1EE26-696B-48F1-8DF5-C0B580E36599}" srcId="{E5ABB182-149F-4D69-8D13-B11041229592}" destId="{41AD5F82-A444-4C7D-9430-117AEE01ACFD}" srcOrd="1" destOrd="0" parTransId="{461C84E9-60E7-40B6-81EA-9688BD866603}" sibTransId="{F0CA8E67-5CDE-4205-B473-5CB210C539FA}"/>
    <dgm:cxn modelId="{52E1EA2A-157F-7B49-AB1C-EFFF2A557C20}" type="presOf" srcId="{6A185C0A-1F74-4F08-B115-B24768AA4294}" destId="{B66525BB-DFAD-4CEB-BACC-6820E1895BD3}" srcOrd="0" destOrd="0" presId="urn:microsoft.com/office/officeart/2018/2/layout/IconVerticalSolidList"/>
    <dgm:cxn modelId="{EE971330-8C95-464A-9C1D-D34B84FD298C}" srcId="{E5ABB182-149F-4D69-8D13-B11041229592}" destId="{8650D63D-E045-4F6B-9CDD-0CDCB5D48466}" srcOrd="3" destOrd="0" parTransId="{EAC79B94-F4EE-416B-BCC2-F729FC8684CA}" sibTransId="{B725AC2F-5A74-4C01-B7CF-8C821C418E6B}"/>
    <dgm:cxn modelId="{65C3FA38-02CF-AD45-8DA3-78AD99AC6CAC}" type="presOf" srcId="{43E0EAD6-E597-4C3F-A56F-0E7F4EB038E6}" destId="{E1D040AD-9653-458A-9DF8-AB44B223D716}" srcOrd="0" destOrd="0" presId="urn:microsoft.com/office/officeart/2018/2/layout/IconVerticalSolidList"/>
    <dgm:cxn modelId="{EBDAD58C-CCB9-4355-AD46-CFE0613050BB}" srcId="{E5ABB182-149F-4D69-8D13-B11041229592}" destId="{ABCEF76A-F22F-4CFC-B612-BA6C8599CB00}" srcOrd="5" destOrd="0" parTransId="{31844761-1F61-4227-AA26-6AD08138BDF1}" sibTransId="{234D3536-0B17-4237-BFAB-E948E1389975}"/>
    <dgm:cxn modelId="{7D534D8E-91B0-42C3-B2ED-DA50822C5767}" srcId="{E5ABB182-149F-4D69-8D13-B11041229592}" destId="{43E0EAD6-E597-4C3F-A56F-0E7F4EB038E6}" srcOrd="0" destOrd="0" parTransId="{4F3D1D81-C136-4853-ABFA-F87D08B49076}" sibTransId="{99A9FB42-E9CA-4D12-9858-2DACE7875AAE}"/>
    <dgm:cxn modelId="{179D9DB5-0997-4F40-A7F8-AB1530A80152}" type="presOf" srcId="{8650D63D-E045-4F6B-9CDD-0CDCB5D48466}" destId="{B4551BCB-3472-4C17-B3F0-4E038CF4C102}" srcOrd="0" destOrd="0" presId="urn:microsoft.com/office/officeart/2018/2/layout/IconVerticalSolidList"/>
    <dgm:cxn modelId="{A75403C9-9F34-49C8-8720-84972402EA82}" srcId="{E5ABB182-149F-4D69-8D13-B11041229592}" destId="{6A185C0A-1F74-4F08-B115-B24768AA4294}" srcOrd="6" destOrd="0" parTransId="{4DCBB233-B986-46D6-9A81-5EBB4B768185}" sibTransId="{493E2F0C-A398-4B07-98DF-6791C673BCD2}"/>
    <dgm:cxn modelId="{35411BC9-B54E-4426-BCD3-6DBE1B1B6FF7}" srcId="{E5ABB182-149F-4D69-8D13-B11041229592}" destId="{13897E7F-4854-48C7-AF7B-D130E47AE170}" srcOrd="4" destOrd="0" parTransId="{01806F73-10A1-4DC9-AC22-C1522BC0B6DA}" sibTransId="{A5A9AC6A-0728-4AD5-86D9-AEA37B3F39AD}"/>
    <dgm:cxn modelId="{210DFBC9-3AD7-8E40-9A0B-5E81FDA8C612}" type="presOf" srcId="{ABCEF76A-F22F-4CFC-B612-BA6C8599CB00}" destId="{68B8ACFD-10FE-49FD-9A6C-19D62BB653F2}" srcOrd="0" destOrd="0" presId="urn:microsoft.com/office/officeart/2018/2/layout/IconVerticalSolidList"/>
    <dgm:cxn modelId="{CC187BD3-1E71-7044-B010-7E973671F752}" type="presOf" srcId="{13897E7F-4854-48C7-AF7B-D130E47AE170}" destId="{1BC4B01C-FFCE-433E-93CF-0639D7117C35}" srcOrd="0" destOrd="0" presId="urn:microsoft.com/office/officeart/2018/2/layout/IconVerticalSolidList"/>
    <dgm:cxn modelId="{DC9782E1-910D-074D-9ACA-BF52E1EA15AF}" type="presOf" srcId="{97F727D3-D71D-4CB7-93F6-3E20B27635B2}" destId="{E55789A8-080E-4425-AAAE-E21217213455}"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FBE18FF1-CB1F-6049-98CD-58427ED0A12E}" type="presOf" srcId="{41AD5F82-A444-4C7D-9430-117AEE01ACFD}" destId="{D1B62C00-358B-41F0-B65F-EC8265A9C265}" srcOrd="0" destOrd="0" presId="urn:microsoft.com/office/officeart/2018/2/layout/IconVerticalSolidList"/>
    <dgm:cxn modelId="{DB7169F8-846D-4BD5-8675-969E4F300B48}" srcId="{E5ABB182-149F-4D69-8D13-B11041229592}" destId="{97F727D3-D71D-4CB7-93F6-3E20B27635B2}" srcOrd="2" destOrd="0" parTransId="{4847923E-6D7C-42F2-8298-792937C5C78E}" sibTransId="{DC1BF34A-CC60-495D-A883-3AF085CEB3A6}"/>
    <dgm:cxn modelId="{25440FB4-BE65-4E42-8350-A90086547682}" type="presParOf" srcId="{93B17826-EEF2-49F4-9531-25CE30ECD6E4}" destId="{258BDD86-9726-412E-8A2C-F5D9F0C2D2B7}" srcOrd="0" destOrd="0" presId="urn:microsoft.com/office/officeart/2018/2/layout/IconVerticalSolidList"/>
    <dgm:cxn modelId="{97196FC0-EF5C-654D-A238-C9DB5F89AB1A}" type="presParOf" srcId="{258BDD86-9726-412E-8A2C-F5D9F0C2D2B7}" destId="{C02D03BB-42AB-4F40-8ACC-C31ABB89D7A0}" srcOrd="0" destOrd="0" presId="urn:microsoft.com/office/officeart/2018/2/layout/IconVerticalSolidList"/>
    <dgm:cxn modelId="{2BAB7288-A2A9-DF40-99BB-6592E08C8EF8}" type="presParOf" srcId="{258BDD86-9726-412E-8A2C-F5D9F0C2D2B7}" destId="{59FD75D7-495E-44ED-B4F1-4C9B4604760E}" srcOrd="1" destOrd="0" presId="urn:microsoft.com/office/officeart/2018/2/layout/IconVerticalSolidList"/>
    <dgm:cxn modelId="{B88A10E1-1EAF-1F42-B76C-4DE8D423D4F1}" type="presParOf" srcId="{258BDD86-9726-412E-8A2C-F5D9F0C2D2B7}" destId="{5CB79096-ECED-4040-B4E3-B5FE621F4793}" srcOrd="2" destOrd="0" presId="urn:microsoft.com/office/officeart/2018/2/layout/IconVerticalSolidList"/>
    <dgm:cxn modelId="{08E1E5D8-8980-3044-B35B-A72801D5A32D}" type="presParOf" srcId="{258BDD86-9726-412E-8A2C-F5D9F0C2D2B7}" destId="{E1D040AD-9653-458A-9DF8-AB44B223D716}" srcOrd="3" destOrd="0" presId="urn:microsoft.com/office/officeart/2018/2/layout/IconVerticalSolidList"/>
    <dgm:cxn modelId="{02D89CB6-7737-5A44-9354-262A7F47BAB3}" type="presParOf" srcId="{93B17826-EEF2-49F4-9531-25CE30ECD6E4}" destId="{3D0D84EF-60A2-42F8-BDB5-B9AE550374FA}" srcOrd="1" destOrd="0" presId="urn:microsoft.com/office/officeart/2018/2/layout/IconVerticalSolidList"/>
    <dgm:cxn modelId="{8D60F481-2A73-3145-81E9-6FE08B0D1A04}" type="presParOf" srcId="{93B17826-EEF2-49F4-9531-25CE30ECD6E4}" destId="{14641166-5732-417E-A878-4D597724BD4B}" srcOrd="2" destOrd="0" presId="urn:microsoft.com/office/officeart/2018/2/layout/IconVerticalSolidList"/>
    <dgm:cxn modelId="{B28BE1B4-D067-F041-9D41-AEAB55EDD693}" type="presParOf" srcId="{14641166-5732-417E-A878-4D597724BD4B}" destId="{3C9CC8AE-4912-4A3F-AC4F-109DCCB2C34F}" srcOrd="0" destOrd="0" presId="urn:microsoft.com/office/officeart/2018/2/layout/IconVerticalSolidList"/>
    <dgm:cxn modelId="{E4638BAE-1741-4E40-BF88-839165FA7E54}" type="presParOf" srcId="{14641166-5732-417E-A878-4D597724BD4B}" destId="{2DFE1B0A-548E-49A4-B62B-B12733DAD353}" srcOrd="1" destOrd="0" presId="urn:microsoft.com/office/officeart/2018/2/layout/IconVerticalSolidList"/>
    <dgm:cxn modelId="{81B1A5F2-4874-0E46-8ED9-AC3837B6BD86}" type="presParOf" srcId="{14641166-5732-417E-A878-4D597724BD4B}" destId="{232DBBDF-9F42-40EF-98F2-234734A1313C}" srcOrd="2" destOrd="0" presId="urn:microsoft.com/office/officeart/2018/2/layout/IconVerticalSolidList"/>
    <dgm:cxn modelId="{D4FA3E90-4FA1-F747-B02E-56667A3A01B0}" type="presParOf" srcId="{14641166-5732-417E-A878-4D597724BD4B}" destId="{D1B62C00-358B-41F0-B65F-EC8265A9C265}" srcOrd="3" destOrd="0" presId="urn:microsoft.com/office/officeart/2018/2/layout/IconVerticalSolidList"/>
    <dgm:cxn modelId="{B2D1364A-CA35-9248-A6B9-C605F50C441F}" type="presParOf" srcId="{93B17826-EEF2-49F4-9531-25CE30ECD6E4}" destId="{5C2D4EDC-445B-4EC1-A378-D31E610B1FBF}" srcOrd="3" destOrd="0" presId="urn:microsoft.com/office/officeart/2018/2/layout/IconVerticalSolidList"/>
    <dgm:cxn modelId="{8C2D7E88-8AA4-9440-8BA1-742F056F3CDA}" type="presParOf" srcId="{93B17826-EEF2-49F4-9531-25CE30ECD6E4}" destId="{7CEE0AF7-8C76-452B-A006-1667604B4726}" srcOrd="4" destOrd="0" presId="urn:microsoft.com/office/officeart/2018/2/layout/IconVerticalSolidList"/>
    <dgm:cxn modelId="{557FDDF2-2EF1-B74A-8A7C-3F74749769B5}" type="presParOf" srcId="{7CEE0AF7-8C76-452B-A006-1667604B4726}" destId="{B31C6788-C851-4F86-8198-8D5E0C99E81F}" srcOrd="0" destOrd="0" presId="urn:microsoft.com/office/officeart/2018/2/layout/IconVerticalSolidList"/>
    <dgm:cxn modelId="{28FEC069-643B-134E-B1BC-7EC0C0058E8E}" type="presParOf" srcId="{7CEE0AF7-8C76-452B-A006-1667604B4726}" destId="{16040525-85B7-4875-83A8-D2D7AEAFAEA0}" srcOrd="1" destOrd="0" presId="urn:microsoft.com/office/officeart/2018/2/layout/IconVerticalSolidList"/>
    <dgm:cxn modelId="{1B4107F2-1CBF-384C-9670-90EABAE102F8}" type="presParOf" srcId="{7CEE0AF7-8C76-452B-A006-1667604B4726}" destId="{E41CAF70-F9DA-4B56-AA5D-B456FE47BCB6}" srcOrd="2" destOrd="0" presId="urn:microsoft.com/office/officeart/2018/2/layout/IconVerticalSolidList"/>
    <dgm:cxn modelId="{112219AB-A9A3-714C-B2BF-DBC9EDA30E66}" type="presParOf" srcId="{7CEE0AF7-8C76-452B-A006-1667604B4726}" destId="{E55789A8-080E-4425-AAAE-E21217213455}" srcOrd="3" destOrd="0" presId="urn:microsoft.com/office/officeart/2018/2/layout/IconVerticalSolidList"/>
    <dgm:cxn modelId="{887912BC-4330-2943-A616-2FE4B0C24678}" type="presParOf" srcId="{93B17826-EEF2-49F4-9531-25CE30ECD6E4}" destId="{EECB06F9-8422-4348-A164-8D8EA8EF40C8}" srcOrd="5" destOrd="0" presId="urn:microsoft.com/office/officeart/2018/2/layout/IconVerticalSolidList"/>
    <dgm:cxn modelId="{9E774B88-5866-D94B-A661-67369CA5EB6C}" type="presParOf" srcId="{93B17826-EEF2-49F4-9531-25CE30ECD6E4}" destId="{E70CF3AF-1050-4201-945C-D85489D85DED}" srcOrd="6" destOrd="0" presId="urn:microsoft.com/office/officeart/2018/2/layout/IconVerticalSolidList"/>
    <dgm:cxn modelId="{0C0F1A11-C1DE-2E4D-B559-A7D5751A5C96}" type="presParOf" srcId="{E70CF3AF-1050-4201-945C-D85489D85DED}" destId="{A95002BB-5E73-4204-82B0-B83157A1A3B0}" srcOrd="0" destOrd="0" presId="urn:microsoft.com/office/officeart/2018/2/layout/IconVerticalSolidList"/>
    <dgm:cxn modelId="{C9877E27-1F9B-B34A-AC80-CB090FA3CEE5}" type="presParOf" srcId="{E70CF3AF-1050-4201-945C-D85489D85DED}" destId="{771DAC36-DEE5-4203-B110-B910CEB2CBC4}" srcOrd="1" destOrd="0" presId="urn:microsoft.com/office/officeart/2018/2/layout/IconVerticalSolidList"/>
    <dgm:cxn modelId="{CCD181D4-7878-4B44-B959-E9C9B07DDBD1}" type="presParOf" srcId="{E70CF3AF-1050-4201-945C-D85489D85DED}" destId="{F4B24083-E42B-481E-82DC-607AADAF6291}" srcOrd="2" destOrd="0" presId="urn:microsoft.com/office/officeart/2018/2/layout/IconVerticalSolidList"/>
    <dgm:cxn modelId="{4608DCB8-7C11-9543-BE13-8C00C686D561}" type="presParOf" srcId="{E70CF3AF-1050-4201-945C-D85489D85DED}" destId="{B4551BCB-3472-4C17-B3F0-4E038CF4C102}" srcOrd="3" destOrd="0" presId="urn:microsoft.com/office/officeart/2018/2/layout/IconVerticalSolidList"/>
    <dgm:cxn modelId="{B223BBEF-A5C2-8E48-B376-A33418857946}" type="presParOf" srcId="{93B17826-EEF2-49F4-9531-25CE30ECD6E4}" destId="{8611B11B-5110-4831-A094-E008C5E3F914}" srcOrd="7" destOrd="0" presId="urn:microsoft.com/office/officeart/2018/2/layout/IconVerticalSolidList"/>
    <dgm:cxn modelId="{3BFA415C-A7E4-8849-811D-B6714970498F}" type="presParOf" srcId="{93B17826-EEF2-49F4-9531-25CE30ECD6E4}" destId="{F5C4934A-2E56-414E-86BD-65C852715881}" srcOrd="8" destOrd="0" presId="urn:microsoft.com/office/officeart/2018/2/layout/IconVerticalSolidList"/>
    <dgm:cxn modelId="{2F996966-1AF5-2043-BA27-2FA49AE1CCA6}" type="presParOf" srcId="{F5C4934A-2E56-414E-86BD-65C852715881}" destId="{1C05AA33-78F2-47B1-A850-703775B7E7FB}" srcOrd="0" destOrd="0" presId="urn:microsoft.com/office/officeart/2018/2/layout/IconVerticalSolidList"/>
    <dgm:cxn modelId="{CD38D693-7D16-4444-9384-D19AF4288423}" type="presParOf" srcId="{F5C4934A-2E56-414E-86BD-65C852715881}" destId="{86563132-365B-49E3-A258-47B698F50E28}" srcOrd="1" destOrd="0" presId="urn:microsoft.com/office/officeart/2018/2/layout/IconVerticalSolidList"/>
    <dgm:cxn modelId="{44CCD99C-A6CF-5944-8131-F93A17F95B61}" type="presParOf" srcId="{F5C4934A-2E56-414E-86BD-65C852715881}" destId="{00403FF2-6CA0-47E8-BC49-33CBAE74017A}" srcOrd="2" destOrd="0" presId="urn:microsoft.com/office/officeart/2018/2/layout/IconVerticalSolidList"/>
    <dgm:cxn modelId="{43EC0C74-32F9-D74C-9D48-49E742CB9F4A}" type="presParOf" srcId="{F5C4934A-2E56-414E-86BD-65C852715881}" destId="{1BC4B01C-FFCE-433E-93CF-0639D7117C35}" srcOrd="3" destOrd="0" presId="urn:microsoft.com/office/officeart/2018/2/layout/IconVerticalSolidList"/>
    <dgm:cxn modelId="{CAF18960-0B74-2F4D-8D7A-13300E843BEA}" type="presParOf" srcId="{93B17826-EEF2-49F4-9531-25CE30ECD6E4}" destId="{8701469D-4468-4D85-9974-A18B5DF6D2EE}" srcOrd="9" destOrd="0" presId="urn:microsoft.com/office/officeart/2018/2/layout/IconVerticalSolidList"/>
    <dgm:cxn modelId="{A31980E7-FAA6-0D46-9043-E6210A2F3F41}" type="presParOf" srcId="{93B17826-EEF2-49F4-9531-25CE30ECD6E4}" destId="{BAEC6B1F-33F2-462F-BF10-58B8661011C3}" srcOrd="10" destOrd="0" presId="urn:microsoft.com/office/officeart/2018/2/layout/IconVerticalSolidList"/>
    <dgm:cxn modelId="{3D8768B2-DEBF-8841-81EC-702103830FB0}" type="presParOf" srcId="{BAEC6B1F-33F2-462F-BF10-58B8661011C3}" destId="{ACCE8B09-8A8D-4BEF-B7D2-05E40B936DAE}" srcOrd="0" destOrd="0" presId="urn:microsoft.com/office/officeart/2018/2/layout/IconVerticalSolidList"/>
    <dgm:cxn modelId="{7B3C85FF-C26C-2849-83B9-0143905DA11E}" type="presParOf" srcId="{BAEC6B1F-33F2-462F-BF10-58B8661011C3}" destId="{22731671-8472-43F9-AE8D-C6E60093CE68}" srcOrd="1" destOrd="0" presId="urn:microsoft.com/office/officeart/2018/2/layout/IconVerticalSolidList"/>
    <dgm:cxn modelId="{A7608875-3423-454C-9925-87F19A13307E}" type="presParOf" srcId="{BAEC6B1F-33F2-462F-BF10-58B8661011C3}" destId="{4380780A-1BA0-4D49-B643-4FC2C7C1A75E}" srcOrd="2" destOrd="0" presId="urn:microsoft.com/office/officeart/2018/2/layout/IconVerticalSolidList"/>
    <dgm:cxn modelId="{FA09B899-2D45-2F4F-9ACC-95BB5FBD33E7}" type="presParOf" srcId="{BAEC6B1F-33F2-462F-BF10-58B8661011C3}" destId="{68B8ACFD-10FE-49FD-9A6C-19D62BB653F2}" srcOrd="3" destOrd="0" presId="urn:microsoft.com/office/officeart/2018/2/layout/IconVerticalSolidList"/>
    <dgm:cxn modelId="{639C2314-3DA5-5A45-8E17-B88F4A34F34E}" type="presParOf" srcId="{93B17826-EEF2-49F4-9531-25CE30ECD6E4}" destId="{9D83C4B9-D2CD-4EB1-B75C-30BB1CFDEC8F}" srcOrd="11" destOrd="0" presId="urn:microsoft.com/office/officeart/2018/2/layout/IconVerticalSolidList"/>
    <dgm:cxn modelId="{4362B208-F15A-3B4F-9BD9-D03B0EE3F2CE}" type="presParOf" srcId="{93B17826-EEF2-49F4-9531-25CE30ECD6E4}" destId="{5978F97C-0F32-4D5A-BCBD-A32DB70EEC6C}" srcOrd="12" destOrd="0" presId="urn:microsoft.com/office/officeart/2018/2/layout/IconVerticalSolidList"/>
    <dgm:cxn modelId="{232BAADF-E3DF-DF49-8438-9B71938785A6}" type="presParOf" srcId="{5978F97C-0F32-4D5A-BCBD-A32DB70EEC6C}" destId="{47F9F9A9-6AD2-4D7D-A3D6-90CCD488FB0A}" srcOrd="0" destOrd="0" presId="urn:microsoft.com/office/officeart/2018/2/layout/IconVerticalSolidList"/>
    <dgm:cxn modelId="{C970259B-F5D7-D34C-91D1-05F8EF780A94}" type="presParOf" srcId="{5978F97C-0F32-4D5A-BCBD-A32DB70EEC6C}" destId="{CE8ABD54-0A12-4FEF-872E-A3BB44DC1345}" srcOrd="1" destOrd="0" presId="urn:microsoft.com/office/officeart/2018/2/layout/IconVerticalSolidList"/>
    <dgm:cxn modelId="{082E0D7F-BD37-274D-9241-D650AA1E2720}" type="presParOf" srcId="{5978F97C-0F32-4D5A-BCBD-A32DB70EEC6C}" destId="{940AF53C-D82D-4290-A551-4543096AE0F0}" srcOrd="2" destOrd="0" presId="urn:microsoft.com/office/officeart/2018/2/layout/IconVerticalSolidList"/>
    <dgm:cxn modelId="{0CD2D27D-ADDF-8444-9ECD-94C2D95AFA50}" type="presParOf" srcId="{5978F97C-0F32-4D5A-BCBD-A32DB70EEC6C}" destId="{B66525BB-DFAD-4CEB-BACC-6820E1895B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3897E7F-4854-48C7-AF7B-D130E47AE170}">
      <dgm:prSet/>
      <dgm:spPr/>
      <dgm:t>
        <a:bodyPr/>
        <a:lstStyle/>
        <a:p>
          <a:pPr>
            <a:lnSpc>
              <a:spcPct val="100000"/>
            </a:lnSpc>
          </a:pPr>
          <a:r>
            <a:rPr lang="en-US" i="1" dirty="0"/>
            <a:t>5. Improve student outcomes on the CVI range scores for 80% of students.</a:t>
          </a:r>
          <a:endParaRPr lang="en-US" dirty="0"/>
        </a:p>
      </dgm:t>
    </dgm:pt>
    <dgm:pt modelId="{01806F73-10A1-4DC9-AC22-C1522BC0B6DA}" type="parTrans" cxnId="{35411BC9-B54E-4426-BCD3-6DBE1B1B6FF7}">
      <dgm:prSet/>
      <dgm:spPr/>
      <dgm:t>
        <a:bodyPr/>
        <a:lstStyle/>
        <a:p>
          <a:endParaRPr lang="en-US"/>
        </a:p>
      </dgm:t>
    </dgm:pt>
    <dgm:pt modelId="{A5A9AC6A-0728-4AD5-86D9-AEA37B3F39AD}" type="sibTrans" cxnId="{35411BC9-B54E-4426-BCD3-6DBE1B1B6FF7}">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F5C4934A-2E56-414E-86BD-65C852715881}" type="pres">
      <dgm:prSet presAssocID="{13897E7F-4854-48C7-AF7B-D130E47AE170}" presName="compNode" presStyleCnt="0"/>
      <dgm:spPr/>
    </dgm:pt>
    <dgm:pt modelId="{1C05AA33-78F2-47B1-A850-703775B7E7FB}" type="pres">
      <dgm:prSet presAssocID="{13897E7F-4854-48C7-AF7B-D130E47AE170}" presName="bgRect" presStyleLbl="bgShp" presStyleIdx="0" presStyleCnt="1"/>
      <dgm:spPr/>
    </dgm:pt>
    <dgm:pt modelId="{86563132-365B-49E3-A258-47B698F50E28}" type="pres">
      <dgm:prSet presAssocID="{13897E7F-4854-48C7-AF7B-D130E47AE17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a:ext>
      </dgm:extLst>
    </dgm:pt>
    <dgm:pt modelId="{00403FF2-6CA0-47E8-BC49-33CBAE74017A}" type="pres">
      <dgm:prSet presAssocID="{13897E7F-4854-48C7-AF7B-D130E47AE170}" presName="spaceRect" presStyleCnt="0"/>
      <dgm:spPr/>
    </dgm:pt>
    <dgm:pt modelId="{1BC4B01C-FFCE-433E-93CF-0639D7117C35}" type="pres">
      <dgm:prSet presAssocID="{13897E7F-4854-48C7-AF7B-D130E47AE170}" presName="parTx" presStyleLbl="revTx" presStyleIdx="0" presStyleCnt="1">
        <dgm:presLayoutVars>
          <dgm:chMax val="0"/>
          <dgm:chPref val="0"/>
        </dgm:presLayoutVars>
      </dgm:prSet>
      <dgm:spPr/>
    </dgm:pt>
  </dgm:ptLst>
  <dgm:cxnLst>
    <dgm:cxn modelId="{35411BC9-B54E-4426-BCD3-6DBE1B1B6FF7}" srcId="{E5ABB182-149F-4D69-8D13-B11041229592}" destId="{13897E7F-4854-48C7-AF7B-D130E47AE170}" srcOrd="0" destOrd="0" parTransId="{01806F73-10A1-4DC9-AC22-C1522BC0B6DA}" sibTransId="{A5A9AC6A-0728-4AD5-86D9-AEA37B3F39AD}"/>
    <dgm:cxn modelId="{CC187BD3-1E71-7044-B010-7E973671F752}" type="presOf" srcId="{13897E7F-4854-48C7-AF7B-D130E47AE170}" destId="{1BC4B01C-FFCE-433E-93CF-0639D7117C35}"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3BFA415C-A7E4-8849-811D-B6714970498F}" type="presParOf" srcId="{93B17826-EEF2-49F4-9531-25CE30ECD6E4}" destId="{F5C4934A-2E56-414E-86BD-65C852715881}" srcOrd="0" destOrd="0" presId="urn:microsoft.com/office/officeart/2018/2/layout/IconVerticalSolidList"/>
    <dgm:cxn modelId="{2F996966-1AF5-2043-BA27-2FA49AE1CCA6}" type="presParOf" srcId="{F5C4934A-2E56-414E-86BD-65C852715881}" destId="{1C05AA33-78F2-47B1-A850-703775B7E7FB}" srcOrd="0" destOrd="0" presId="urn:microsoft.com/office/officeart/2018/2/layout/IconVerticalSolidList"/>
    <dgm:cxn modelId="{CD38D693-7D16-4444-9384-D19AF4288423}" type="presParOf" srcId="{F5C4934A-2E56-414E-86BD-65C852715881}" destId="{86563132-365B-49E3-A258-47B698F50E28}" srcOrd="1" destOrd="0" presId="urn:microsoft.com/office/officeart/2018/2/layout/IconVerticalSolidList"/>
    <dgm:cxn modelId="{44CCD99C-A6CF-5944-8131-F93A17F95B61}" type="presParOf" srcId="{F5C4934A-2E56-414E-86BD-65C852715881}" destId="{00403FF2-6CA0-47E8-BC49-33CBAE74017A}" srcOrd="2" destOrd="0" presId="urn:microsoft.com/office/officeart/2018/2/layout/IconVerticalSolidList"/>
    <dgm:cxn modelId="{43EC0C74-32F9-D74C-9D48-49E742CB9F4A}" type="presParOf" srcId="{F5C4934A-2E56-414E-86BD-65C852715881}" destId="{1BC4B01C-FFCE-433E-93CF-0639D7117C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E0EAD6-E597-4C3F-A56F-0E7F4EB038E6}">
      <dgm:prSet/>
      <dgm:spPr/>
      <dgm:t>
        <a:bodyPr/>
        <a:lstStyle/>
        <a:p>
          <a:pPr>
            <a:lnSpc>
              <a:spcPct val="100000"/>
            </a:lnSpc>
          </a:pPr>
          <a:r>
            <a:rPr lang="en-US" i="1" dirty="0"/>
            <a:t>1. Produce excellent training materials for the use of the CViConnect app.</a:t>
          </a:r>
          <a:endParaRPr lang="en-US" dirty="0"/>
        </a:p>
      </dgm:t>
    </dgm:pt>
    <dgm:pt modelId="{4F3D1D81-C136-4853-ABFA-F87D08B49076}" type="parTrans" cxnId="{7D534D8E-91B0-42C3-B2ED-DA50822C5767}">
      <dgm:prSet/>
      <dgm:spPr/>
      <dgm:t>
        <a:bodyPr/>
        <a:lstStyle/>
        <a:p>
          <a:endParaRPr lang="en-US"/>
        </a:p>
      </dgm:t>
    </dgm:pt>
    <dgm:pt modelId="{99A9FB42-E9CA-4D12-9858-2DACE7875AAE}" type="sibTrans" cxnId="{7D534D8E-91B0-42C3-B2ED-DA50822C5767}">
      <dgm:prSet/>
      <dgm:spPr/>
      <dgm:t>
        <a:bodyPr/>
        <a:lstStyle/>
        <a:p>
          <a:endParaRPr lang="en-US"/>
        </a:p>
      </dgm:t>
    </dgm:pt>
    <dgm:pt modelId="{41AD5F82-A444-4C7D-9430-117AEE01ACFD}">
      <dgm:prSet/>
      <dgm:spPr/>
      <dgm:t>
        <a:bodyPr/>
        <a:lstStyle/>
        <a:p>
          <a:pPr>
            <a:lnSpc>
              <a:spcPct val="100000"/>
            </a:lnSpc>
          </a:pPr>
          <a:r>
            <a:rPr lang="en-US" i="1" dirty="0"/>
            <a:t>2. Use web conferencing for group instruction and individualized coaching to ensure instructional efficacy across 5 states and 20 districts or LEAs. </a:t>
          </a:r>
          <a:endParaRPr lang="en-US" dirty="0"/>
        </a:p>
      </dgm:t>
    </dgm:pt>
    <dgm:pt modelId="{461C84E9-60E7-40B6-81EA-9688BD866603}" type="parTrans" cxnId="{CED1EE26-696B-48F1-8DF5-C0B580E36599}">
      <dgm:prSet/>
      <dgm:spPr/>
      <dgm:t>
        <a:bodyPr/>
        <a:lstStyle/>
        <a:p>
          <a:endParaRPr lang="en-US"/>
        </a:p>
      </dgm:t>
    </dgm:pt>
    <dgm:pt modelId="{F0CA8E67-5CDE-4205-B473-5CB210C539FA}" type="sibTrans" cxnId="{CED1EE26-696B-48F1-8DF5-C0B580E36599}">
      <dgm:prSet/>
      <dgm:spPr/>
      <dgm:t>
        <a:bodyPr/>
        <a:lstStyle/>
        <a:p>
          <a:endParaRPr lang="en-US"/>
        </a:p>
      </dgm:t>
    </dgm:pt>
    <dgm:pt modelId="{97F727D3-D71D-4CB7-93F6-3E20B27635B2}">
      <dgm:prSet/>
      <dgm:spPr/>
      <dgm:t>
        <a:bodyPr/>
        <a:lstStyle/>
        <a:p>
          <a:pPr>
            <a:lnSpc>
              <a:spcPct val="100000"/>
            </a:lnSpc>
          </a:pPr>
          <a:r>
            <a:rPr lang="en-US" i="1" dirty="0"/>
            <a:t>3. Increase TVI confidence in assessing and instructing students with CVI.</a:t>
          </a:r>
          <a:endParaRPr lang="en-US" dirty="0"/>
        </a:p>
      </dgm:t>
    </dgm:pt>
    <dgm:pt modelId="{4847923E-6D7C-42F2-8298-792937C5C78E}" type="parTrans" cxnId="{DB7169F8-846D-4BD5-8675-969E4F300B48}">
      <dgm:prSet/>
      <dgm:spPr/>
      <dgm:t>
        <a:bodyPr/>
        <a:lstStyle/>
        <a:p>
          <a:endParaRPr lang="en-US"/>
        </a:p>
      </dgm:t>
    </dgm:pt>
    <dgm:pt modelId="{DC1BF34A-CC60-495D-A883-3AF085CEB3A6}" type="sibTrans" cxnId="{DB7169F8-846D-4BD5-8675-969E4F300B48}">
      <dgm:prSet/>
      <dgm:spPr/>
      <dgm:t>
        <a:bodyPr/>
        <a:lstStyle/>
        <a:p>
          <a:endParaRPr lang="en-US"/>
        </a:p>
      </dgm:t>
    </dgm:pt>
    <dgm:pt modelId="{8650D63D-E045-4F6B-9CDD-0CDCB5D48466}">
      <dgm:prSet/>
      <dgm:spPr/>
      <dgm:t>
        <a:bodyPr/>
        <a:lstStyle/>
        <a:p>
          <a:pPr>
            <a:lnSpc>
              <a:spcPct val="100000"/>
            </a:lnSpc>
          </a:pPr>
          <a:r>
            <a:rPr lang="en-US" i="1" dirty="0"/>
            <a:t>4. Improve student access to assessment and interventions for CVI. </a:t>
          </a:r>
          <a:endParaRPr lang="en-US" dirty="0"/>
        </a:p>
      </dgm:t>
    </dgm:pt>
    <dgm:pt modelId="{EAC79B94-F4EE-416B-BCC2-F729FC8684CA}" type="parTrans" cxnId="{EE971330-8C95-464A-9C1D-D34B84FD298C}">
      <dgm:prSet/>
      <dgm:spPr/>
      <dgm:t>
        <a:bodyPr/>
        <a:lstStyle/>
        <a:p>
          <a:endParaRPr lang="en-US"/>
        </a:p>
      </dgm:t>
    </dgm:pt>
    <dgm:pt modelId="{B725AC2F-5A74-4C01-B7CF-8C821C418E6B}" type="sibTrans" cxnId="{EE971330-8C95-464A-9C1D-D34B84FD298C}">
      <dgm:prSet/>
      <dgm:spPr/>
      <dgm:t>
        <a:bodyPr/>
        <a:lstStyle/>
        <a:p>
          <a:endParaRPr lang="en-US"/>
        </a:p>
      </dgm:t>
    </dgm:pt>
    <dgm:pt modelId="{13897E7F-4854-48C7-AF7B-D130E47AE170}">
      <dgm:prSet/>
      <dgm:spPr/>
      <dgm:t>
        <a:bodyPr/>
        <a:lstStyle/>
        <a:p>
          <a:pPr>
            <a:lnSpc>
              <a:spcPct val="100000"/>
            </a:lnSpc>
          </a:pPr>
          <a:r>
            <a:rPr lang="en-US" i="1"/>
            <a:t>5. Improve student outcomes on the CVI range scores for 80% of students.</a:t>
          </a:r>
          <a:endParaRPr lang="en-US"/>
        </a:p>
      </dgm:t>
    </dgm:pt>
    <dgm:pt modelId="{01806F73-10A1-4DC9-AC22-C1522BC0B6DA}" type="parTrans" cxnId="{35411BC9-B54E-4426-BCD3-6DBE1B1B6FF7}">
      <dgm:prSet/>
      <dgm:spPr/>
      <dgm:t>
        <a:bodyPr/>
        <a:lstStyle/>
        <a:p>
          <a:endParaRPr lang="en-US"/>
        </a:p>
      </dgm:t>
    </dgm:pt>
    <dgm:pt modelId="{A5A9AC6A-0728-4AD5-86D9-AEA37B3F39AD}" type="sibTrans" cxnId="{35411BC9-B54E-4426-BCD3-6DBE1B1B6FF7}">
      <dgm:prSet/>
      <dgm:spPr/>
      <dgm:t>
        <a:bodyPr/>
        <a:lstStyle/>
        <a:p>
          <a:endParaRPr lang="en-US"/>
        </a:p>
      </dgm:t>
    </dgm:pt>
    <dgm:pt modelId="{ABCEF76A-F22F-4CFC-B612-BA6C8599CB00}">
      <dgm:prSet/>
      <dgm:spPr/>
      <dgm:t>
        <a:bodyPr/>
        <a:lstStyle/>
        <a:p>
          <a:pPr>
            <a:lnSpc>
              <a:spcPct val="100000"/>
            </a:lnSpc>
          </a:pPr>
          <a:r>
            <a:rPr lang="en-US" i="1"/>
            <a:t>6. Provide access to CViConnect app and a professional trained in its use in 5 states with at least 20 districts/LEAs.</a:t>
          </a:r>
          <a:endParaRPr lang="en-US"/>
        </a:p>
      </dgm:t>
    </dgm:pt>
    <dgm:pt modelId="{31844761-1F61-4227-AA26-6AD08138BDF1}" type="parTrans" cxnId="{EBDAD58C-CCB9-4355-AD46-CFE0613050BB}">
      <dgm:prSet/>
      <dgm:spPr/>
      <dgm:t>
        <a:bodyPr/>
        <a:lstStyle/>
        <a:p>
          <a:endParaRPr lang="en-US"/>
        </a:p>
      </dgm:t>
    </dgm:pt>
    <dgm:pt modelId="{234D3536-0B17-4237-BFAB-E948E1389975}" type="sibTrans" cxnId="{EBDAD58C-CCB9-4355-AD46-CFE0613050BB}">
      <dgm:prSet/>
      <dgm:spPr/>
      <dgm:t>
        <a:bodyPr/>
        <a:lstStyle/>
        <a:p>
          <a:endParaRPr lang="en-US"/>
        </a:p>
      </dgm:t>
    </dgm:pt>
    <dgm:pt modelId="{6A185C0A-1F74-4F08-B115-B24768AA4294}">
      <dgm:prSet/>
      <dgm:spPr/>
      <dgm:t>
        <a:bodyPr/>
        <a:lstStyle/>
        <a:p>
          <a:pPr>
            <a:lnSpc>
              <a:spcPct val="100000"/>
            </a:lnSpc>
          </a:pPr>
          <a:r>
            <a:rPr lang="en-US" i="1"/>
            <a:t>7. Apply developed training materials and procedures to both rural and urban LEAs, with an emphasis on LEAs that serve areas with high poverty or have high racial and ethnic diversity. </a:t>
          </a:r>
          <a:endParaRPr lang="en-US"/>
        </a:p>
      </dgm:t>
    </dgm:pt>
    <dgm:pt modelId="{4DCBB233-B986-46D6-9A81-5EBB4B768185}" type="parTrans" cxnId="{A75403C9-9F34-49C8-8720-84972402EA82}">
      <dgm:prSet/>
      <dgm:spPr/>
      <dgm:t>
        <a:bodyPr/>
        <a:lstStyle/>
        <a:p>
          <a:endParaRPr lang="en-US"/>
        </a:p>
      </dgm:t>
    </dgm:pt>
    <dgm:pt modelId="{493E2F0C-A398-4B07-98DF-6791C673BCD2}" type="sibTrans" cxnId="{A75403C9-9F34-49C8-8720-84972402EA82}">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258BDD86-9726-412E-8A2C-F5D9F0C2D2B7}" type="pres">
      <dgm:prSet presAssocID="{43E0EAD6-E597-4C3F-A56F-0E7F4EB038E6}" presName="compNode" presStyleCnt="0"/>
      <dgm:spPr/>
    </dgm:pt>
    <dgm:pt modelId="{C02D03BB-42AB-4F40-8ACC-C31ABB89D7A0}" type="pres">
      <dgm:prSet presAssocID="{43E0EAD6-E597-4C3F-A56F-0E7F4EB038E6}" presName="bgRect" presStyleLbl="bgShp" presStyleIdx="0" presStyleCnt="7"/>
      <dgm:spPr/>
    </dgm:pt>
    <dgm:pt modelId="{59FD75D7-495E-44ED-B4F1-4C9B4604760E}" type="pres">
      <dgm:prSet presAssocID="{43E0EAD6-E597-4C3F-A56F-0E7F4EB038E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5CB79096-ECED-4040-B4E3-B5FE621F4793}" type="pres">
      <dgm:prSet presAssocID="{43E0EAD6-E597-4C3F-A56F-0E7F4EB038E6}" presName="spaceRect" presStyleCnt="0"/>
      <dgm:spPr/>
    </dgm:pt>
    <dgm:pt modelId="{E1D040AD-9653-458A-9DF8-AB44B223D716}" type="pres">
      <dgm:prSet presAssocID="{43E0EAD6-E597-4C3F-A56F-0E7F4EB038E6}" presName="parTx" presStyleLbl="revTx" presStyleIdx="0" presStyleCnt="7">
        <dgm:presLayoutVars>
          <dgm:chMax val="0"/>
          <dgm:chPref val="0"/>
        </dgm:presLayoutVars>
      </dgm:prSet>
      <dgm:spPr/>
    </dgm:pt>
    <dgm:pt modelId="{3D0D84EF-60A2-42F8-BDB5-B9AE550374FA}" type="pres">
      <dgm:prSet presAssocID="{99A9FB42-E9CA-4D12-9858-2DACE7875AAE}" presName="sibTrans" presStyleCnt="0"/>
      <dgm:spPr/>
    </dgm:pt>
    <dgm:pt modelId="{14641166-5732-417E-A878-4D597724BD4B}" type="pres">
      <dgm:prSet presAssocID="{41AD5F82-A444-4C7D-9430-117AEE01ACFD}" presName="compNode" presStyleCnt="0"/>
      <dgm:spPr/>
    </dgm:pt>
    <dgm:pt modelId="{3C9CC8AE-4912-4A3F-AC4F-109DCCB2C34F}" type="pres">
      <dgm:prSet presAssocID="{41AD5F82-A444-4C7D-9430-117AEE01ACFD}" presName="bgRect" presStyleLbl="bgShp" presStyleIdx="1" presStyleCnt="7"/>
      <dgm:spPr/>
    </dgm:pt>
    <dgm:pt modelId="{2DFE1B0A-548E-49A4-B62B-B12733DAD353}" type="pres">
      <dgm:prSet presAssocID="{41AD5F82-A444-4C7D-9430-117AEE01ACF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232DBBDF-9F42-40EF-98F2-234734A1313C}" type="pres">
      <dgm:prSet presAssocID="{41AD5F82-A444-4C7D-9430-117AEE01ACFD}" presName="spaceRect" presStyleCnt="0"/>
      <dgm:spPr/>
    </dgm:pt>
    <dgm:pt modelId="{D1B62C00-358B-41F0-B65F-EC8265A9C265}" type="pres">
      <dgm:prSet presAssocID="{41AD5F82-A444-4C7D-9430-117AEE01ACFD}" presName="parTx" presStyleLbl="revTx" presStyleIdx="1" presStyleCnt="7">
        <dgm:presLayoutVars>
          <dgm:chMax val="0"/>
          <dgm:chPref val="0"/>
        </dgm:presLayoutVars>
      </dgm:prSet>
      <dgm:spPr/>
    </dgm:pt>
    <dgm:pt modelId="{5C2D4EDC-445B-4EC1-A378-D31E610B1FBF}" type="pres">
      <dgm:prSet presAssocID="{F0CA8E67-5CDE-4205-B473-5CB210C539FA}" presName="sibTrans" presStyleCnt="0"/>
      <dgm:spPr/>
    </dgm:pt>
    <dgm:pt modelId="{7CEE0AF7-8C76-452B-A006-1667604B4726}" type="pres">
      <dgm:prSet presAssocID="{97F727D3-D71D-4CB7-93F6-3E20B27635B2}" presName="compNode" presStyleCnt="0"/>
      <dgm:spPr/>
    </dgm:pt>
    <dgm:pt modelId="{B31C6788-C851-4F86-8198-8D5E0C99E81F}" type="pres">
      <dgm:prSet presAssocID="{97F727D3-D71D-4CB7-93F6-3E20B27635B2}" presName="bgRect" presStyleLbl="bgShp" presStyleIdx="2" presStyleCnt="7"/>
      <dgm:spPr/>
    </dgm:pt>
    <dgm:pt modelId="{16040525-85B7-4875-83A8-D2D7AEAFAEA0}" type="pres">
      <dgm:prSet presAssocID="{97F727D3-D71D-4CB7-93F6-3E20B2763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E41CAF70-F9DA-4B56-AA5D-B456FE47BCB6}" type="pres">
      <dgm:prSet presAssocID="{97F727D3-D71D-4CB7-93F6-3E20B27635B2}" presName="spaceRect" presStyleCnt="0"/>
      <dgm:spPr/>
    </dgm:pt>
    <dgm:pt modelId="{E55789A8-080E-4425-AAAE-E21217213455}" type="pres">
      <dgm:prSet presAssocID="{97F727D3-D71D-4CB7-93F6-3E20B27635B2}" presName="parTx" presStyleLbl="revTx" presStyleIdx="2" presStyleCnt="7">
        <dgm:presLayoutVars>
          <dgm:chMax val="0"/>
          <dgm:chPref val="0"/>
        </dgm:presLayoutVars>
      </dgm:prSet>
      <dgm:spPr/>
    </dgm:pt>
    <dgm:pt modelId="{EECB06F9-8422-4348-A164-8D8EA8EF40C8}" type="pres">
      <dgm:prSet presAssocID="{DC1BF34A-CC60-495D-A883-3AF085CEB3A6}" presName="sibTrans" presStyleCnt="0"/>
      <dgm:spPr/>
    </dgm:pt>
    <dgm:pt modelId="{E70CF3AF-1050-4201-945C-D85489D85DED}" type="pres">
      <dgm:prSet presAssocID="{8650D63D-E045-4F6B-9CDD-0CDCB5D48466}" presName="compNode" presStyleCnt="0"/>
      <dgm:spPr/>
    </dgm:pt>
    <dgm:pt modelId="{A95002BB-5E73-4204-82B0-B83157A1A3B0}" type="pres">
      <dgm:prSet presAssocID="{8650D63D-E045-4F6B-9CDD-0CDCB5D48466}" presName="bgRect" presStyleLbl="bgShp" presStyleIdx="3" presStyleCnt="7"/>
      <dgm:spPr/>
    </dgm:pt>
    <dgm:pt modelId="{771DAC36-DEE5-4203-B110-B910CEB2CBC4}" type="pres">
      <dgm:prSet presAssocID="{8650D63D-E045-4F6B-9CDD-0CDCB5D4846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F4B24083-E42B-481E-82DC-607AADAF6291}" type="pres">
      <dgm:prSet presAssocID="{8650D63D-E045-4F6B-9CDD-0CDCB5D48466}" presName="spaceRect" presStyleCnt="0"/>
      <dgm:spPr/>
    </dgm:pt>
    <dgm:pt modelId="{B4551BCB-3472-4C17-B3F0-4E038CF4C102}" type="pres">
      <dgm:prSet presAssocID="{8650D63D-E045-4F6B-9CDD-0CDCB5D48466}" presName="parTx" presStyleLbl="revTx" presStyleIdx="3" presStyleCnt="7">
        <dgm:presLayoutVars>
          <dgm:chMax val="0"/>
          <dgm:chPref val="0"/>
        </dgm:presLayoutVars>
      </dgm:prSet>
      <dgm:spPr/>
    </dgm:pt>
    <dgm:pt modelId="{8611B11B-5110-4831-A094-E008C5E3F914}" type="pres">
      <dgm:prSet presAssocID="{B725AC2F-5A74-4C01-B7CF-8C821C418E6B}" presName="sibTrans" presStyleCnt="0"/>
      <dgm:spPr/>
    </dgm:pt>
    <dgm:pt modelId="{F5C4934A-2E56-414E-86BD-65C852715881}" type="pres">
      <dgm:prSet presAssocID="{13897E7F-4854-48C7-AF7B-D130E47AE170}" presName="compNode" presStyleCnt="0"/>
      <dgm:spPr/>
    </dgm:pt>
    <dgm:pt modelId="{1C05AA33-78F2-47B1-A850-703775B7E7FB}" type="pres">
      <dgm:prSet presAssocID="{13897E7F-4854-48C7-AF7B-D130E47AE170}" presName="bgRect" presStyleLbl="bgShp" presStyleIdx="4" presStyleCnt="7"/>
      <dgm:spPr/>
    </dgm:pt>
    <dgm:pt modelId="{86563132-365B-49E3-A258-47B698F50E28}" type="pres">
      <dgm:prSet presAssocID="{13897E7F-4854-48C7-AF7B-D130E47AE17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iploma"/>
        </a:ext>
      </dgm:extLst>
    </dgm:pt>
    <dgm:pt modelId="{00403FF2-6CA0-47E8-BC49-33CBAE74017A}" type="pres">
      <dgm:prSet presAssocID="{13897E7F-4854-48C7-AF7B-D130E47AE170}" presName="spaceRect" presStyleCnt="0"/>
      <dgm:spPr/>
    </dgm:pt>
    <dgm:pt modelId="{1BC4B01C-FFCE-433E-93CF-0639D7117C35}" type="pres">
      <dgm:prSet presAssocID="{13897E7F-4854-48C7-AF7B-D130E47AE170}" presName="parTx" presStyleLbl="revTx" presStyleIdx="4" presStyleCnt="7">
        <dgm:presLayoutVars>
          <dgm:chMax val="0"/>
          <dgm:chPref val="0"/>
        </dgm:presLayoutVars>
      </dgm:prSet>
      <dgm:spPr/>
    </dgm:pt>
    <dgm:pt modelId="{8701469D-4468-4D85-9974-A18B5DF6D2EE}" type="pres">
      <dgm:prSet presAssocID="{A5A9AC6A-0728-4AD5-86D9-AEA37B3F39AD}" presName="sibTrans" presStyleCnt="0"/>
      <dgm:spPr/>
    </dgm:pt>
    <dgm:pt modelId="{BAEC6B1F-33F2-462F-BF10-58B8661011C3}" type="pres">
      <dgm:prSet presAssocID="{ABCEF76A-F22F-4CFC-B612-BA6C8599CB00}" presName="compNode" presStyleCnt="0"/>
      <dgm:spPr/>
    </dgm:pt>
    <dgm:pt modelId="{ACCE8B09-8A8D-4BEF-B7D2-05E40B936DAE}" type="pres">
      <dgm:prSet presAssocID="{ABCEF76A-F22F-4CFC-B612-BA6C8599CB00}" presName="bgRect" presStyleLbl="bgShp" presStyleIdx="5" presStyleCnt="7"/>
      <dgm:spPr/>
    </dgm:pt>
    <dgm:pt modelId="{22731671-8472-43F9-AE8D-C6E60093CE68}" type="pres">
      <dgm:prSet presAssocID="{ABCEF76A-F22F-4CFC-B612-BA6C8599CB0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choolhouse"/>
        </a:ext>
      </dgm:extLst>
    </dgm:pt>
    <dgm:pt modelId="{4380780A-1BA0-4D49-B643-4FC2C7C1A75E}" type="pres">
      <dgm:prSet presAssocID="{ABCEF76A-F22F-4CFC-B612-BA6C8599CB00}" presName="spaceRect" presStyleCnt="0"/>
      <dgm:spPr/>
    </dgm:pt>
    <dgm:pt modelId="{68B8ACFD-10FE-49FD-9A6C-19D62BB653F2}" type="pres">
      <dgm:prSet presAssocID="{ABCEF76A-F22F-4CFC-B612-BA6C8599CB00}" presName="parTx" presStyleLbl="revTx" presStyleIdx="5" presStyleCnt="7">
        <dgm:presLayoutVars>
          <dgm:chMax val="0"/>
          <dgm:chPref val="0"/>
        </dgm:presLayoutVars>
      </dgm:prSet>
      <dgm:spPr/>
    </dgm:pt>
    <dgm:pt modelId="{9D83C4B9-D2CD-4EB1-B75C-30BB1CFDEC8F}" type="pres">
      <dgm:prSet presAssocID="{234D3536-0B17-4237-BFAB-E948E1389975}" presName="sibTrans" presStyleCnt="0"/>
      <dgm:spPr/>
    </dgm:pt>
    <dgm:pt modelId="{5978F97C-0F32-4D5A-BCBD-A32DB70EEC6C}" type="pres">
      <dgm:prSet presAssocID="{6A185C0A-1F74-4F08-B115-B24768AA4294}" presName="compNode" presStyleCnt="0"/>
      <dgm:spPr/>
    </dgm:pt>
    <dgm:pt modelId="{47F9F9A9-6AD2-4D7D-A3D6-90CCD488FB0A}" type="pres">
      <dgm:prSet presAssocID="{6A185C0A-1F74-4F08-B115-B24768AA4294}" presName="bgRect" presStyleLbl="bgShp" presStyleIdx="6" presStyleCnt="7"/>
      <dgm:spPr/>
    </dgm:pt>
    <dgm:pt modelId="{CE8ABD54-0A12-4FEF-872E-A3BB44DC1345}" type="pres">
      <dgm:prSet presAssocID="{6A185C0A-1F74-4F08-B115-B24768AA429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uburban scene"/>
        </a:ext>
      </dgm:extLst>
    </dgm:pt>
    <dgm:pt modelId="{940AF53C-D82D-4290-A551-4543096AE0F0}" type="pres">
      <dgm:prSet presAssocID="{6A185C0A-1F74-4F08-B115-B24768AA4294}" presName="spaceRect" presStyleCnt="0"/>
      <dgm:spPr/>
    </dgm:pt>
    <dgm:pt modelId="{B66525BB-DFAD-4CEB-BACC-6820E1895BD3}" type="pres">
      <dgm:prSet presAssocID="{6A185C0A-1F74-4F08-B115-B24768AA4294}" presName="parTx" presStyleLbl="revTx" presStyleIdx="6" presStyleCnt="7">
        <dgm:presLayoutVars>
          <dgm:chMax val="0"/>
          <dgm:chPref val="0"/>
        </dgm:presLayoutVars>
      </dgm:prSet>
      <dgm:spPr/>
    </dgm:pt>
  </dgm:ptLst>
  <dgm:cxnLst>
    <dgm:cxn modelId="{CED1EE26-696B-48F1-8DF5-C0B580E36599}" srcId="{E5ABB182-149F-4D69-8D13-B11041229592}" destId="{41AD5F82-A444-4C7D-9430-117AEE01ACFD}" srcOrd="1" destOrd="0" parTransId="{461C84E9-60E7-40B6-81EA-9688BD866603}" sibTransId="{F0CA8E67-5CDE-4205-B473-5CB210C539FA}"/>
    <dgm:cxn modelId="{52E1EA2A-157F-7B49-AB1C-EFFF2A557C20}" type="presOf" srcId="{6A185C0A-1F74-4F08-B115-B24768AA4294}" destId="{B66525BB-DFAD-4CEB-BACC-6820E1895BD3}" srcOrd="0" destOrd="0" presId="urn:microsoft.com/office/officeart/2018/2/layout/IconVerticalSolidList"/>
    <dgm:cxn modelId="{EE971330-8C95-464A-9C1D-D34B84FD298C}" srcId="{E5ABB182-149F-4D69-8D13-B11041229592}" destId="{8650D63D-E045-4F6B-9CDD-0CDCB5D48466}" srcOrd="3" destOrd="0" parTransId="{EAC79B94-F4EE-416B-BCC2-F729FC8684CA}" sibTransId="{B725AC2F-5A74-4C01-B7CF-8C821C418E6B}"/>
    <dgm:cxn modelId="{65C3FA38-02CF-AD45-8DA3-78AD99AC6CAC}" type="presOf" srcId="{43E0EAD6-E597-4C3F-A56F-0E7F4EB038E6}" destId="{E1D040AD-9653-458A-9DF8-AB44B223D716}" srcOrd="0" destOrd="0" presId="urn:microsoft.com/office/officeart/2018/2/layout/IconVerticalSolidList"/>
    <dgm:cxn modelId="{EBDAD58C-CCB9-4355-AD46-CFE0613050BB}" srcId="{E5ABB182-149F-4D69-8D13-B11041229592}" destId="{ABCEF76A-F22F-4CFC-B612-BA6C8599CB00}" srcOrd="5" destOrd="0" parTransId="{31844761-1F61-4227-AA26-6AD08138BDF1}" sibTransId="{234D3536-0B17-4237-BFAB-E948E1389975}"/>
    <dgm:cxn modelId="{7D534D8E-91B0-42C3-B2ED-DA50822C5767}" srcId="{E5ABB182-149F-4D69-8D13-B11041229592}" destId="{43E0EAD6-E597-4C3F-A56F-0E7F4EB038E6}" srcOrd="0" destOrd="0" parTransId="{4F3D1D81-C136-4853-ABFA-F87D08B49076}" sibTransId="{99A9FB42-E9CA-4D12-9858-2DACE7875AAE}"/>
    <dgm:cxn modelId="{179D9DB5-0997-4F40-A7F8-AB1530A80152}" type="presOf" srcId="{8650D63D-E045-4F6B-9CDD-0CDCB5D48466}" destId="{B4551BCB-3472-4C17-B3F0-4E038CF4C102}" srcOrd="0" destOrd="0" presId="urn:microsoft.com/office/officeart/2018/2/layout/IconVerticalSolidList"/>
    <dgm:cxn modelId="{A75403C9-9F34-49C8-8720-84972402EA82}" srcId="{E5ABB182-149F-4D69-8D13-B11041229592}" destId="{6A185C0A-1F74-4F08-B115-B24768AA4294}" srcOrd="6" destOrd="0" parTransId="{4DCBB233-B986-46D6-9A81-5EBB4B768185}" sibTransId="{493E2F0C-A398-4B07-98DF-6791C673BCD2}"/>
    <dgm:cxn modelId="{35411BC9-B54E-4426-BCD3-6DBE1B1B6FF7}" srcId="{E5ABB182-149F-4D69-8D13-B11041229592}" destId="{13897E7F-4854-48C7-AF7B-D130E47AE170}" srcOrd="4" destOrd="0" parTransId="{01806F73-10A1-4DC9-AC22-C1522BC0B6DA}" sibTransId="{A5A9AC6A-0728-4AD5-86D9-AEA37B3F39AD}"/>
    <dgm:cxn modelId="{210DFBC9-3AD7-8E40-9A0B-5E81FDA8C612}" type="presOf" srcId="{ABCEF76A-F22F-4CFC-B612-BA6C8599CB00}" destId="{68B8ACFD-10FE-49FD-9A6C-19D62BB653F2}" srcOrd="0" destOrd="0" presId="urn:microsoft.com/office/officeart/2018/2/layout/IconVerticalSolidList"/>
    <dgm:cxn modelId="{CC187BD3-1E71-7044-B010-7E973671F752}" type="presOf" srcId="{13897E7F-4854-48C7-AF7B-D130E47AE170}" destId="{1BC4B01C-FFCE-433E-93CF-0639D7117C35}" srcOrd="0" destOrd="0" presId="urn:microsoft.com/office/officeart/2018/2/layout/IconVerticalSolidList"/>
    <dgm:cxn modelId="{DC9782E1-910D-074D-9ACA-BF52E1EA15AF}" type="presOf" srcId="{97F727D3-D71D-4CB7-93F6-3E20B27635B2}" destId="{E55789A8-080E-4425-AAAE-E21217213455}"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FBE18FF1-CB1F-6049-98CD-58427ED0A12E}" type="presOf" srcId="{41AD5F82-A444-4C7D-9430-117AEE01ACFD}" destId="{D1B62C00-358B-41F0-B65F-EC8265A9C265}" srcOrd="0" destOrd="0" presId="urn:microsoft.com/office/officeart/2018/2/layout/IconVerticalSolidList"/>
    <dgm:cxn modelId="{DB7169F8-846D-4BD5-8675-969E4F300B48}" srcId="{E5ABB182-149F-4D69-8D13-B11041229592}" destId="{97F727D3-D71D-4CB7-93F6-3E20B27635B2}" srcOrd="2" destOrd="0" parTransId="{4847923E-6D7C-42F2-8298-792937C5C78E}" sibTransId="{DC1BF34A-CC60-495D-A883-3AF085CEB3A6}"/>
    <dgm:cxn modelId="{25440FB4-BE65-4E42-8350-A90086547682}" type="presParOf" srcId="{93B17826-EEF2-49F4-9531-25CE30ECD6E4}" destId="{258BDD86-9726-412E-8A2C-F5D9F0C2D2B7}" srcOrd="0" destOrd="0" presId="urn:microsoft.com/office/officeart/2018/2/layout/IconVerticalSolidList"/>
    <dgm:cxn modelId="{97196FC0-EF5C-654D-A238-C9DB5F89AB1A}" type="presParOf" srcId="{258BDD86-9726-412E-8A2C-F5D9F0C2D2B7}" destId="{C02D03BB-42AB-4F40-8ACC-C31ABB89D7A0}" srcOrd="0" destOrd="0" presId="urn:microsoft.com/office/officeart/2018/2/layout/IconVerticalSolidList"/>
    <dgm:cxn modelId="{2BAB7288-A2A9-DF40-99BB-6592E08C8EF8}" type="presParOf" srcId="{258BDD86-9726-412E-8A2C-F5D9F0C2D2B7}" destId="{59FD75D7-495E-44ED-B4F1-4C9B4604760E}" srcOrd="1" destOrd="0" presId="urn:microsoft.com/office/officeart/2018/2/layout/IconVerticalSolidList"/>
    <dgm:cxn modelId="{B88A10E1-1EAF-1F42-B76C-4DE8D423D4F1}" type="presParOf" srcId="{258BDD86-9726-412E-8A2C-F5D9F0C2D2B7}" destId="{5CB79096-ECED-4040-B4E3-B5FE621F4793}" srcOrd="2" destOrd="0" presId="urn:microsoft.com/office/officeart/2018/2/layout/IconVerticalSolidList"/>
    <dgm:cxn modelId="{08E1E5D8-8980-3044-B35B-A72801D5A32D}" type="presParOf" srcId="{258BDD86-9726-412E-8A2C-F5D9F0C2D2B7}" destId="{E1D040AD-9653-458A-9DF8-AB44B223D716}" srcOrd="3" destOrd="0" presId="urn:microsoft.com/office/officeart/2018/2/layout/IconVerticalSolidList"/>
    <dgm:cxn modelId="{02D89CB6-7737-5A44-9354-262A7F47BAB3}" type="presParOf" srcId="{93B17826-EEF2-49F4-9531-25CE30ECD6E4}" destId="{3D0D84EF-60A2-42F8-BDB5-B9AE550374FA}" srcOrd="1" destOrd="0" presId="urn:microsoft.com/office/officeart/2018/2/layout/IconVerticalSolidList"/>
    <dgm:cxn modelId="{8D60F481-2A73-3145-81E9-6FE08B0D1A04}" type="presParOf" srcId="{93B17826-EEF2-49F4-9531-25CE30ECD6E4}" destId="{14641166-5732-417E-A878-4D597724BD4B}" srcOrd="2" destOrd="0" presId="urn:microsoft.com/office/officeart/2018/2/layout/IconVerticalSolidList"/>
    <dgm:cxn modelId="{B28BE1B4-D067-F041-9D41-AEAB55EDD693}" type="presParOf" srcId="{14641166-5732-417E-A878-4D597724BD4B}" destId="{3C9CC8AE-4912-4A3F-AC4F-109DCCB2C34F}" srcOrd="0" destOrd="0" presId="urn:microsoft.com/office/officeart/2018/2/layout/IconVerticalSolidList"/>
    <dgm:cxn modelId="{E4638BAE-1741-4E40-BF88-839165FA7E54}" type="presParOf" srcId="{14641166-5732-417E-A878-4D597724BD4B}" destId="{2DFE1B0A-548E-49A4-B62B-B12733DAD353}" srcOrd="1" destOrd="0" presId="urn:microsoft.com/office/officeart/2018/2/layout/IconVerticalSolidList"/>
    <dgm:cxn modelId="{81B1A5F2-4874-0E46-8ED9-AC3837B6BD86}" type="presParOf" srcId="{14641166-5732-417E-A878-4D597724BD4B}" destId="{232DBBDF-9F42-40EF-98F2-234734A1313C}" srcOrd="2" destOrd="0" presId="urn:microsoft.com/office/officeart/2018/2/layout/IconVerticalSolidList"/>
    <dgm:cxn modelId="{D4FA3E90-4FA1-F747-B02E-56667A3A01B0}" type="presParOf" srcId="{14641166-5732-417E-A878-4D597724BD4B}" destId="{D1B62C00-358B-41F0-B65F-EC8265A9C265}" srcOrd="3" destOrd="0" presId="urn:microsoft.com/office/officeart/2018/2/layout/IconVerticalSolidList"/>
    <dgm:cxn modelId="{B2D1364A-CA35-9248-A6B9-C605F50C441F}" type="presParOf" srcId="{93B17826-EEF2-49F4-9531-25CE30ECD6E4}" destId="{5C2D4EDC-445B-4EC1-A378-D31E610B1FBF}" srcOrd="3" destOrd="0" presId="urn:microsoft.com/office/officeart/2018/2/layout/IconVerticalSolidList"/>
    <dgm:cxn modelId="{8C2D7E88-8AA4-9440-8BA1-742F056F3CDA}" type="presParOf" srcId="{93B17826-EEF2-49F4-9531-25CE30ECD6E4}" destId="{7CEE0AF7-8C76-452B-A006-1667604B4726}" srcOrd="4" destOrd="0" presId="urn:microsoft.com/office/officeart/2018/2/layout/IconVerticalSolidList"/>
    <dgm:cxn modelId="{557FDDF2-2EF1-B74A-8A7C-3F74749769B5}" type="presParOf" srcId="{7CEE0AF7-8C76-452B-A006-1667604B4726}" destId="{B31C6788-C851-4F86-8198-8D5E0C99E81F}" srcOrd="0" destOrd="0" presId="urn:microsoft.com/office/officeart/2018/2/layout/IconVerticalSolidList"/>
    <dgm:cxn modelId="{28FEC069-643B-134E-B1BC-7EC0C0058E8E}" type="presParOf" srcId="{7CEE0AF7-8C76-452B-A006-1667604B4726}" destId="{16040525-85B7-4875-83A8-D2D7AEAFAEA0}" srcOrd="1" destOrd="0" presId="urn:microsoft.com/office/officeart/2018/2/layout/IconVerticalSolidList"/>
    <dgm:cxn modelId="{1B4107F2-1CBF-384C-9670-90EABAE102F8}" type="presParOf" srcId="{7CEE0AF7-8C76-452B-A006-1667604B4726}" destId="{E41CAF70-F9DA-4B56-AA5D-B456FE47BCB6}" srcOrd="2" destOrd="0" presId="urn:microsoft.com/office/officeart/2018/2/layout/IconVerticalSolidList"/>
    <dgm:cxn modelId="{112219AB-A9A3-714C-B2BF-DBC9EDA30E66}" type="presParOf" srcId="{7CEE0AF7-8C76-452B-A006-1667604B4726}" destId="{E55789A8-080E-4425-AAAE-E21217213455}" srcOrd="3" destOrd="0" presId="urn:microsoft.com/office/officeart/2018/2/layout/IconVerticalSolidList"/>
    <dgm:cxn modelId="{887912BC-4330-2943-A616-2FE4B0C24678}" type="presParOf" srcId="{93B17826-EEF2-49F4-9531-25CE30ECD6E4}" destId="{EECB06F9-8422-4348-A164-8D8EA8EF40C8}" srcOrd="5" destOrd="0" presId="urn:microsoft.com/office/officeart/2018/2/layout/IconVerticalSolidList"/>
    <dgm:cxn modelId="{9E774B88-5866-D94B-A661-67369CA5EB6C}" type="presParOf" srcId="{93B17826-EEF2-49F4-9531-25CE30ECD6E4}" destId="{E70CF3AF-1050-4201-945C-D85489D85DED}" srcOrd="6" destOrd="0" presId="urn:microsoft.com/office/officeart/2018/2/layout/IconVerticalSolidList"/>
    <dgm:cxn modelId="{0C0F1A11-C1DE-2E4D-B559-A7D5751A5C96}" type="presParOf" srcId="{E70CF3AF-1050-4201-945C-D85489D85DED}" destId="{A95002BB-5E73-4204-82B0-B83157A1A3B0}" srcOrd="0" destOrd="0" presId="urn:microsoft.com/office/officeart/2018/2/layout/IconVerticalSolidList"/>
    <dgm:cxn modelId="{C9877E27-1F9B-B34A-AC80-CB090FA3CEE5}" type="presParOf" srcId="{E70CF3AF-1050-4201-945C-D85489D85DED}" destId="{771DAC36-DEE5-4203-B110-B910CEB2CBC4}" srcOrd="1" destOrd="0" presId="urn:microsoft.com/office/officeart/2018/2/layout/IconVerticalSolidList"/>
    <dgm:cxn modelId="{CCD181D4-7878-4B44-B959-E9C9B07DDBD1}" type="presParOf" srcId="{E70CF3AF-1050-4201-945C-D85489D85DED}" destId="{F4B24083-E42B-481E-82DC-607AADAF6291}" srcOrd="2" destOrd="0" presId="urn:microsoft.com/office/officeart/2018/2/layout/IconVerticalSolidList"/>
    <dgm:cxn modelId="{4608DCB8-7C11-9543-BE13-8C00C686D561}" type="presParOf" srcId="{E70CF3AF-1050-4201-945C-D85489D85DED}" destId="{B4551BCB-3472-4C17-B3F0-4E038CF4C102}" srcOrd="3" destOrd="0" presId="urn:microsoft.com/office/officeart/2018/2/layout/IconVerticalSolidList"/>
    <dgm:cxn modelId="{B223BBEF-A5C2-8E48-B376-A33418857946}" type="presParOf" srcId="{93B17826-EEF2-49F4-9531-25CE30ECD6E4}" destId="{8611B11B-5110-4831-A094-E008C5E3F914}" srcOrd="7" destOrd="0" presId="urn:microsoft.com/office/officeart/2018/2/layout/IconVerticalSolidList"/>
    <dgm:cxn modelId="{3BFA415C-A7E4-8849-811D-B6714970498F}" type="presParOf" srcId="{93B17826-EEF2-49F4-9531-25CE30ECD6E4}" destId="{F5C4934A-2E56-414E-86BD-65C852715881}" srcOrd="8" destOrd="0" presId="urn:microsoft.com/office/officeart/2018/2/layout/IconVerticalSolidList"/>
    <dgm:cxn modelId="{2F996966-1AF5-2043-BA27-2FA49AE1CCA6}" type="presParOf" srcId="{F5C4934A-2E56-414E-86BD-65C852715881}" destId="{1C05AA33-78F2-47B1-A850-703775B7E7FB}" srcOrd="0" destOrd="0" presId="urn:microsoft.com/office/officeart/2018/2/layout/IconVerticalSolidList"/>
    <dgm:cxn modelId="{CD38D693-7D16-4444-9384-D19AF4288423}" type="presParOf" srcId="{F5C4934A-2E56-414E-86BD-65C852715881}" destId="{86563132-365B-49E3-A258-47B698F50E28}" srcOrd="1" destOrd="0" presId="urn:microsoft.com/office/officeart/2018/2/layout/IconVerticalSolidList"/>
    <dgm:cxn modelId="{44CCD99C-A6CF-5944-8131-F93A17F95B61}" type="presParOf" srcId="{F5C4934A-2E56-414E-86BD-65C852715881}" destId="{00403FF2-6CA0-47E8-BC49-33CBAE74017A}" srcOrd="2" destOrd="0" presId="urn:microsoft.com/office/officeart/2018/2/layout/IconVerticalSolidList"/>
    <dgm:cxn modelId="{43EC0C74-32F9-D74C-9D48-49E742CB9F4A}" type="presParOf" srcId="{F5C4934A-2E56-414E-86BD-65C852715881}" destId="{1BC4B01C-FFCE-433E-93CF-0639D7117C35}" srcOrd="3" destOrd="0" presId="urn:microsoft.com/office/officeart/2018/2/layout/IconVerticalSolidList"/>
    <dgm:cxn modelId="{CAF18960-0B74-2F4D-8D7A-13300E843BEA}" type="presParOf" srcId="{93B17826-EEF2-49F4-9531-25CE30ECD6E4}" destId="{8701469D-4468-4D85-9974-A18B5DF6D2EE}" srcOrd="9" destOrd="0" presId="urn:microsoft.com/office/officeart/2018/2/layout/IconVerticalSolidList"/>
    <dgm:cxn modelId="{A31980E7-FAA6-0D46-9043-E6210A2F3F41}" type="presParOf" srcId="{93B17826-EEF2-49F4-9531-25CE30ECD6E4}" destId="{BAEC6B1F-33F2-462F-BF10-58B8661011C3}" srcOrd="10" destOrd="0" presId="urn:microsoft.com/office/officeart/2018/2/layout/IconVerticalSolidList"/>
    <dgm:cxn modelId="{3D8768B2-DEBF-8841-81EC-702103830FB0}" type="presParOf" srcId="{BAEC6B1F-33F2-462F-BF10-58B8661011C3}" destId="{ACCE8B09-8A8D-4BEF-B7D2-05E40B936DAE}" srcOrd="0" destOrd="0" presId="urn:microsoft.com/office/officeart/2018/2/layout/IconVerticalSolidList"/>
    <dgm:cxn modelId="{7B3C85FF-C26C-2849-83B9-0143905DA11E}" type="presParOf" srcId="{BAEC6B1F-33F2-462F-BF10-58B8661011C3}" destId="{22731671-8472-43F9-AE8D-C6E60093CE68}" srcOrd="1" destOrd="0" presId="urn:microsoft.com/office/officeart/2018/2/layout/IconVerticalSolidList"/>
    <dgm:cxn modelId="{A7608875-3423-454C-9925-87F19A13307E}" type="presParOf" srcId="{BAEC6B1F-33F2-462F-BF10-58B8661011C3}" destId="{4380780A-1BA0-4D49-B643-4FC2C7C1A75E}" srcOrd="2" destOrd="0" presId="urn:microsoft.com/office/officeart/2018/2/layout/IconVerticalSolidList"/>
    <dgm:cxn modelId="{FA09B899-2D45-2F4F-9ACC-95BB5FBD33E7}" type="presParOf" srcId="{BAEC6B1F-33F2-462F-BF10-58B8661011C3}" destId="{68B8ACFD-10FE-49FD-9A6C-19D62BB653F2}" srcOrd="3" destOrd="0" presId="urn:microsoft.com/office/officeart/2018/2/layout/IconVerticalSolidList"/>
    <dgm:cxn modelId="{639C2314-3DA5-5A45-8E17-B88F4A34F34E}" type="presParOf" srcId="{93B17826-EEF2-49F4-9531-25CE30ECD6E4}" destId="{9D83C4B9-D2CD-4EB1-B75C-30BB1CFDEC8F}" srcOrd="11" destOrd="0" presId="urn:microsoft.com/office/officeart/2018/2/layout/IconVerticalSolidList"/>
    <dgm:cxn modelId="{4362B208-F15A-3B4F-9BD9-D03B0EE3F2CE}" type="presParOf" srcId="{93B17826-EEF2-49F4-9531-25CE30ECD6E4}" destId="{5978F97C-0F32-4D5A-BCBD-A32DB70EEC6C}" srcOrd="12" destOrd="0" presId="urn:microsoft.com/office/officeart/2018/2/layout/IconVerticalSolidList"/>
    <dgm:cxn modelId="{232BAADF-E3DF-DF49-8438-9B71938785A6}" type="presParOf" srcId="{5978F97C-0F32-4D5A-BCBD-A32DB70EEC6C}" destId="{47F9F9A9-6AD2-4D7D-A3D6-90CCD488FB0A}" srcOrd="0" destOrd="0" presId="urn:microsoft.com/office/officeart/2018/2/layout/IconVerticalSolidList"/>
    <dgm:cxn modelId="{C970259B-F5D7-D34C-91D1-05F8EF780A94}" type="presParOf" srcId="{5978F97C-0F32-4D5A-BCBD-A32DB70EEC6C}" destId="{CE8ABD54-0A12-4FEF-872E-A3BB44DC1345}" srcOrd="1" destOrd="0" presId="urn:microsoft.com/office/officeart/2018/2/layout/IconVerticalSolidList"/>
    <dgm:cxn modelId="{082E0D7F-BD37-274D-9241-D650AA1E2720}" type="presParOf" srcId="{5978F97C-0F32-4D5A-BCBD-A32DB70EEC6C}" destId="{940AF53C-D82D-4290-A551-4543096AE0F0}" srcOrd="2" destOrd="0" presId="urn:microsoft.com/office/officeart/2018/2/layout/IconVerticalSolidList"/>
    <dgm:cxn modelId="{0CD2D27D-ADDF-8444-9ECD-94C2D95AFA50}" type="presParOf" srcId="{5978F97C-0F32-4D5A-BCBD-A32DB70EEC6C}" destId="{B66525BB-DFAD-4CEB-BACC-6820E1895B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BCEF76A-F22F-4CFC-B612-BA6C8599CB00}">
      <dgm:prSet/>
      <dgm:spPr/>
      <dgm:t>
        <a:bodyPr/>
        <a:lstStyle/>
        <a:p>
          <a:pPr>
            <a:lnSpc>
              <a:spcPct val="100000"/>
            </a:lnSpc>
          </a:pPr>
          <a:r>
            <a:rPr lang="en-US" i="1" dirty="0"/>
            <a:t>6. Provide access to CViConnect app and a professional trained in its use in 5 states with at least 20 districts/LEAs.</a:t>
          </a:r>
          <a:endParaRPr lang="en-US" dirty="0"/>
        </a:p>
      </dgm:t>
    </dgm:pt>
    <dgm:pt modelId="{31844761-1F61-4227-AA26-6AD08138BDF1}" type="parTrans" cxnId="{EBDAD58C-CCB9-4355-AD46-CFE0613050BB}">
      <dgm:prSet/>
      <dgm:spPr/>
      <dgm:t>
        <a:bodyPr/>
        <a:lstStyle/>
        <a:p>
          <a:endParaRPr lang="en-US"/>
        </a:p>
      </dgm:t>
    </dgm:pt>
    <dgm:pt modelId="{234D3536-0B17-4237-BFAB-E948E1389975}" type="sibTrans" cxnId="{EBDAD58C-CCB9-4355-AD46-CFE0613050BB}">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BAEC6B1F-33F2-462F-BF10-58B8661011C3}" type="pres">
      <dgm:prSet presAssocID="{ABCEF76A-F22F-4CFC-B612-BA6C8599CB00}" presName="compNode" presStyleCnt="0"/>
      <dgm:spPr/>
    </dgm:pt>
    <dgm:pt modelId="{ACCE8B09-8A8D-4BEF-B7D2-05E40B936DAE}" type="pres">
      <dgm:prSet presAssocID="{ABCEF76A-F22F-4CFC-B612-BA6C8599CB00}" presName="bgRect" presStyleLbl="bgShp" presStyleIdx="0" presStyleCnt="1"/>
      <dgm:spPr/>
    </dgm:pt>
    <dgm:pt modelId="{22731671-8472-43F9-AE8D-C6E60093CE68}" type="pres">
      <dgm:prSet presAssocID="{ABCEF76A-F22F-4CFC-B612-BA6C8599CB0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4380780A-1BA0-4D49-B643-4FC2C7C1A75E}" type="pres">
      <dgm:prSet presAssocID="{ABCEF76A-F22F-4CFC-B612-BA6C8599CB00}" presName="spaceRect" presStyleCnt="0"/>
      <dgm:spPr/>
    </dgm:pt>
    <dgm:pt modelId="{68B8ACFD-10FE-49FD-9A6C-19D62BB653F2}" type="pres">
      <dgm:prSet presAssocID="{ABCEF76A-F22F-4CFC-B612-BA6C8599CB00}" presName="parTx" presStyleLbl="revTx" presStyleIdx="0" presStyleCnt="1">
        <dgm:presLayoutVars>
          <dgm:chMax val="0"/>
          <dgm:chPref val="0"/>
        </dgm:presLayoutVars>
      </dgm:prSet>
      <dgm:spPr/>
    </dgm:pt>
  </dgm:ptLst>
  <dgm:cxnLst>
    <dgm:cxn modelId="{EBDAD58C-CCB9-4355-AD46-CFE0613050BB}" srcId="{E5ABB182-149F-4D69-8D13-B11041229592}" destId="{ABCEF76A-F22F-4CFC-B612-BA6C8599CB00}" srcOrd="0" destOrd="0" parTransId="{31844761-1F61-4227-AA26-6AD08138BDF1}" sibTransId="{234D3536-0B17-4237-BFAB-E948E1389975}"/>
    <dgm:cxn modelId="{210DFBC9-3AD7-8E40-9A0B-5E81FDA8C612}" type="presOf" srcId="{ABCEF76A-F22F-4CFC-B612-BA6C8599CB00}" destId="{68B8ACFD-10FE-49FD-9A6C-19D62BB653F2}"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A31980E7-FAA6-0D46-9043-E6210A2F3F41}" type="presParOf" srcId="{93B17826-EEF2-49F4-9531-25CE30ECD6E4}" destId="{BAEC6B1F-33F2-462F-BF10-58B8661011C3}" srcOrd="0" destOrd="0" presId="urn:microsoft.com/office/officeart/2018/2/layout/IconVerticalSolidList"/>
    <dgm:cxn modelId="{3D8768B2-DEBF-8841-81EC-702103830FB0}" type="presParOf" srcId="{BAEC6B1F-33F2-462F-BF10-58B8661011C3}" destId="{ACCE8B09-8A8D-4BEF-B7D2-05E40B936DAE}" srcOrd="0" destOrd="0" presId="urn:microsoft.com/office/officeart/2018/2/layout/IconVerticalSolidList"/>
    <dgm:cxn modelId="{7B3C85FF-C26C-2849-83B9-0143905DA11E}" type="presParOf" srcId="{BAEC6B1F-33F2-462F-BF10-58B8661011C3}" destId="{22731671-8472-43F9-AE8D-C6E60093CE68}" srcOrd="1" destOrd="0" presId="urn:microsoft.com/office/officeart/2018/2/layout/IconVerticalSolidList"/>
    <dgm:cxn modelId="{A7608875-3423-454C-9925-87F19A13307E}" type="presParOf" srcId="{BAEC6B1F-33F2-462F-BF10-58B8661011C3}" destId="{4380780A-1BA0-4D49-B643-4FC2C7C1A75E}" srcOrd="2" destOrd="0" presId="urn:microsoft.com/office/officeart/2018/2/layout/IconVerticalSolidList"/>
    <dgm:cxn modelId="{FA09B899-2D45-2F4F-9ACC-95BB5FBD33E7}" type="presParOf" srcId="{BAEC6B1F-33F2-462F-BF10-58B8661011C3}" destId="{68B8ACFD-10FE-49FD-9A6C-19D62BB653F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664314A-27C9-4097-89C4-DAFEBDFBE90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D4639BD-763B-4534-93B0-4EC1D144AE3B}">
      <dgm:prSet/>
      <dgm:spPr/>
      <dgm:t>
        <a:bodyPr/>
        <a:lstStyle/>
        <a:p>
          <a:pPr>
            <a:lnSpc>
              <a:spcPct val="100000"/>
            </a:lnSpc>
          </a:pPr>
          <a:r>
            <a:rPr lang="en-US" b="0" i="0" baseline="0" dirty="0"/>
            <a:t>26 trained TVIs over 7 sites with data on 88 students</a:t>
          </a:r>
          <a:endParaRPr lang="en-US" dirty="0"/>
        </a:p>
      </dgm:t>
    </dgm:pt>
    <dgm:pt modelId="{451CF5E7-090F-442A-AF35-97F5F2AB2E86}" type="parTrans" cxnId="{02C8C96C-2B88-449F-A42B-0B807A3D04BF}">
      <dgm:prSet/>
      <dgm:spPr/>
      <dgm:t>
        <a:bodyPr/>
        <a:lstStyle/>
        <a:p>
          <a:endParaRPr lang="en-US"/>
        </a:p>
      </dgm:t>
    </dgm:pt>
    <dgm:pt modelId="{84B9DAEF-612E-4B45-884D-CFE6292B4FA0}" type="sibTrans" cxnId="{02C8C96C-2B88-449F-A42B-0B807A3D04BF}">
      <dgm:prSet/>
      <dgm:spPr/>
      <dgm:t>
        <a:bodyPr/>
        <a:lstStyle/>
        <a:p>
          <a:endParaRPr lang="en-US"/>
        </a:p>
      </dgm:t>
    </dgm:pt>
    <dgm:pt modelId="{FD211D1A-563D-4B62-AD93-D914EA5B687D}">
      <dgm:prSet/>
      <dgm:spPr/>
      <dgm:t>
        <a:bodyPr/>
        <a:lstStyle/>
        <a:p>
          <a:pPr>
            <a:lnSpc>
              <a:spcPct val="100000"/>
            </a:lnSpc>
          </a:pPr>
          <a:r>
            <a:rPr lang="en-US" b="0" i="0" baseline="0"/>
            <a:t>24 untrained TVIs over 8 sites with data on 71 students</a:t>
          </a:r>
          <a:endParaRPr lang="en-US"/>
        </a:p>
      </dgm:t>
    </dgm:pt>
    <dgm:pt modelId="{1945C38B-19FB-45C5-A207-E481767A83D3}" type="parTrans" cxnId="{46AC2806-41AE-4258-9AB2-6E0C1429A392}">
      <dgm:prSet/>
      <dgm:spPr/>
      <dgm:t>
        <a:bodyPr/>
        <a:lstStyle/>
        <a:p>
          <a:endParaRPr lang="en-US"/>
        </a:p>
      </dgm:t>
    </dgm:pt>
    <dgm:pt modelId="{F2A3D70F-AE56-4B3F-A1D0-4C119B62DF42}" type="sibTrans" cxnId="{46AC2806-41AE-4258-9AB2-6E0C1429A392}">
      <dgm:prSet/>
      <dgm:spPr/>
      <dgm:t>
        <a:bodyPr/>
        <a:lstStyle/>
        <a:p>
          <a:endParaRPr lang="en-US"/>
        </a:p>
      </dgm:t>
    </dgm:pt>
    <dgm:pt modelId="{5B45B872-F822-43A5-86E5-80C8DA37CBFD}">
      <dgm:prSet/>
      <dgm:spPr/>
      <dgm:t>
        <a:bodyPr/>
        <a:lstStyle/>
        <a:p>
          <a:pPr>
            <a:lnSpc>
              <a:spcPct val="100000"/>
            </a:lnSpc>
          </a:pPr>
          <a:r>
            <a:rPr lang="en-US" b="0" i="0" baseline="0" dirty="0"/>
            <a:t>Dataset has 6,136 instructional sessions</a:t>
          </a:r>
          <a:endParaRPr lang="en-US" dirty="0"/>
        </a:p>
      </dgm:t>
    </dgm:pt>
    <dgm:pt modelId="{061E6886-C108-43B7-8CFD-2E47B3089F0B}" type="parTrans" cxnId="{EDBB7D5F-F705-40F6-9E7F-F677A9E05927}">
      <dgm:prSet/>
      <dgm:spPr/>
      <dgm:t>
        <a:bodyPr/>
        <a:lstStyle/>
        <a:p>
          <a:endParaRPr lang="en-US"/>
        </a:p>
      </dgm:t>
    </dgm:pt>
    <dgm:pt modelId="{06F0B045-A317-4964-A883-EB917AC88E35}" type="sibTrans" cxnId="{EDBB7D5F-F705-40F6-9E7F-F677A9E05927}">
      <dgm:prSet/>
      <dgm:spPr/>
      <dgm:t>
        <a:bodyPr/>
        <a:lstStyle/>
        <a:p>
          <a:endParaRPr lang="en-US"/>
        </a:p>
      </dgm:t>
    </dgm:pt>
    <dgm:pt modelId="{F3E91F99-0435-4745-835A-739DC0BF9721}" type="pres">
      <dgm:prSet presAssocID="{6664314A-27C9-4097-89C4-DAFEBDFBE90E}" presName="vert0" presStyleCnt="0">
        <dgm:presLayoutVars>
          <dgm:dir/>
          <dgm:animOne val="branch"/>
          <dgm:animLvl val="lvl"/>
        </dgm:presLayoutVars>
      </dgm:prSet>
      <dgm:spPr/>
    </dgm:pt>
    <dgm:pt modelId="{932F4BCD-4FC5-DD4C-8892-888A6AD55902}" type="pres">
      <dgm:prSet presAssocID="{DD4639BD-763B-4534-93B0-4EC1D144AE3B}" presName="thickLine" presStyleLbl="alignNode1" presStyleIdx="0" presStyleCnt="3"/>
      <dgm:spPr/>
    </dgm:pt>
    <dgm:pt modelId="{974658FF-0FC8-544D-AEE5-6EBDB0F4184B}" type="pres">
      <dgm:prSet presAssocID="{DD4639BD-763B-4534-93B0-4EC1D144AE3B}" presName="horz1" presStyleCnt="0"/>
      <dgm:spPr/>
    </dgm:pt>
    <dgm:pt modelId="{0CDD9310-1B29-D146-9542-0C56D2510401}" type="pres">
      <dgm:prSet presAssocID="{DD4639BD-763B-4534-93B0-4EC1D144AE3B}" presName="tx1" presStyleLbl="revTx" presStyleIdx="0" presStyleCnt="3"/>
      <dgm:spPr/>
    </dgm:pt>
    <dgm:pt modelId="{7F1A47D3-1A3C-8448-A15A-5051E470E1E0}" type="pres">
      <dgm:prSet presAssocID="{DD4639BD-763B-4534-93B0-4EC1D144AE3B}" presName="vert1" presStyleCnt="0"/>
      <dgm:spPr/>
    </dgm:pt>
    <dgm:pt modelId="{1E4D1131-71B4-664C-B351-90C24920676E}" type="pres">
      <dgm:prSet presAssocID="{FD211D1A-563D-4B62-AD93-D914EA5B687D}" presName="thickLine" presStyleLbl="alignNode1" presStyleIdx="1" presStyleCnt="3"/>
      <dgm:spPr/>
    </dgm:pt>
    <dgm:pt modelId="{AACFD067-D70C-0646-9799-82ED98DCDA13}" type="pres">
      <dgm:prSet presAssocID="{FD211D1A-563D-4B62-AD93-D914EA5B687D}" presName="horz1" presStyleCnt="0"/>
      <dgm:spPr/>
    </dgm:pt>
    <dgm:pt modelId="{96541583-C34F-D14D-B595-75FEE68E5677}" type="pres">
      <dgm:prSet presAssocID="{FD211D1A-563D-4B62-AD93-D914EA5B687D}" presName="tx1" presStyleLbl="revTx" presStyleIdx="1" presStyleCnt="3"/>
      <dgm:spPr/>
    </dgm:pt>
    <dgm:pt modelId="{A6B83258-9EC3-BA4A-888C-118EC2FC43AF}" type="pres">
      <dgm:prSet presAssocID="{FD211D1A-563D-4B62-AD93-D914EA5B687D}" presName="vert1" presStyleCnt="0"/>
      <dgm:spPr/>
    </dgm:pt>
    <dgm:pt modelId="{B2D2A853-4401-3E42-ABB9-52E83352DA54}" type="pres">
      <dgm:prSet presAssocID="{5B45B872-F822-43A5-86E5-80C8DA37CBFD}" presName="thickLine" presStyleLbl="alignNode1" presStyleIdx="2" presStyleCnt="3"/>
      <dgm:spPr/>
    </dgm:pt>
    <dgm:pt modelId="{F9072FF1-D1B6-6544-A9BC-D7BC6A97AD51}" type="pres">
      <dgm:prSet presAssocID="{5B45B872-F822-43A5-86E5-80C8DA37CBFD}" presName="horz1" presStyleCnt="0"/>
      <dgm:spPr/>
    </dgm:pt>
    <dgm:pt modelId="{0DE4EE46-871B-424F-ADE5-BA08A81FB7EB}" type="pres">
      <dgm:prSet presAssocID="{5B45B872-F822-43A5-86E5-80C8DA37CBFD}" presName="tx1" presStyleLbl="revTx" presStyleIdx="2" presStyleCnt="3"/>
      <dgm:spPr/>
    </dgm:pt>
    <dgm:pt modelId="{A845DB8F-ADA6-ED43-8FB4-470A6B9A4F00}" type="pres">
      <dgm:prSet presAssocID="{5B45B872-F822-43A5-86E5-80C8DA37CBFD}" presName="vert1" presStyleCnt="0"/>
      <dgm:spPr/>
    </dgm:pt>
  </dgm:ptLst>
  <dgm:cxnLst>
    <dgm:cxn modelId="{46AC2806-41AE-4258-9AB2-6E0C1429A392}" srcId="{6664314A-27C9-4097-89C4-DAFEBDFBE90E}" destId="{FD211D1A-563D-4B62-AD93-D914EA5B687D}" srcOrd="1" destOrd="0" parTransId="{1945C38B-19FB-45C5-A207-E481767A83D3}" sibTransId="{F2A3D70F-AE56-4B3F-A1D0-4C119B62DF42}"/>
    <dgm:cxn modelId="{BA240423-8289-664F-A257-32772EDA532C}" type="presOf" srcId="{5B45B872-F822-43A5-86E5-80C8DA37CBFD}" destId="{0DE4EE46-871B-424F-ADE5-BA08A81FB7EB}" srcOrd="0" destOrd="0" presId="urn:microsoft.com/office/officeart/2008/layout/LinedList"/>
    <dgm:cxn modelId="{2EFD0923-E42B-B648-AFD8-0195F6D22032}" type="presOf" srcId="{6664314A-27C9-4097-89C4-DAFEBDFBE90E}" destId="{F3E91F99-0435-4745-835A-739DC0BF9721}" srcOrd="0" destOrd="0" presId="urn:microsoft.com/office/officeart/2008/layout/LinedList"/>
    <dgm:cxn modelId="{EDBB7D5F-F705-40F6-9E7F-F677A9E05927}" srcId="{6664314A-27C9-4097-89C4-DAFEBDFBE90E}" destId="{5B45B872-F822-43A5-86E5-80C8DA37CBFD}" srcOrd="2" destOrd="0" parTransId="{061E6886-C108-43B7-8CFD-2E47B3089F0B}" sibTransId="{06F0B045-A317-4964-A883-EB917AC88E35}"/>
    <dgm:cxn modelId="{02C8C96C-2B88-449F-A42B-0B807A3D04BF}" srcId="{6664314A-27C9-4097-89C4-DAFEBDFBE90E}" destId="{DD4639BD-763B-4534-93B0-4EC1D144AE3B}" srcOrd="0" destOrd="0" parTransId="{451CF5E7-090F-442A-AF35-97F5F2AB2E86}" sibTransId="{84B9DAEF-612E-4B45-884D-CFE6292B4FA0}"/>
    <dgm:cxn modelId="{AE55A157-7B03-5441-A302-31ECF4715DE9}" type="presOf" srcId="{FD211D1A-563D-4B62-AD93-D914EA5B687D}" destId="{96541583-C34F-D14D-B595-75FEE68E5677}" srcOrd="0" destOrd="0" presId="urn:microsoft.com/office/officeart/2008/layout/LinedList"/>
    <dgm:cxn modelId="{7AA940D9-6BB3-0547-A04E-9603B4E894F1}" type="presOf" srcId="{DD4639BD-763B-4534-93B0-4EC1D144AE3B}" destId="{0CDD9310-1B29-D146-9542-0C56D2510401}" srcOrd="0" destOrd="0" presId="urn:microsoft.com/office/officeart/2008/layout/LinedList"/>
    <dgm:cxn modelId="{C1FB7CE4-BA1B-A74A-A21C-92C49D8B3E14}" type="presParOf" srcId="{F3E91F99-0435-4745-835A-739DC0BF9721}" destId="{932F4BCD-4FC5-DD4C-8892-888A6AD55902}" srcOrd="0" destOrd="0" presId="urn:microsoft.com/office/officeart/2008/layout/LinedList"/>
    <dgm:cxn modelId="{BDBEEE4E-D7D7-BE4C-ABB5-073002522E34}" type="presParOf" srcId="{F3E91F99-0435-4745-835A-739DC0BF9721}" destId="{974658FF-0FC8-544D-AEE5-6EBDB0F4184B}" srcOrd="1" destOrd="0" presId="urn:microsoft.com/office/officeart/2008/layout/LinedList"/>
    <dgm:cxn modelId="{512820EB-6A63-6D4A-AAC9-D9BCE27044E4}" type="presParOf" srcId="{974658FF-0FC8-544D-AEE5-6EBDB0F4184B}" destId="{0CDD9310-1B29-D146-9542-0C56D2510401}" srcOrd="0" destOrd="0" presId="urn:microsoft.com/office/officeart/2008/layout/LinedList"/>
    <dgm:cxn modelId="{894E5258-BC54-EC42-B074-7EFB7925A6E8}" type="presParOf" srcId="{974658FF-0FC8-544D-AEE5-6EBDB0F4184B}" destId="{7F1A47D3-1A3C-8448-A15A-5051E470E1E0}" srcOrd="1" destOrd="0" presId="urn:microsoft.com/office/officeart/2008/layout/LinedList"/>
    <dgm:cxn modelId="{1CB6C383-3529-B841-94FA-22C4FF7CD917}" type="presParOf" srcId="{F3E91F99-0435-4745-835A-739DC0BF9721}" destId="{1E4D1131-71B4-664C-B351-90C24920676E}" srcOrd="2" destOrd="0" presId="urn:microsoft.com/office/officeart/2008/layout/LinedList"/>
    <dgm:cxn modelId="{9DA294C9-7ACE-F24D-9359-F8CA6B5F7AFF}" type="presParOf" srcId="{F3E91F99-0435-4745-835A-739DC0BF9721}" destId="{AACFD067-D70C-0646-9799-82ED98DCDA13}" srcOrd="3" destOrd="0" presId="urn:microsoft.com/office/officeart/2008/layout/LinedList"/>
    <dgm:cxn modelId="{9ADF07F1-DA5B-D849-9AE3-8197BA37031B}" type="presParOf" srcId="{AACFD067-D70C-0646-9799-82ED98DCDA13}" destId="{96541583-C34F-D14D-B595-75FEE68E5677}" srcOrd="0" destOrd="0" presId="urn:microsoft.com/office/officeart/2008/layout/LinedList"/>
    <dgm:cxn modelId="{DBA7DD98-1FA5-A543-8502-4315D8268D18}" type="presParOf" srcId="{AACFD067-D70C-0646-9799-82ED98DCDA13}" destId="{A6B83258-9EC3-BA4A-888C-118EC2FC43AF}" srcOrd="1" destOrd="0" presId="urn:microsoft.com/office/officeart/2008/layout/LinedList"/>
    <dgm:cxn modelId="{2F1D3905-7C8A-0342-9C80-5ED20DC2070C}" type="presParOf" srcId="{F3E91F99-0435-4745-835A-739DC0BF9721}" destId="{B2D2A853-4401-3E42-ABB9-52E83352DA54}" srcOrd="4" destOrd="0" presId="urn:microsoft.com/office/officeart/2008/layout/LinedList"/>
    <dgm:cxn modelId="{D8D9CF3F-293C-E946-9C09-DBAD4F23C51E}" type="presParOf" srcId="{F3E91F99-0435-4745-835A-739DC0BF9721}" destId="{F9072FF1-D1B6-6544-A9BC-D7BC6A97AD51}" srcOrd="5" destOrd="0" presId="urn:microsoft.com/office/officeart/2008/layout/LinedList"/>
    <dgm:cxn modelId="{E2458B9A-6767-F24F-B3E7-47157915909F}" type="presParOf" srcId="{F9072FF1-D1B6-6544-A9BC-D7BC6A97AD51}" destId="{0DE4EE46-871B-424F-ADE5-BA08A81FB7EB}" srcOrd="0" destOrd="0" presId="urn:microsoft.com/office/officeart/2008/layout/LinedList"/>
    <dgm:cxn modelId="{3F0B0B25-FB7A-484D-A0DB-E5082E42F1F8}" type="presParOf" srcId="{F9072FF1-D1B6-6544-A9BC-D7BC6A97AD51}" destId="{A845DB8F-ADA6-ED43-8FB4-470A6B9A4F00}"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AA0234-1ADE-410F-9A69-5681104F288B}"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5C6924BE-D0C7-4B7F-B65D-B349B97AB61F}">
      <dgm:prSet/>
      <dgm:spPr/>
      <dgm:t>
        <a:bodyPr/>
        <a:lstStyle/>
        <a:p>
          <a:pPr>
            <a:lnSpc>
              <a:spcPct val="100000"/>
            </a:lnSpc>
            <a:defRPr b="1"/>
          </a:pPr>
          <a:r>
            <a:rPr lang="en-US" i="1"/>
            <a:t>Providing Professional Development and Structured Mentoring To Vision Professionals</a:t>
          </a:r>
          <a:endParaRPr lang="en-US"/>
        </a:p>
      </dgm:t>
    </dgm:pt>
    <dgm:pt modelId="{436C69ED-F523-4E6B-8F5E-A6A7E6A46AFE}" type="parTrans" cxnId="{9CE9298A-C190-4D70-A180-8E62E747C4DD}">
      <dgm:prSet/>
      <dgm:spPr/>
      <dgm:t>
        <a:bodyPr/>
        <a:lstStyle/>
        <a:p>
          <a:endParaRPr lang="en-US"/>
        </a:p>
      </dgm:t>
    </dgm:pt>
    <dgm:pt modelId="{78B74807-23C8-499F-AF73-110CC0FC359A}" type="sibTrans" cxnId="{9CE9298A-C190-4D70-A180-8E62E747C4DD}">
      <dgm:prSet/>
      <dgm:spPr/>
      <dgm:t>
        <a:bodyPr/>
        <a:lstStyle/>
        <a:p>
          <a:endParaRPr lang="en-US"/>
        </a:p>
      </dgm:t>
    </dgm:pt>
    <dgm:pt modelId="{EF030A84-0E11-4ED0-B6EC-F09F32D8E010}">
      <dgm:prSet/>
      <dgm:spPr/>
      <dgm:t>
        <a:bodyPr/>
        <a:lstStyle/>
        <a:p>
          <a:pPr>
            <a:lnSpc>
              <a:spcPct val="100000"/>
            </a:lnSpc>
          </a:pPr>
          <a:r>
            <a:rPr lang="en-US" i="1" dirty="0"/>
            <a:t>Increase understanding of CVI </a:t>
          </a:r>
          <a:endParaRPr lang="en-US" dirty="0"/>
        </a:p>
      </dgm:t>
    </dgm:pt>
    <dgm:pt modelId="{FFEE2593-8DE2-43EB-87BC-4D2901D43F83}" type="parTrans" cxnId="{C4B1BD2E-34F7-4F6B-B235-FED577ED2427}">
      <dgm:prSet/>
      <dgm:spPr/>
      <dgm:t>
        <a:bodyPr/>
        <a:lstStyle/>
        <a:p>
          <a:endParaRPr lang="en-US"/>
        </a:p>
      </dgm:t>
    </dgm:pt>
    <dgm:pt modelId="{165D1886-7845-47AF-A293-0B0FF77E1656}" type="sibTrans" cxnId="{C4B1BD2E-34F7-4F6B-B235-FED577ED2427}">
      <dgm:prSet/>
      <dgm:spPr/>
      <dgm:t>
        <a:bodyPr/>
        <a:lstStyle/>
        <a:p>
          <a:endParaRPr lang="en-US"/>
        </a:p>
      </dgm:t>
    </dgm:pt>
    <dgm:pt modelId="{3C7F1E4A-1445-4B9C-B1AE-A1ED23FC231C}">
      <dgm:prSet/>
      <dgm:spPr/>
      <dgm:t>
        <a:bodyPr/>
        <a:lstStyle/>
        <a:p>
          <a:pPr>
            <a:lnSpc>
              <a:spcPct val="100000"/>
            </a:lnSpc>
          </a:pPr>
          <a:r>
            <a:rPr lang="en-US" i="1" dirty="0"/>
            <a:t>Gain Skills in the use of the CViConnect App</a:t>
          </a:r>
          <a:endParaRPr lang="en-US" dirty="0"/>
        </a:p>
      </dgm:t>
    </dgm:pt>
    <dgm:pt modelId="{23C0250A-6FC9-44A5-8F47-8D1C284CB5E2}" type="parTrans" cxnId="{F5F715FB-78A9-4B05-82B1-2B68EDE0ED04}">
      <dgm:prSet/>
      <dgm:spPr/>
      <dgm:t>
        <a:bodyPr/>
        <a:lstStyle/>
        <a:p>
          <a:endParaRPr lang="en-US"/>
        </a:p>
      </dgm:t>
    </dgm:pt>
    <dgm:pt modelId="{8E139319-4B1E-44F9-8748-9CB3D2D4ED85}" type="sibTrans" cxnId="{F5F715FB-78A9-4B05-82B1-2B68EDE0ED04}">
      <dgm:prSet/>
      <dgm:spPr/>
      <dgm:t>
        <a:bodyPr/>
        <a:lstStyle/>
        <a:p>
          <a:endParaRPr lang="en-US"/>
        </a:p>
      </dgm:t>
    </dgm:pt>
    <dgm:pt modelId="{F7482990-59D6-4908-8934-3C10494DD946}">
      <dgm:prSet/>
      <dgm:spPr/>
      <dgm:t>
        <a:bodyPr/>
        <a:lstStyle/>
        <a:p>
          <a:pPr>
            <a:lnSpc>
              <a:spcPct val="100000"/>
            </a:lnSpc>
            <a:defRPr b="1"/>
          </a:pPr>
          <a:r>
            <a:rPr lang="en-US" i="1" dirty="0"/>
            <a:t>7 States will have training teams</a:t>
          </a:r>
        </a:p>
      </dgm:t>
    </dgm:pt>
    <dgm:pt modelId="{12CB140B-ABEF-4349-A107-F79AC590ED97}" type="parTrans" cxnId="{8C4A532E-C1E4-41A7-A6BC-671DBFB977B0}">
      <dgm:prSet/>
      <dgm:spPr/>
      <dgm:t>
        <a:bodyPr/>
        <a:lstStyle/>
        <a:p>
          <a:endParaRPr lang="en-US"/>
        </a:p>
      </dgm:t>
    </dgm:pt>
    <dgm:pt modelId="{A80EB07C-EBD0-45EE-B896-766A27896EDD}" type="sibTrans" cxnId="{8C4A532E-C1E4-41A7-A6BC-671DBFB977B0}">
      <dgm:prSet/>
      <dgm:spPr/>
      <dgm:t>
        <a:bodyPr/>
        <a:lstStyle/>
        <a:p>
          <a:endParaRPr lang="en-US"/>
        </a:p>
      </dgm:t>
    </dgm:pt>
    <dgm:pt modelId="{2BE92720-DA7E-8444-A972-582AA17AD18C}">
      <dgm:prSet/>
      <dgm:spPr/>
      <dgm:t>
        <a:bodyPr/>
        <a:lstStyle/>
        <a:p>
          <a:pPr>
            <a:lnSpc>
              <a:spcPct val="100000"/>
            </a:lnSpc>
          </a:pPr>
          <a:r>
            <a:rPr lang="en-US" i="1" dirty="0"/>
            <a:t>Arizona, Colorado, Hawaii, Michigan, North Dakota, Oregon, and South Dakota,</a:t>
          </a:r>
        </a:p>
      </dgm:t>
    </dgm:pt>
    <dgm:pt modelId="{FE46CA73-9320-074D-9D17-88D5D9A51CF5}" type="parTrans" cxnId="{ED047AA8-B279-C145-A8CC-4DDBA10C71D1}">
      <dgm:prSet/>
      <dgm:spPr/>
      <dgm:t>
        <a:bodyPr/>
        <a:lstStyle/>
        <a:p>
          <a:endParaRPr lang="en-US"/>
        </a:p>
      </dgm:t>
    </dgm:pt>
    <dgm:pt modelId="{EA0F3E35-6ABF-6E4B-932E-1E474014BA9C}" type="sibTrans" cxnId="{ED047AA8-B279-C145-A8CC-4DDBA10C71D1}">
      <dgm:prSet/>
      <dgm:spPr/>
      <dgm:t>
        <a:bodyPr/>
        <a:lstStyle/>
        <a:p>
          <a:endParaRPr lang="en-US"/>
        </a:p>
      </dgm:t>
    </dgm:pt>
    <dgm:pt modelId="{C3EB0E54-9CB2-4F9F-BA4C-8E177A32E70A}" type="pres">
      <dgm:prSet presAssocID="{69AA0234-1ADE-410F-9A69-5681104F288B}" presName="root" presStyleCnt="0">
        <dgm:presLayoutVars>
          <dgm:dir/>
          <dgm:resizeHandles val="exact"/>
        </dgm:presLayoutVars>
      </dgm:prSet>
      <dgm:spPr/>
    </dgm:pt>
    <dgm:pt modelId="{7CB2E33C-E69D-4582-8BE8-E040FEB45061}" type="pres">
      <dgm:prSet presAssocID="{5C6924BE-D0C7-4B7F-B65D-B349B97AB61F}" presName="compNode" presStyleCnt="0"/>
      <dgm:spPr/>
    </dgm:pt>
    <dgm:pt modelId="{05E749A2-0478-41DF-907B-E59E0F832084}" type="pres">
      <dgm:prSet presAssocID="{5C6924BE-D0C7-4B7F-B65D-B349B97AB6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0FAFDAF6-343E-433D-8CF2-BBBF7A2D2317}" type="pres">
      <dgm:prSet presAssocID="{5C6924BE-D0C7-4B7F-B65D-B349B97AB61F}" presName="iconSpace" presStyleCnt="0"/>
      <dgm:spPr/>
    </dgm:pt>
    <dgm:pt modelId="{94C94738-2B12-4504-A8EB-6D89006BEFC9}" type="pres">
      <dgm:prSet presAssocID="{5C6924BE-D0C7-4B7F-B65D-B349B97AB61F}" presName="parTx" presStyleLbl="revTx" presStyleIdx="0" presStyleCnt="4">
        <dgm:presLayoutVars>
          <dgm:chMax val="0"/>
          <dgm:chPref val="0"/>
        </dgm:presLayoutVars>
      </dgm:prSet>
      <dgm:spPr/>
    </dgm:pt>
    <dgm:pt modelId="{5A47F339-6593-407C-A65D-48A508F67BDA}" type="pres">
      <dgm:prSet presAssocID="{5C6924BE-D0C7-4B7F-B65D-B349B97AB61F}" presName="txSpace" presStyleCnt="0"/>
      <dgm:spPr/>
    </dgm:pt>
    <dgm:pt modelId="{D3901ABC-0061-4F18-8224-6ED933F247C6}" type="pres">
      <dgm:prSet presAssocID="{5C6924BE-D0C7-4B7F-B65D-B349B97AB61F}" presName="desTx" presStyleLbl="revTx" presStyleIdx="1" presStyleCnt="4">
        <dgm:presLayoutVars/>
      </dgm:prSet>
      <dgm:spPr/>
    </dgm:pt>
    <dgm:pt modelId="{90E305F8-40AC-4198-8ED2-FEFC06886DC7}" type="pres">
      <dgm:prSet presAssocID="{78B74807-23C8-499F-AF73-110CC0FC359A}" presName="sibTrans" presStyleCnt="0"/>
      <dgm:spPr/>
    </dgm:pt>
    <dgm:pt modelId="{2B24CC50-0DE2-4294-A40E-2BDAFA6DB668}" type="pres">
      <dgm:prSet presAssocID="{F7482990-59D6-4908-8934-3C10494DD946}" presName="compNode" presStyleCnt="0"/>
      <dgm:spPr/>
    </dgm:pt>
    <dgm:pt modelId="{D5BD0A71-A218-4845-8E04-00A062091A1A}" type="pres">
      <dgm:prSet presAssocID="{F7482990-59D6-4908-8934-3C10494DD94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69CB8A59-ED39-4DA0-809B-8FE4DE8755B8}" type="pres">
      <dgm:prSet presAssocID="{F7482990-59D6-4908-8934-3C10494DD946}" presName="iconSpace" presStyleCnt="0"/>
      <dgm:spPr/>
    </dgm:pt>
    <dgm:pt modelId="{983BF082-D414-4F3E-97A7-C93FA9029C76}" type="pres">
      <dgm:prSet presAssocID="{F7482990-59D6-4908-8934-3C10494DD946}" presName="parTx" presStyleLbl="revTx" presStyleIdx="2" presStyleCnt="4">
        <dgm:presLayoutVars>
          <dgm:chMax val="0"/>
          <dgm:chPref val="0"/>
        </dgm:presLayoutVars>
      </dgm:prSet>
      <dgm:spPr/>
    </dgm:pt>
    <dgm:pt modelId="{4CCB92D9-E03B-4CEF-860C-E19EAFD34F65}" type="pres">
      <dgm:prSet presAssocID="{F7482990-59D6-4908-8934-3C10494DD946}" presName="txSpace" presStyleCnt="0"/>
      <dgm:spPr/>
    </dgm:pt>
    <dgm:pt modelId="{3A1EBA35-89EE-492F-8245-5B3E59E5CD4D}" type="pres">
      <dgm:prSet presAssocID="{F7482990-59D6-4908-8934-3C10494DD946}" presName="desTx" presStyleLbl="revTx" presStyleIdx="3" presStyleCnt="4">
        <dgm:presLayoutVars/>
      </dgm:prSet>
      <dgm:spPr/>
    </dgm:pt>
  </dgm:ptLst>
  <dgm:cxnLst>
    <dgm:cxn modelId="{E8A54516-1D2D-4828-BC8F-FD714EA405AA}" type="presOf" srcId="{5C6924BE-D0C7-4B7F-B65D-B349B97AB61F}" destId="{94C94738-2B12-4504-A8EB-6D89006BEFC9}" srcOrd="0" destOrd="0" presId="urn:microsoft.com/office/officeart/2018/2/layout/IconLabelDescriptionList"/>
    <dgm:cxn modelId="{79917128-B08A-4813-A7CB-35649360BAE0}" type="presOf" srcId="{69AA0234-1ADE-410F-9A69-5681104F288B}" destId="{C3EB0E54-9CB2-4F9F-BA4C-8E177A32E70A}" srcOrd="0" destOrd="0" presId="urn:microsoft.com/office/officeart/2018/2/layout/IconLabelDescriptionList"/>
    <dgm:cxn modelId="{901AEE2A-FD3D-43EB-B7D8-2FE0402AC404}" type="presOf" srcId="{3C7F1E4A-1445-4B9C-B1AE-A1ED23FC231C}" destId="{D3901ABC-0061-4F18-8224-6ED933F247C6}" srcOrd="0" destOrd="1" presId="urn:microsoft.com/office/officeart/2018/2/layout/IconLabelDescriptionList"/>
    <dgm:cxn modelId="{8C4A532E-C1E4-41A7-A6BC-671DBFB977B0}" srcId="{69AA0234-1ADE-410F-9A69-5681104F288B}" destId="{F7482990-59D6-4908-8934-3C10494DD946}" srcOrd="1" destOrd="0" parTransId="{12CB140B-ABEF-4349-A107-F79AC590ED97}" sibTransId="{A80EB07C-EBD0-45EE-B896-766A27896EDD}"/>
    <dgm:cxn modelId="{C4B1BD2E-34F7-4F6B-B235-FED577ED2427}" srcId="{5C6924BE-D0C7-4B7F-B65D-B349B97AB61F}" destId="{EF030A84-0E11-4ED0-B6EC-F09F32D8E010}" srcOrd="0" destOrd="0" parTransId="{FFEE2593-8DE2-43EB-87BC-4D2901D43F83}" sibTransId="{165D1886-7845-47AF-A293-0B0FF77E1656}"/>
    <dgm:cxn modelId="{90D4FA63-1A49-4C9F-98F4-6A0E9F2B5792}" type="presOf" srcId="{EF030A84-0E11-4ED0-B6EC-F09F32D8E010}" destId="{D3901ABC-0061-4F18-8224-6ED933F247C6}" srcOrd="0" destOrd="0" presId="urn:microsoft.com/office/officeart/2018/2/layout/IconLabelDescriptionList"/>
    <dgm:cxn modelId="{9CE9298A-C190-4D70-A180-8E62E747C4DD}" srcId="{69AA0234-1ADE-410F-9A69-5681104F288B}" destId="{5C6924BE-D0C7-4B7F-B65D-B349B97AB61F}" srcOrd="0" destOrd="0" parTransId="{436C69ED-F523-4E6B-8F5E-A6A7E6A46AFE}" sibTransId="{78B74807-23C8-499F-AF73-110CC0FC359A}"/>
    <dgm:cxn modelId="{ED047AA8-B279-C145-A8CC-4DDBA10C71D1}" srcId="{F7482990-59D6-4908-8934-3C10494DD946}" destId="{2BE92720-DA7E-8444-A972-582AA17AD18C}" srcOrd="0" destOrd="0" parTransId="{FE46CA73-9320-074D-9D17-88D5D9A51CF5}" sibTransId="{EA0F3E35-6ABF-6E4B-932E-1E474014BA9C}"/>
    <dgm:cxn modelId="{E7B7D0D5-990E-A24C-9E44-224EB096522E}" type="presOf" srcId="{2BE92720-DA7E-8444-A972-582AA17AD18C}" destId="{3A1EBA35-89EE-492F-8245-5B3E59E5CD4D}" srcOrd="0" destOrd="0" presId="urn:microsoft.com/office/officeart/2018/2/layout/IconLabelDescriptionList"/>
    <dgm:cxn modelId="{0E1613F4-107E-4724-8CDF-3595618E0680}" type="presOf" srcId="{F7482990-59D6-4908-8934-3C10494DD946}" destId="{983BF082-D414-4F3E-97A7-C93FA9029C76}" srcOrd="0" destOrd="0" presId="urn:microsoft.com/office/officeart/2018/2/layout/IconLabelDescriptionList"/>
    <dgm:cxn modelId="{F5F715FB-78A9-4B05-82B1-2B68EDE0ED04}" srcId="{5C6924BE-D0C7-4B7F-B65D-B349B97AB61F}" destId="{3C7F1E4A-1445-4B9C-B1AE-A1ED23FC231C}" srcOrd="1" destOrd="0" parTransId="{23C0250A-6FC9-44A5-8F47-8D1C284CB5E2}" sibTransId="{8E139319-4B1E-44F9-8748-9CB3D2D4ED85}"/>
    <dgm:cxn modelId="{C7BCD219-46A1-4A43-8494-D6D5191C852E}" type="presParOf" srcId="{C3EB0E54-9CB2-4F9F-BA4C-8E177A32E70A}" destId="{7CB2E33C-E69D-4582-8BE8-E040FEB45061}" srcOrd="0" destOrd="0" presId="urn:microsoft.com/office/officeart/2018/2/layout/IconLabelDescriptionList"/>
    <dgm:cxn modelId="{ABEA430F-D940-4213-81F3-A143F4F9E9AC}" type="presParOf" srcId="{7CB2E33C-E69D-4582-8BE8-E040FEB45061}" destId="{05E749A2-0478-41DF-907B-E59E0F832084}" srcOrd="0" destOrd="0" presId="urn:microsoft.com/office/officeart/2018/2/layout/IconLabelDescriptionList"/>
    <dgm:cxn modelId="{6D9C448E-075D-454C-AE3E-014C4FD34AAF}" type="presParOf" srcId="{7CB2E33C-E69D-4582-8BE8-E040FEB45061}" destId="{0FAFDAF6-343E-433D-8CF2-BBBF7A2D2317}" srcOrd="1" destOrd="0" presId="urn:microsoft.com/office/officeart/2018/2/layout/IconLabelDescriptionList"/>
    <dgm:cxn modelId="{0B3205CF-9064-4CD2-9D91-88A63B521F9C}" type="presParOf" srcId="{7CB2E33C-E69D-4582-8BE8-E040FEB45061}" destId="{94C94738-2B12-4504-A8EB-6D89006BEFC9}" srcOrd="2" destOrd="0" presId="urn:microsoft.com/office/officeart/2018/2/layout/IconLabelDescriptionList"/>
    <dgm:cxn modelId="{E3662247-E3D5-43A2-A4E6-65DC6D88FC85}" type="presParOf" srcId="{7CB2E33C-E69D-4582-8BE8-E040FEB45061}" destId="{5A47F339-6593-407C-A65D-48A508F67BDA}" srcOrd="3" destOrd="0" presId="urn:microsoft.com/office/officeart/2018/2/layout/IconLabelDescriptionList"/>
    <dgm:cxn modelId="{EB5EAE6E-6073-449A-A8F5-AC1E6DCACC32}" type="presParOf" srcId="{7CB2E33C-E69D-4582-8BE8-E040FEB45061}" destId="{D3901ABC-0061-4F18-8224-6ED933F247C6}" srcOrd="4" destOrd="0" presId="urn:microsoft.com/office/officeart/2018/2/layout/IconLabelDescriptionList"/>
    <dgm:cxn modelId="{2FE757F4-0E3E-4BC4-834B-36F180053C92}" type="presParOf" srcId="{C3EB0E54-9CB2-4F9F-BA4C-8E177A32E70A}" destId="{90E305F8-40AC-4198-8ED2-FEFC06886DC7}" srcOrd="1" destOrd="0" presId="urn:microsoft.com/office/officeart/2018/2/layout/IconLabelDescriptionList"/>
    <dgm:cxn modelId="{95118D77-8563-41F0-AAA2-5C8C6554855E}" type="presParOf" srcId="{C3EB0E54-9CB2-4F9F-BA4C-8E177A32E70A}" destId="{2B24CC50-0DE2-4294-A40E-2BDAFA6DB668}" srcOrd="2" destOrd="0" presId="urn:microsoft.com/office/officeart/2018/2/layout/IconLabelDescriptionList"/>
    <dgm:cxn modelId="{91AC1DE3-8D99-43E8-960A-BB306BCD4F9F}" type="presParOf" srcId="{2B24CC50-0DE2-4294-A40E-2BDAFA6DB668}" destId="{D5BD0A71-A218-4845-8E04-00A062091A1A}" srcOrd="0" destOrd="0" presId="urn:microsoft.com/office/officeart/2018/2/layout/IconLabelDescriptionList"/>
    <dgm:cxn modelId="{E181153F-F6C7-4764-8566-83B4B807979A}" type="presParOf" srcId="{2B24CC50-0DE2-4294-A40E-2BDAFA6DB668}" destId="{69CB8A59-ED39-4DA0-809B-8FE4DE8755B8}" srcOrd="1" destOrd="0" presId="urn:microsoft.com/office/officeart/2018/2/layout/IconLabelDescriptionList"/>
    <dgm:cxn modelId="{D4F63021-6233-46C7-9434-1881013262BE}" type="presParOf" srcId="{2B24CC50-0DE2-4294-A40E-2BDAFA6DB668}" destId="{983BF082-D414-4F3E-97A7-C93FA9029C76}" srcOrd="2" destOrd="0" presId="urn:microsoft.com/office/officeart/2018/2/layout/IconLabelDescriptionList"/>
    <dgm:cxn modelId="{55788E09-48C8-43DA-9081-BE0F348E783C}" type="presParOf" srcId="{2B24CC50-0DE2-4294-A40E-2BDAFA6DB668}" destId="{4CCB92D9-E03B-4CEF-860C-E19EAFD34F65}" srcOrd="3" destOrd="0" presId="urn:microsoft.com/office/officeart/2018/2/layout/IconLabelDescriptionList"/>
    <dgm:cxn modelId="{7A35DCDA-87CD-4D64-9F36-55FB4A3301C1}" type="presParOf" srcId="{2B24CC50-0DE2-4294-A40E-2BDAFA6DB668}" destId="{3A1EBA35-89EE-492F-8245-5B3E59E5CD4D}"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E0EAD6-E597-4C3F-A56F-0E7F4EB038E6}">
      <dgm:prSet/>
      <dgm:spPr/>
      <dgm:t>
        <a:bodyPr/>
        <a:lstStyle/>
        <a:p>
          <a:pPr>
            <a:lnSpc>
              <a:spcPct val="100000"/>
            </a:lnSpc>
          </a:pPr>
          <a:r>
            <a:rPr lang="en-US" i="1" dirty="0"/>
            <a:t>1. Produce excellent training materials for the use of the CViConnect app.</a:t>
          </a:r>
          <a:endParaRPr lang="en-US" dirty="0"/>
        </a:p>
      </dgm:t>
    </dgm:pt>
    <dgm:pt modelId="{4F3D1D81-C136-4853-ABFA-F87D08B49076}" type="parTrans" cxnId="{7D534D8E-91B0-42C3-B2ED-DA50822C5767}">
      <dgm:prSet/>
      <dgm:spPr/>
      <dgm:t>
        <a:bodyPr/>
        <a:lstStyle/>
        <a:p>
          <a:endParaRPr lang="en-US"/>
        </a:p>
      </dgm:t>
    </dgm:pt>
    <dgm:pt modelId="{99A9FB42-E9CA-4D12-9858-2DACE7875AAE}" type="sibTrans" cxnId="{7D534D8E-91B0-42C3-B2ED-DA50822C5767}">
      <dgm:prSet/>
      <dgm:spPr/>
      <dgm:t>
        <a:bodyPr/>
        <a:lstStyle/>
        <a:p>
          <a:endParaRPr lang="en-US"/>
        </a:p>
      </dgm:t>
    </dgm:pt>
    <dgm:pt modelId="{41AD5F82-A444-4C7D-9430-117AEE01ACFD}">
      <dgm:prSet/>
      <dgm:spPr/>
      <dgm:t>
        <a:bodyPr/>
        <a:lstStyle/>
        <a:p>
          <a:pPr>
            <a:lnSpc>
              <a:spcPct val="100000"/>
            </a:lnSpc>
          </a:pPr>
          <a:r>
            <a:rPr lang="en-US" i="1" dirty="0"/>
            <a:t>2. Use web conferencing for group instruction and individualized coaching to ensure instructional efficacy across 5 states and 20 districts or LEAs. </a:t>
          </a:r>
          <a:endParaRPr lang="en-US" dirty="0"/>
        </a:p>
      </dgm:t>
    </dgm:pt>
    <dgm:pt modelId="{461C84E9-60E7-40B6-81EA-9688BD866603}" type="parTrans" cxnId="{CED1EE26-696B-48F1-8DF5-C0B580E36599}">
      <dgm:prSet/>
      <dgm:spPr/>
      <dgm:t>
        <a:bodyPr/>
        <a:lstStyle/>
        <a:p>
          <a:endParaRPr lang="en-US"/>
        </a:p>
      </dgm:t>
    </dgm:pt>
    <dgm:pt modelId="{F0CA8E67-5CDE-4205-B473-5CB210C539FA}" type="sibTrans" cxnId="{CED1EE26-696B-48F1-8DF5-C0B580E36599}">
      <dgm:prSet/>
      <dgm:spPr/>
      <dgm:t>
        <a:bodyPr/>
        <a:lstStyle/>
        <a:p>
          <a:endParaRPr lang="en-US"/>
        </a:p>
      </dgm:t>
    </dgm:pt>
    <dgm:pt modelId="{97F727D3-D71D-4CB7-93F6-3E20B27635B2}">
      <dgm:prSet/>
      <dgm:spPr/>
      <dgm:t>
        <a:bodyPr/>
        <a:lstStyle/>
        <a:p>
          <a:pPr>
            <a:lnSpc>
              <a:spcPct val="100000"/>
            </a:lnSpc>
          </a:pPr>
          <a:r>
            <a:rPr lang="en-US" i="1" dirty="0"/>
            <a:t>3. Increase TVI confidence in assessing and instructing students with CVI.</a:t>
          </a:r>
          <a:endParaRPr lang="en-US" dirty="0"/>
        </a:p>
      </dgm:t>
    </dgm:pt>
    <dgm:pt modelId="{4847923E-6D7C-42F2-8298-792937C5C78E}" type="parTrans" cxnId="{DB7169F8-846D-4BD5-8675-969E4F300B48}">
      <dgm:prSet/>
      <dgm:spPr/>
      <dgm:t>
        <a:bodyPr/>
        <a:lstStyle/>
        <a:p>
          <a:endParaRPr lang="en-US"/>
        </a:p>
      </dgm:t>
    </dgm:pt>
    <dgm:pt modelId="{DC1BF34A-CC60-495D-A883-3AF085CEB3A6}" type="sibTrans" cxnId="{DB7169F8-846D-4BD5-8675-969E4F300B48}">
      <dgm:prSet/>
      <dgm:spPr/>
      <dgm:t>
        <a:bodyPr/>
        <a:lstStyle/>
        <a:p>
          <a:endParaRPr lang="en-US"/>
        </a:p>
      </dgm:t>
    </dgm:pt>
    <dgm:pt modelId="{8650D63D-E045-4F6B-9CDD-0CDCB5D48466}">
      <dgm:prSet/>
      <dgm:spPr/>
      <dgm:t>
        <a:bodyPr/>
        <a:lstStyle/>
        <a:p>
          <a:pPr>
            <a:lnSpc>
              <a:spcPct val="100000"/>
            </a:lnSpc>
          </a:pPr>
          <a:r>
            <a:rPr lang="en-US" i="1" dirty="0"/>
            <a:t>4. Improve student access to assessment and interventions for CVI. </a:t>
          </a:r>
          <a:endParaRPr lang="en-US" dirty="0"/>
        </a:p>
      </dgm:t>
    </dgm:pt>
    <dgm:pt modelId="{EAC79B94-F4EE-416B-BCC2-F729FC8684CA}" type="parTrans" cxnId="{EE971330-8C95-464A-9C1D-D34B84FD298C}">
      <dgm:prSet/>
      <dgm:spPr/>
      <dgm:t>
        <a:bodyPr/>
        <a:lstStyle/>
        <a:p>
          <a:endParaRPr lang="en-US"/>
        </a:p>
      </dgm:t>
    </dgm:pt>
    <dgm:pt modelId="{B725AC2F-5A74-4C01-B7CF-8C821C418E6B}" type="sibTrans" cxnId="{EE971330-8C95-464A-9C1D-D34B84FD298C}">
      <dgm:prSet/>
      <dgm:spPr/>
      <dgm:t>
        <a:bodyPr/>
        <a:lstStyle/>
        <a:p>
          <a:endParaRPr lang="en-US"/>
        </a:p>
      </dgm:t>
    </dgm:pt>
    <dgm:pt modelId="{13897E7F-4854-48C7-AF7B-D130E47AE170}">
      <dgm:prSet/>
      <dgm:spPr/>
      <dgm:t>
        <a:bodyPr/>
        <a:lstStyle/>
        <a:p>
          <a:pPr>
            <a:lnSpc>
              <a:spcPct val="100000"/>
            </a:lnSpc>
          </a:pPr>
          <a:r>
            <a:rPr lang="en-US" i="1"/>
            <a:t>5. Improve student outcomes on the CVI range scores for 80% of students.</a:t>
          </a:r>
          <a:endParaRPr lang="en-US"/>
        </a:p>
      </dgm:t>
    </dgm:pt>
    <dgm:pt modelId="{01806F73-10A1-4DC9-AC22-C1522BC0B6DA}" type="parTrans" cxnId="{35411BC9-B54E-4426-BCD3-6DBE1B1B6FF7}">
      <dgm:prSet/>
      <dgm:spPr/>
      <dgm:t>
        <a:bodyPr/>
        <a:lstStyle/>
        <a:p>
          <a:endParaRPr lang="en-US"/>
        </a:p>
      </dgm:t>
    </dgm:pt>
    <dgm:pt modelId="{A5A9AC6A-0728-4AD5-86D9-AEA37B3F39AD}" type="sibTrans" cxnId="{35411BC9-B54E-4426-BCD3-6DBE1B1B6FF7}">
      <dgm:prSet/>
      <dgm:spPr/>
      <dgm:t>
        <a:bodyPr/>
        <a:lstStyle/>
        <a:p>
          <a:endParaRPr lang="en-US"/>
        </a:p>
      </dgm:t>
    </dgm:pt>
    <dgm:pt modelId="{ABCEF76A-F22F-4CFC-B612-BA6C8599CB00}">
      <dgm:prSet/>
      <dgm:spPr/>
      <dgm:t>
        <a:bodyPr/>
        <a:lstStyle/>
        <a:p>
          <a:pPr>
            <a:lnSpc>
              <a:spcPct val="100000"/>
            </a:lnSpc>
          </a:pPr>
          <a:r>
            <a:rPr lang="en-US" i="1"/>
            <a:t>6. Provide access to CViConnect app and a professional trained in its use in 5 states with at least 20 districts/LEAs.</a:t>
          </a:r>
          <a:endParaRPr lang="en-US"/>
        </a:p>
      </dgm:t>
    </dgm:pt>
    <dgm:pt modelId="{31844761-1F61-4227-AA26-6AD08138BDF1}" type="parTrans" cxnId="{EBDAD58C-CCB9-4355-AD46-CFE0613050BB}">
      <dgm:prSet/>
      <dgm:spPr/>
      <dgm:t>
        <a:bodyPr/>
        <a:lstStyle/>
        <a:p>
          <a:endParaRPr lang="en-US"/>
        </a:p>
      </dgm:t>
    </dgm:pt>
    <dgm:pt modelId="{234D3536-0B17-4237-BFAB-E948E1389975}" type="sibTrans" cxnId="{EBDAD58C-CCB9-4355-AD46-CFE0613050BB}">
      <dgm:prSet/>
      <dgm:spPr/>
      <dgm:t>
        <a:bodyPr/>
        <a:lstStyle/>
        <a:p>
          <a:endParaRPr lang="en-US"/>
        </a:p>
      </dgm:t>
    </dgm:pt>
    <dgm:pt modelId="{6A185C0A-1F74-4F08-B115-B24768AA4294}">
      <dgm:prSet/>
      <dgm:spPr/>
      <dgm:t>
        <a:bodyPr/>
        <a:lstStyle/>
        <a:p>
          <a:pPr>
            <a:lnSpc>
              <a:spcPct val="100000"/>
            </a:lnSpc>
          </a:pPr>
          <a:r>
            <a:rPr lang="en-US" i="1"/>
            <a:t>7. Apply developed training materials and procedures to both rural and urban LEAs, with an emphasis on LEAs that serve areas with high poverty or have high racial and ethnic diversity. </a:t>
          </a:r>
          <a:endParaRPr lang="en-US"/>
        </a:p>
      </dgm:t>
    </dgm:pt>
    <dgm:pt modelId="{4DCBB233-B986-46D6-9A81-5EBB4B768185}" type="parTrans" cxnId="{A75403C9-9F34-49C8-8720-84972402EA82}">
      <dgm:prSet/>
      <dgm:spPr/>
      <dgm:t>
        <a:bodyPr/>
        <a:lstStyle/>
        <a:p>
          <a:endParaRPr lang="en-US"/>
        </a:p>
      </dgm:t>
    </dgm:pt>
    <dgm:pt modelId="{493E2F0C-A398-4B07-98DF-6791C673BCD2}" type="sibTrans" cxnId="{A75403C9-9F34-49C8-8720-84972402EA82}">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258BDD86-9726-412E-8A2C-F5D9F0C2D2B7}" type="pres">
      <dgm:prSet presAssocID="{43E0EAD6-E597-4C3F-A56F-0E7F4EB038E6}" presName="compNode" presStyleCnt="0"/>
      <dgm:spPr/>
    </dgm:pt>
    <dgm:pt modelId="{C02D03BB-42AB-4F40-8ACC-C31ABB89D7A0}" type="pres">
      <dgm:prSet presAssocID="{43E0EAD6-E597-4C3F-A56F-0E7F4EB038E6}" presName="bgRect" presStyleLbl="bgShp" presStyleIdx="0" presStyleCnt="7"/>
      <dgm:spPr/>
    </dgm:pt>
    <dgm:pt modelId="{59FD75D7-495E-44ED-B4F1-4C9B4604760E}" type="pres">
      <dgm:prSet presAssocID="{43E0EAD6-E597-4C3F-A56F-0E7F4EB038E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5CB79096-ECED-4040-B4E3-B5FE621F4793}" type="pres">
      <dgm:prSet presAssocID="{43E0EAD6-E597-4C3F-A56F-0E7F4EB038E6}" presName="spaceRect" presStyleCnt="0"/>
      <dgm:spPr/>
    </dgm:pt>
    <dgm:pt modelId="{E1D040AD-9653-458A-9DF8-AB44B223D716}" type="pres">
      <dgm:prSet presAssocID="{43E0EAD6-E597-4C3F-A56F-0E7F4EB038E6}" presName="parTx" presStyleLbl="revTx" presStyleIdx="0" presStyleCnt="7">
        <dgm:presLayoutVars>
          <dgm:chMax val="0"/>
          <dgm:chPref val="0"/>
        </dgm:presLayoutVars>
      </dgm:prSet>
      <dgm:spPr/>
    </dgm:pt>
    <dgm:pt modelId="{3D0D84EF-60A2-42F8-BDB5-B9AE550374FA}" type="pres">
      <dgm:prSet presAssocID="{99A9FB42-E9CA-4D12-9858-2DACE7875AAE}" presName="sibTrans" presStyleCnt="0"/>
      <dgm:spPr/>
    </dgm:pt>
    <dgm:pt modelId="{14641166-5732-417E-A878-4D597724BD4B}" type="pres">
      <dgm:prSet presAssocID="{41AD5F82-A444-4C7D-9430-117AEE01ACFD}" presName="compNode" presStyleCnt="0"/>
      <dgm:spPr/>
    </dgm:pt>
    <dgm:pt modelId="{3C9CC8AE-4912-4A3F-AC4F-109DCCB2C34F}" type="pres">
      <dgm:prSet presAssocID="{41AD5F82-A444-4C7D-9430-117AEE01ACFD}" presName="bgRect" presStyleLbl="bgShp" presStyleIdx="1" presStyleCnt="7"/>
      <dgm:spPr/>
    </dgm:pt>
    <dgm:pt modelId="{2DFE1B0A-548E-49A4-B62B-B12733DAD353}" type="pres">
      <dgm:prSet presAssocID="{41AD5F82-A444-4C7D-9430-117AEE01ACF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232DBBDF-9F42-40EF-98F2-234734A1313C}" type="pres">
      <dgm:prSet presAssocID="{41AD5F82-A444-4C7D-9430-117AEE01ACFD}" presName="spaceRect" presStyleCnt="0"/>
      <dgm:spPr/>
    </dgm:pt>
    <dgm:pt modelId="{D1B62C00-358B-41F0-B65F-EC8265A9C265}" type="pres">
      <dgm:prSet presAssocID="{41AD5F82-A444-4C7D-9430-117AEE01ACFD}" presName="parTx" presStyleLbl="revTx" presStyleIdx="1" presStyleCnt="7">
        <dgm:presLayoutVars>
          <dgm:chMax val="0"/>
          <dgm:chPref val="0"/>
        </dgm:presLayoutVars>
      </dgm:prSet>
      <dgm:spPr/>
    </dgm:pt>
    <dgm:pt modelId="{5C2D4EDC-445B-4EC1-A378-D31E610B1FBF}" type="pres">
      <dgm:prSet presAssocID="{F0CA8E67-5CDE-4205-B473-5CB210C539FA}" presName="sibTrans" presStyleCnt="0"/>
      <dgm:spPr/>
    </dgm:pt>
    <dgm:pt modelId="{7CEE0AF7-8C76-452B-A006-1667604B4726}" type="pres">
      <dgm:prSet presAssocID="{97F727D3-D71D-4CB7-93F6-3E20B27635B2}" presName="compNode" presStyleCnt="0"/>
      <dgm:spPr/>
    </dgm:pt>
    <dgm:pt modelId="{B31C6788-C851-4F86-8198-8D5E0C99E81F}" type="pres">
      <dgm:prSet presAssocID="{97F727D3-D71D-4CB7-93F6-3E20B27635B2}" presName="bgRect" presStyleLbl="bgShp" presStyleIdx="2" presStyleCnt="7"/>
      <dgm:spPr/>
    </dgm:pt>
    <dgm:pt modelId="{16040525-85B7-4875-83A8-D2D7AEAFAEA0}" type="pres">
      <dgm:prSet presAssocID="{97F727D3-D71D-4CB7-93F6-3E20B2763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E41CAF70-F9DA-4B56-AA5D-B456FE47BCB6}" type="pres">
      <dgm:prSet presAssocID="{97F727D3-D71D-4CB7-93F6-3E20B27635B2}" presName="spaceRect" presStyleCnt="0"/>
      <dgm:spPr/>
    </dgm:pt>
    <dgm:pt modelId="{E55789A8-080E-4425-AAAE-E21217213455}" type="pres">
      <dgm:prSet presAssocID="{97F727D3-D71D-4CB7-93F6-3E20B27635B2}" presName="parTx" presStyleLbl="revTx" presStyleIdx="2" presStyleCnt="7">
        <dgm:presLayoutVars>
          <dgm:chMax val="0"/>
          <dgm:chPref val="0"/>
        </dgm:presLayoutVars>
      </dgm:prSet>
      <dgm:spPr/>
    </dgm:pt>
    <dgm:pt modelId="{EECB06F9-8422-4348-A164-8D8EA8EF40C8}" type="pres">
      <dgm:prSet presAssocID="{DC1BF34A-CC60-495D-A883-3AF085CEB3A6}" presName="sibTrans" presStyleCnt="0"/>
      <dgm:spPr/>
    </dgm:pt>
    <dgm:pt modelId="{E70CF3AF-1050-4201-945C-D85489D85DED}" type="pres">
      <dgm:prSet presAssocID="{8650D63D-E045-4F6B-9CDD-0CDCB5D48466}" presName="compNode" presStyleCnt="0"/>
      <dgm:spPr/>
    </dgm:pt>
    <dgm:pt modelId="{A95002BB-5E73-4204-82B0-B83157A1A3B0}" type="pres">
      <dgm:prSet presAssocID="{8650D63D-E045-4F6B-9CDD-0CDCB5D48466}" presName="bgRect" presStyleLbl="bgShp" presStyleIdx="3" presStyleCnt="7"/>
      <dgm:spPr/>
    </dgm:pt>
    <dgm:pt modelId="{771DAC36-DEE5-4203-B110-B910CEB2CBC4}" type="pres">
      <dgm:prSet presAssocID="{8650D63D-E045-4F6B-9CDD-0CDCB5D4846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F4B24083-E42B-481E-82DC-607AADAF6291}" type="pres">
      <dgm:prSet presAssocID="{8650D63D-E045-4F6B-9CDD-0CDCB5D48466}" presName="spaceRect" presStyleCnt="0"/>
      <dgm:spPr/>
    </dgm:pt>
    <dgm:pt modelId="{B4551BCB-3472-4C17-B3F0-4E038CF4C102}" type="pres">
      <dgm:prSet presAssocID="{8650D63D-E045-4F6B-9CDD-0CDCB5D48466}" presName="parTx" presStyleLbl="revTx" presStyleIdx="3" presStyleCnt="7">
        <dgm:presLayoutVars>
          <dgm:chMax val="0"/>
          <dgm:chPref val="0"/>
        </dgm:presLayoutVars>
      </dgm:prSet>
      <dgm:spPr/>
    </dgm:pt>
    <dgm:pt modelId="{8611B11B-5110-4831-A094-E008C5E3F914}" type="pres">
      <dgm:prSet presAssocID="{B725AC2F-5A74-4C01-B7CF-8C821C418E6B}" presName="sibTrans" presStyleCnt="0"/>
      <dgm:spPr/>
    </dgm:pt>
    <dgm:pt modelId="{F5C4934A-2E56-414E-86BD-65C852715881}" type="pres">
      <dgm:prSet presAssocID="{13897E7F-4854-48C7-AF7B-D130E47AE170}" presName="compNode" presStyleCnt="0"/>
      <dgm:spPr/>
    </dgm:pt>
    <dgm:pt modelId="{1C05AA33-78F2-47B1-A850-703775B7E7FB}" type="pres">
      <dgm:prSet presAssocID="{13897E7F-4854-48C7-AF7B-D130E47AE170}" presName="bgRect" presStyleLbl="bgShp" presStyleIdx="4" presStyleCnt="7"/>
      <dgm:spPr/>
    </dgm:pt>
    <dgm:pt modelId="{86563132-365B-49E3-A258-47B698F50E28}" type="pres">
      <dgm:prSet presAssocID="{13897E7F-4854-48C7-AF7B-D130E47AE17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iploma"/>
        </a:ext>
      </dgm:extLst>
    </dgm:pt>
    <dgm:pt modelId="{00403FF2-6CA0-47E8-BC49-33CBAE74017A}" type="pres">
      <dgm:prSet presAssocID="{13897E7F-4854-48C7-AF7B-D130E47AE170}" presName="spaceRect" presStyleCnt="0"/>
      <dgm:spPr/>
    </dgm:pt>
    <dgm:pt modelId="{1BC4B01C-FFCE-433E-93CF-0639D7117C35}" type="pres">
      <dgm:prSet presAssocID="{13897E7F-4854-48C7-AF7B-D130E47AE170}" presName="parTx" presStyleLbl="revTx" presStyleIdx="4" presStyleCnt="7">
        <dgm:presLayoutVars>
          <dgm:chMax val="0"/>
          <dgm:chPref val="0"/>
        </dgm:presLayoutVars>
      </dgm:prSet>
      <dgm:spPr/>
    </dgm:pt>
    <dgm:pt modelId="{8701469D-4468-4D85-9974-A18B5DF6D2EE}" type="pres">
      <dgm:prSet presAssocID="{A5A9AC6A-0728-4AD5-86D9-AEA37B3F39AD}" presName="sibTrans" presStyleCnt="0"/>
      <dgm:spPr/>
    </dgm:pt>
    <dgm:pt modelId="{BAEC6B1F-33F2-462F-BF10-58B8661011C3}" type="pres">
      <dgm:prSet presAssocID="{ABCEF76A-F22F-4CFC-B612-BA6C8599CB00}" presName="compNode" presStyleCnt="0"/>
      <dgm:spPr/>
    </dgm:pt>
    <dgm:pt modelId="{ACCE8B09-8A8D-4BEF-B7D2-05E40B936DAE}" type="pres">
      <dgm:prSet presAssocID="{ABCEF76A-F22F-4CFC-B612-BA6C8599CB00}" presName="bgRect" presStyleLbl="bgShp" presStyleIdx="5" presStyleCnt="7"/>
      <dgm:spPr/>
    </dgm:pt>
    <dgm:pt modelId="{22731671-8472-43F9-AE8D-C6E60093CE68}" type="pres">
      <dgm:prSet presAssocID="{ABCEF76A-F22F-4CFC-B612-BA6C8599CB0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choolhouse"/>
        </a:ext>
      </dgm:extLst>
    </dgm:pt>
    <dgm:pt modelId="{4380780A-1BA0-4D49-B643-4FC2C7C1A75E}" type="pres">
      <dgm:prSet presAssocID="{ABCEF76A-F22F-4CFC-B612-BA6C8599CB00}" presName="spaceRect" presStyleCnt="0"/>
      <dgm:spPr/>
    </dgm:pt>
    <dgm:pt modelId="{68B8ACFD-10FE-49FD-9A6C-19D62BB653F2}" type="pres">
      <dgm:prSet presAssocID="{ABCEF76A-F22F-4CFC-B612-BA6C8599CB00}" presName="parTx" presStyleLbl="revTx" presStyleIdx="5" presStyleCnt="7">
        <dgm:presLayoutVars>
          <dgm:chMax val="0"/>
          <dgm:chPref val="0"/>
        </dgm:presLayoutVars>
      </dgm:prSet>
      <dgm:spPr/>
    </dgm:pt>
    <dgm:pt modelId="{9D83C4B9-D2CD-4EB1-B75C-30BB1CFDEC8F}" type="pres">
      <dgm:prSet presAssocID="{234D3536-0B17-4237-BFAB-E948E1389975}" presName="sibTrans" presStyleCnt="0"/>
      <dgm:spPr/>
    </dgm:pt>
    <dgm:pt modelId="{5978F97C-0F32-4D5A-BCBD-A32DB70EEC6C}" type="pres">
      <dgm:prSet presAssocID="{6A185C0A-1F74-4F08-B115-B24768AA4294}" presName="compNode" presStyleCnt="0"/>
      <dgm:spPr/>
    </dgm:pt>
    <dgm:pt modelId="{47F9F9A9-6AD2-4D7D-A3D6-90CCD488FB0A}" type="pres">
      <dgm:prSet presAssocID="{6A185C0A-1F74-4F08-B115-B24768AA4294}" presName="bgRect" presStyleLbl="bgShp" presStyleIdx="6" presStyleCnt="7"/>
      <dgm:spPr/>
    </dgm:pt>
    <dgm:pt modelId="{CE8ABD54-0A12-4FEF-872E-A3BB44DC1345}" type="pres">
      <dgm:prSet presAssocID="{6A185C0A-1F74-4F08-B115-B24768AA429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uburban scene"/>
        </a:ext>
      </dgm:extLst>
    </dgm:pt>
    <dgm:pt modelId="{940AF53C-D82D-4290-A551-4543096AE0F0}" type="pres">
      <dgm:prSet presAssocID="{6A185C0A-1F74-4F08-B115-B24768AA4294}" presName="spaceRect" presStyleCnt="0"/>
      <dgm:spPr/>
    </dgm:pt>
    <dgm:pt modelId="{B66525BB-DFAD-4CEB-BACC-6820E1895BD3}" type="pres">
      <dgm:prSet presAssocID="{6A185C0A-1F74-4F08-B115-B24768AA4294}" presName="parTx" presStyleLbl="revTx" presStyleIdx="6" presStyleCnt="7">
        <dgm:presLayoutVars>
          <dgm:chMax val="0"/>
          <dgm:chPref val="0"/>
        </dgm:presLayoutVars>
      </dgm:prSet>
      <dgm:spPr/>
    </dgm:pt>
  </dgm:ptLst>
  <dgm:cxnLst>
    <dgm:cxn modelId="{CED1EE26-696B-48F1-8DF5-C0B580E36599}" srcId="{E5ABB182-149F-4D69-8D13-B11041229592}" destId="{41AD5F82-A444-4C7D-9430-117AEE01ACFD}" srcOrd="1" destOrd="0" parTransId="{461C84E9-60E7-40B6-81EA-9688BD866603}" sibTransId="{F0CA8E67-5CDE-4205-B473-5CB210C539FA}"/>
    <dgm:cxn modelId="{52E1EA2A-157F-7B49-AB1C-EFFF2A557C20}" type="presOf" srcId="{6A185C0A-1F74-4F08-B115-B24768AA4294}" destId="{B66525BB-DFAD-4CEB-BACC-6820E1895BD3}" srcOrd="0" destOrd="0" presId="urn:microsoft.com/office/officeart/2018/2/layout/IconVerticalSolidList"/>
    <dgm:cxn modelId="{EE971330-8C95-464A-9C1D-D34B84FD298C}" srcId="{E5ABB182-149F-4D69-8D13-B11041229592}" destId="{8650D63D-E045-4F6B-9CDD-0CDCB5D48466}" srcOrd="3" destOrd="0" parTransId="{EAC79B94-F4EE-416B-BCC2-F729FC8684CA}" sibTransId="{B725AC2F-5A74-4C01-B7CF-8C821C418E6B}"/>
    <dgm:cxn modelId="{65C3FA38-02CF-AD45-8DA3-78AD99AC6CAC}" type="presOf" srcId="{43E0EAD6-E597-4C3F-A56F-0E7F4EB038E6}" destId="{E1D040AD-9653-458A-9DF8-AB44B223D716}" srcOrd="0" destOrd="0" presId="urn:microsoft.com/office/officeart/2018/2/layout/IconVerticalSolidList"/>
    <dgm:cxn modelId="{EBDAD58C-CCB9-4355-AD46-CFE0613050BB}" srcId="{E5ABB182-149F-4D69-8D13-B11041229592}" destId="{ABCEF76A-F22F-4CFC-B612-BA6C8599CB00}" srcOrd="5" destOrd="0" parTransId="{31844761-1F61-4227-AA26-6AD08138BDF1}" sibTransId="{234D3536-0B17-4237-BFAB-E948E1389975}"/>
    <dgm:cxn modelId="{7D534D8E-91B0-42C3-B2ED-DA50822C5767}" srcId="{E5ABB182-149F-4D69-8D13-B11041229592}" destId="{43E0EAD6-E597-4C3F-A56F-0E7F4EB038E6}" srcOrd="0" destOrd="0" parTransId="{4F3D1D81-C136-4853-ABFA-F87D08B49076}" sibTransId="{99A9FB42-E9CA-4D12-9858-2DACE7875AAE}"/>
    <dgm:cxn modelId="{179D9DB5-0997-4F40-A7F8-AB1530A80152}" type="presOf" srcId="{8650D63D-E045-4F6B-9CDD-0CDCB5D48466}" destId="{B4551BCB-3472-4C17-B3F0-4E038CF4C102}" srcOrd="0" destOrd="0" presId="urn:microsoft.com/office/officeart/2018/2/layout/IconVerticalSolidList"/>
    <dgm:cxn modelId="{A75403C9-9F34-49C8-8720-84972402EA82}" srcId="{E5ABB182-149F-4D69-8D13-B11041229592}" destId="{6A185C0A-1F74-4F08-B115-B24768AA4294}" srcOrd="6" destOrd="0" parTransId="{4DCBB233-B986-46D6-9A81-5EBB4B768185}" sibTransId="{493E2F0C-A398-4B07-98DF-6791C673BCD2}"/>
    <dgm:cxn modelId="{35411BC9-B54E-4426-BCD3-6DBE1B1B6FF7}" srcId="{E5ABB182-149F-4D69-8D13-B11041229592}" destId="{13897E7F-4854-48C7-AF7B-D130E47AE170}" srcOrd="4" destOrd="0" parTransId="{01806F73-10A1-4DC9-AC22-C1522BC0B6DA}" sibTransId="{A5A9AC6A-0728-4AD5-86D9-AEA37B3F39AD}"/>
    <dgm:cxn modelId="{210DFBC9-3AD7-8E40-9A0B-5E81FDA8C612}" type="presOf" srcId="{ABCEF76A-F22F-4CFC-B612-BA6C8599CB00}" destId="{68B8ACFD-10FE-49FD-9A6C-19D62BB653F2}" srcOrd="0" destOrd="0" presId="urn:microsoft.com/office/officeart/2018/2/layout/IconVerticalSolidList"/>
    <dgm:cxn modelId="{CC187BD3-1E71-7044-B010-7E973671F752}" type="presOf" srcId="{13897E7F-4854-48C7-AF7B-D130E47AE170}" destId="{1BC4B01C-FFCE-433E-93CF-0639D7117C35}" srcOrd="0" destOrd="0" presId="urn:microsoft.com/office/officeart/2018/2/layout/IconVerticalSolidList"/>
    <dgm:cxn modelId="{DC9782E1-910D-074D-9ACA-BF52E1EA15AF}" type="presOf" srcId="{97F727D3-D71D-4CB7-93F6-3E20B27635B2}" destId="{E55789A8-080E-4425-AAAE-E21217213455}"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FBE18FF1-CB1F-6049-98CD-58427ED0A12E}" type="presOf" srcId="{41AD5F82-A444-4C7D-9430-117AEE01ACFD}" destId="{D1B62C00-358B-41F0-B65F-EC8265A9C265}" srcOrd="0" destOrd="0" presId="urn:microsoft.com/office/officeart/2018/2/layout/IconVerticalSolidList"/>
    <dgm:cxn modelId="{DB7169F8-846D-4BD5-8675-969E4F300B48}" srcId="{E5ABB182-149F-4D69-8D13-B11041229592}" destId="{97F727D3-D71D-4CB7-93F6-3E20B27635B2}" srcOrd="2" destOrd="0" parTransId="{4847923E-6D7C-42F2-8298-792937C5C78E}" sibTransId="{DC1BF34A-CC60-495D-A883-3AF085CEB3A6}"/>
    <dgm:cxn modelId="{25440FB4-BE65-4E42-8350-A90086547682}" type="presParOf" srcId="{93B17826-EEF2-49F4-9531-25CE30ECD6E4}" destId="{258BDD86-9726-412E-8A2C-F5D9F0C2D2B7}" srcOrd="0" destOrd="0" presId="urn:microsoft.com/office/officeart/2018/2/layout/IconVerticalSolidList"/>
    <dgm:cxn modelId="{97196FC0-EF5C-654D-A238-C9DB5F89AB1A}" type="presParOf" srcId="{258BDD86-9726-412E-8A2C-F5D9F0C2D2B7}" destId="{C02D03BB-42AB-4F40-8ACC-C31ABB89D7A0}" srcOrd="0" destOrd="0" presId="urn:microsoft.com/office/officeart/2018/2/layout/IconVerticalSolidList"/>
    <dgm:cxn modelId="{2BAB7288-A2A9-DF40-99BB-6592E08C8EF8}" type="presParOf" srcId="{258BDD86-9726-412E-8A2C-F5D9F0C2D2B7}" destId="{59FD75D7-495E-44ED-B4F1-4C9B4604760E}" srcOrd="1" destOrd="0" presId="urn:microsoft.com/office/officeart/2018/2/layout/IconVerticalSolidList"/>
    <dgm:cxn modelId="{B88A10E1-1EAF-1F42-B76C-4DE8D423D4F1}" type="presParOf" srcId="{258BDD86-9726-412E-8A2C-F5D9F0C2D2B7}" destId="{5CB79096-ECED-4040-B4E3-B5FE621F4793}" srcOrd="2" destOrd="0" presId="urn:microsoft.com/office/officeart/2018/2/layout/IconVerticalSolidList"/>
    <dgm:cxn modelId="{08E1E5D8-8980-3044-B35B-A72801D5A32D}" type="presParOf" srcId="{258BDD86-9726-412E-8A2C-F5D9F0C2D2B7}" destId="{E1D040AD-9653-458A-9DF8-AB44B223D716}" srcOrd="3" destOrd="0" presId="urn:microsoft.com/office/officeart/2018/2/layout/IconVerticalSolidList"/>
    <dgm:cxn modelId="{02D89CB6-7737-5A44-9354-262A7F47BAB3}" type="presParOf" srcId="{93B17826-EEF2-49F4-9531-25CE30ECD6E4}" destId="{3D0D84EF-60A2-42F8-BDB5-B9AE550374FA}" srcOrd="1" destOrd="0" presId="urn:microsoft.com/office/officeart/2018/2/layout/IconVerticalSolidList"/>
    <dgm:cxn modelId="{8D60F481-2A73-3145-81E9-6FE08B0D1A04}" type="presParOf" srcId="{93B17826-EEF2-49F4-9531-25CE30ECD6E4}" destId="{14641166-5732-417E-A878-4D597724BD4B}" srcOrd="2" destOrd="0" presId="urn:microsoft.com/office/officeart/2018/2/layout/IconVerticalSolidList"/>
    <dgm:cxn modelId="{B28BE1B4-D067-F041-9D41-AEAB55EDD693}" type="presParOf" srcId="{14641166-5732-417E-A878-4D597724BD4B}" destId="{3C9CC8AE-4912-4A3F-AC4F-109DCCB2C34F}" srcOrd="0" destOrd="0" presId="urn:microsoft.com/office/officeart/2018/2/layout/IconVerticalSolidList"/>
    <dgm:cxn modelId="{E4638BAE-1741-4E40-BF88-839165FA7E54}" type="presParOf" srcId="{14641166-5732-417E-A878-4D597724BD4B}" destId="{2DFE1B0A-548E-49A4-B62B-B12733DAD353}" srcOrd="1" destOrd="0" presId="urn:microsoft.com/office/officeart/2018/2/layout/IconVerticalSolidList"/>
    <dgm:cxn modelId="{81B1A5F2-4874-0E46-8ED9-AC3837B6BD86}" type="presParOf" srcId="{14641166-5732-417E-A878-4D597724BD4B}" destId="{232DBBDF-9F42-40EF-98F2-234734A1313C}" srcOrd="2" destOrd="0" presId="urn:microsoft.com/office/officeart/2018/2/layout/IconVerticalSolidList"/>
    <dgm:cxn modelId="{D4FA3E90-4FA1-F747-B02E-56667A3A01B0}" type="presParOf" srcId="{14641166-5732-417E-A878-4D597724BD4B}" destId="{D1B62C00-358B-41F0-B65F-EC8265A9C265}" srcOrd="3" destOrd="0" presId="urn:microsoft.com/office/officeart/2018/2/layout/IconVerticalSolidList"/>
    <dgm:cxn modelId="{B2D1364A-CA35-9248-A6B9-C605F50C441F}" type="presParOf" srcId="{93B17826-EEF2-49F4-9531-25CE30ECD6E4}" destId="{5C2D4EDC-445B-4EC1-A378-D31E610B1FBF}" srcOrd="3" destOrd="0" presId="urn:microsoft.com/office/officeart/2018/2/layout/IconVerticalSolidList"/>
    <dgm:cxn modelId="{8C2D7E88-8AA4-9440-8BA1-742F056F3CDA}" type="presParOf" srcId="{93B17826-EEF2-49F4-9531-25CE30ECD6E4}" destId="{7CEE0AF7-8C76-452B-A006-1667604B4726}" srcOrd="4" destOrd="0" presId="urn:microsoft.com/office/officeart/2018/2/layout/IconVerticalSolidList"/>
    <dgm:cxn modelId="{557FDDF2-2EF1-B74A-8A7C-3F74749769B5}" type="presParOf" srcId="{7CEE0AF7-8C76-452B-A006-1667604B4726}" destId="{B31C6788-C851-4F86-8198-8D5E0C99E81F}" srcOrd="0" destOrd="0" presId="urn:microsoft.com/office/officeart/2018/2/layout/IconVerticalSolidList"/>
    <dgm:cxn modelId="{28FEC069-643B-134E-B1BC-7EC0C0058E8E}" type="presParOf" srcId="{7CEE0AF7-8C76-452B-A006-1667604B4726}" destId="{16040525-85B7-4875-83A8-D2D7AEAFAEA0}" srcOrd="1" destOrd="0" presId="urn:microsoft.com/office/officeart/2018/2/layout/IconVerticalSolidList"/>
    <dgm:cxn modelId="{1B4107F2-1CBF-384C-9670-90EABAE102F8}" type="presParOf" srcId="{7CEE0AF7-8C76-452B-A006-1667604B4726}" destId="{E41CAF70-F9DA-4B56-AA5D-B456FE47BCB6}" srcOrd="2" destOrd="0" presId="urn:microsoft.com/office/officeart/2018/2/layout/IconVerticalSolidList"/>
    <dgm:cxn modelId="{112219AB-A9A3-714C-B2BF-DBC9EDA30E66}" type="presParOf" srcId="{7CEE0AF7-8C76-452B-A006-1667604B4726}" destId="{E55789A8-080E-4425-AAAE-E21217213455}" srcOrd="3" destOrd="0" presId="urn:microsoft.com/office/officeart/2018/2/layout/IconVerticalSolidList"/>
    <dgm:cxn modelId="{887912BC-4330-2943-A616-2FE4B0C24678}" type="presParOf" srcId="{93B17826-EEF2-49F4-9531-25CE30ECD6E4}" destId="{EECB06F9-8422-4348-A164-8D8EA8EF40C8}" srcOrd="5" destOrd="0" presId="urn:microsoft.com/office/officeart/2018/2/layout/IconVerticalSolidList"/>
    <dgm:cxn modelId="{9E774B88-5866-D94B-A661-67369CA5EB6C}" type="presParOf" srcId="{93B17826-EEF2-49F4-9531-25CE30ECD6E4}" destId="{E70CF3AF-1050-4201-945C-D85489D85DED}" srcOrd="6" destOrd="0" presId="urn:microsoft.com/office/officeart/2018/2/layout/IconVerticalSolidList"/>
    <dgm:cxn modelId="{0C0F1A11-C1DE-2E4D-B559-A7D5751A5C96}" type="presParOf" srcId="{E70CF3AF-1050-4201-945C-D85489D85DED}" destId="{A95002BB-5E73-4204-82B0-B83157A1A3B0}" srcOrd="0" destOrd="0" presId="urn:microsoft.com/office/officeart/2018/2/layout/IconVerticalSolidList"/>
    <dgm:cxn modelId="{C9877E27-1F9B-B34A-AC80-CB090FA3CEE5}" type="presParOf" srcId="{E70CF3AF-1050-4201-945C-D85489D85DED}" destId="{771DAC36-DEE5-4203-B110-B910CEB2CBC4}" srcOrd="1" destOrd="0" presId="urn:microsoft.com/office/officeart/2018/2/layout/IconVerticalSolidList"/>
    <dgm:cxn modelId="{CCD181D4-7878-4B44-B959-E9C9B07DDBD1}" type="presParOf" srcId="{E70CF3AF-1050-4201-945C-D85489D85DED}" destId="{F4B24083-E42B-481E-82DC-607AADAF6291}" srcOrd="2" destOrd="0" presId="urn:microsoft.com/office/officeart/2018/2/layout/IconVerticalSolidList"/>
    <dgm:cxn modelId="{4608DCB8-7C11-9543-BE13-8C00C686D561}" type="presParOf" srcId="{E70CF3AF-1050-4201-945C-D85489D85DED}" destId="{B4551BCB-3472-4C17-B3F0-4E038CF4C102}" srcOrd="3" destOrd="0" presId="urn:microsoft.com/office/officeart/2018/2/layout/IconVerticalSolidList"/>
    <dgm:cxn modelId="{B223BBEF-A5C2-8E48-B376-A33418857946}" type="presParOf" srcId="{93B17826-EEF2-49F4-9531-25CE30ECD6E4}" destId="{8611B11B-5110-4831-A094-E008C5E3F914}" srcOrd="7" destOrd="0" presId="urn:microsoft.com/office/officeart/2018/2/layout/IconVerticalSolidList"/>
    <dgm:cxn modelId="{3BFA415C-A7E4-8849-811D-B6714970498F}" type="presParOf" srcId="{93B17826-EEF2-49F4-9531-25CE30ECD6E4}" destId="{F5C4934A-2E56-414E-86BD-65C852715881}" srcOrd="8" destOrd="0" presId="urn:microsoft.com/office/officeart/2018/2/layout/IconVerticalSolidList"/>
    <dgm:cxn modelId="{2F996966-1AF5-2043-BA27-2FA49AE1CCA6}" type="presParOf" srcId="{F5C4934A-2E56-414E-86BD-65C852715881}" destId="{1C05AA33-78F2-47B1-A850-703775B7E7FB}" srcOrd="0" destOrd="0" presId="urn:microsoft.com/office/officeart/2018/2/layout/IconVerticalSolidList"/>
    <dgm:cxn modelId="{CD38D693-7D16-4444-9384-D19AF4288423}" type="presParOf" srcId="{F5C4934A-2E56-414E-86BD-65C852715881}" destId="{86563132-365B-49E3-A258-47B698F50E28}" srcOrd="1" destOrd="0" presId="urn:microsoft.com/office/officeart/2018/2/layout/IconVerticalSolidList"/>
    <dgm:cxn modelId="{44CCD99C-A6CF-5944-8131-F93A17F95B61}" type="presParOf" srcId="{F5C4934A-2E56-414E-86BD-65C852715881}" destId="{00403FF2-6CA0-47E8-BC49-33CBAE74017A}" srcOrd="2" destOrd="0" presId="urn:microsoft.com/office/officeart/2018/2/layout/IconVerticalSolidList"/>
    <dgm:cxn modelId="{43EC0C74-32F9-D74C-9D48-49E742CB9F4A}" type="presParOf" srcId="{F5C4934A-2E56-414E-86BD-65C852715881}" destId="{1BC4B01C-FFCE-433E-93CF-0639D7117C35}" srcOrd="3" destOrd="0" presId="urn:microsoft.com/office/officeart/2018/2/layout/IconVerticalSolidList"/>
    <dgm:cxn modelId="{CAF18960-0B74-2F4D-8D7A-13300E843BEA}" type="presParOf" srcId="{93B17826-EEF2-49F4-9531-25CE30ECD6E4}" destId="{8701469D-4468-4D85-9974-A18B5DF6D2EE}" srcOrd="9" destOrd="0" presId="urn:microsoft.com/office/officeart/2018/2/layout/IconVerticalSolidList"/>
    <dgm:cxn modelId="{A31980E7-FAA6-0D46-9043-E6210A2F3F41}" type="presParOf" srcId="{93B17826-EEF2-49F4-9531-25CE30ECD6E4}" destId="{BAEC6B1F-33F2-462F-BF10-58B8661011C3}" srcOrd="10" destOrd="0" presId="urn:microsoft.com/office/officeart/2018/2/layout/IconVerticalSolidList"/>
    <dgm:cxn modelId="{3D8768B2-DEBF-8841-81EC-702103830FB0}" type="presParOf" srcId="{BAEC6B1F-33F2-462F-BF10-58B8661011C3}" destId="{ACCE8B09-8A8D-4BEF-B7D2-05E40B936DAE}" srcOrd="0" destOrd="0" presId="urn:microsoft.com/office/officeart/2018/2/layout/IconVerticalSolidList"/>
    <dgm:cxn modelId="{7B3C85FF-C26C-2849-83B9-0143905DA11E}" type="presParOf" srcId="{BAEC6B1F-33F2-462F-BF10-58B8661011C3}" destId="{22731671-8472-43F9-AE8D-C6E60093CE68}" srcOrd="1" destOrd="0" presId="urn:microsoft.com/office/officeart/2018/2/layout/IconVerticalSolidList"/>
    <dgm:cxn modelId="{A7608875-3423-454C-9925-87F19A13307E}" type="presParOf" srcId="{BAEC6B1F-33F2-462F-BF10-58B8661011C3}" destId="{4380780A-1BA0-4D49-B643-4FC2C7C1A75E}" srcOrd="2" destOrd="0" presId="urn:microsoft.com/office/officeart/2018/2/layout/IconVerticalSolidList"/>
    <dgm:cxn modelId="{FA09B899-2D45-2F4F-9ACC-95BB5FBD33E7}" type="presParOf" srcId="{BAEC6B1F-33F2-462F-BF10-58B8661011C3}" destId="{68B8ACFD-10FE-49FD-9A6C-19D62BB653F2}" srcOrd="3" destOrd="0" presId="urn:microsoft.com/office/officeart/2018/2/layout/IconVerticalSolidList"/>
    <dgm:cxn modelId="{639C2314-3DA5-5A45-8E17-B88F4A34F34E}" type="presParOf" srcId="{93B17826-EEF2-49F4-9531-25CE30ECD6E4}" destId="{9D83C4B9-D2CD-4EB1-B75C-30BB1CFDEC8F}" srcOrd="11" destOrd="0" presId="urn:microsoft.com/office/officeart/2018/2/layout/IconVerticalSolidList"/>
    <dgm:cxn modelId="{4362B208-F15A-3B4F-9BD9-D03B0EE3F2CE}" type="presParOf" srcId="{93B17826-EEF2-49F4-9531-25CE30ECD6E4}" destId="{5978F97C-0F32-4D5A-BCBD-A32DB70EEC6C}" srcOrd="12" destOrd="0" presId="urn:microsoft.com/office/officeart/2018/2/layout/IconVerticalSolidList"/>
    <dgm:cxn modelId="{232BAADF-E3DF-DF49-8438-9B71938785A6}" type="presParOf" srcId="{5978F97C-0F32-4D5A-BCBD-A32DB70EEC6C}" destId="{47F9F9A9-6AD2-4D7D-A3D6-90CCD488FB0A}" srcOrd="0" destOrd="0" presId="urn:microsoft.com/office/officeart/2018/2/layout/IconVerticalSolidList"/>
    <dgm:cxn modelId="{C970259B-F5D7-D34C-91D1-05F8EF780A94}" type="presParOf" srcId="{5978F97C-0F32-4D5A-BCBD-A32DB70EEC6C}" destId="{CE8ABD54-0A12-4FEF-872E-A3BB44DC1345}" srcOrd="1" destOrd="0" presId="urn:microsoft.com/office/officeart/2018/2/layout/IconVerticalSolidList"/>
    <dgm:cxn modelId="{082E0D7F-BD37-274D-9241-D650AA1E2720}" type="presParOf" srcId="{5978F97C-0F32-4D5A-BCBD-A32DB70EEC6C}" destId="{940AF53C-D82D-4290-A551-4543096AE0F0}" srcOrd="2" destOrd="0" presId="urn:microsoft.com/office/officeart/2018/2/layout/IconVerticalSolidList"/>
    <dgm:cxn modelId="{0CD2D27D-ADDF-8444-9ECD-94C2D95AFA50}" type="presParOf" srcId="{5978F97C-0F32-4D5A-BCBD-A32DB70EEC6C}" destId="{B66525BB-DFAD-4CEB-BACC-6820E1895B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A185C0A-1F74-4F08-B115-B24768AA4294}">
      <dgm:prSet/>
      <dgm:spPr/>
      <dgm:t>
        <a:bodyPr/>
        <a:lstStyle/>
        <a:p>
          <a:pPr>
            <a:lnSpc>
              <a:spcPct val="100000"/>
            </a:lnSpc>
          </a:pPr>
          <a:r>
            <a:rPr lang="en-US" i="1" dirty="0"/>
            <a:t>7. Apply developed training materials and procedures to both rural and urban LEAs, with an emphasis on LEAs that serve areas with high poverty or have high racial and ethnic diversity. </a:t>
          </a:r>
          <a:endParaRPr lang="en-US" dirty="0"/>
        </a:p>
      </dgm:t>
    </dgm:pt>
    <dgm:pt modelId="{4DCBB233-B986-46D6-9A81-5EBB4B768185}" type="parTrans" cxnId="{A75403C9-9F34-49C8-8720-84972402EA82}">
      <dgm:prSet/>
      <dgm:spPr/>
      <dgm:t>
        <a:bodyPr/>
        <a:lstStyle/>
        <a:p>
          <a:endParaRPr lang="en-US"/>
        </a:p>
      </dgm:t>
    </dgm:pt>
    <dgm:pt modelId="{493E2F0C-A398-4B07-98DF-6791C673BCD2}" type="sibTrans" cxnId="{A75403C9-9F34-49C8-8720-84972402EA82}">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5978F97C-0F32-4D5A-BCBD-A32DB70EEC6C}" type="pres">
      <dgm:prSet presAssocID="{6A185C0A-1F74-4F08-B115-B24768AA4294}" presName="compNode" presStyleCnt="0"/>
      <dgm:spPr/>
    </dgm:pt>
    <dgm:pt modelId="{47F9F9A9-6AD2-4D7D-A3D6-90CCD488FB0A}" type="pres">
      <dgm:prSet presAssocID="{6A185C0A-1F74-4F08-B115-B24768AA4294}" presName="bgRect" presStyleLbl="bgShp" presStyleIdx="0" presStyleCnt="1"/>
      <dgm:spPr/>
    </dgm:pt>
    <dgm:pt modelId="{CE8ABD54-0A12-4FEF-872E-A3BB44DC1345}" type="pres">
      <dgm:prSet presAssocID="{6A185C0A-1F74-4F08-B115-B24768AA4294}"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urban scene"/>
        </a:ext>
      </dgm:extLst>
    </dgm:pt>
    <dgm:pt modelId="{940AF53C-D82D-4290-A551-4543096AE0F0}" type="pres">
      <dgm:prSet presAssocID="{6A185C0A-1F74-4F08-B115-B24768AA4294}" presName="spaceRect" presStyleCnt="0"/>
      <dgm:spPr/>
    </dgm:pt>
    <dgm:pt modelId="{B66525BB-DFAD-4CEB-BACC-6820E1895BD3}" type="pres">
      <dgm:prSet presAssocID="{6A185C0A-1F74-4F08-B115-B24768AA4294}" presName="parTx" presStyleLbl="revTx" presStyleIdx="0" presStyleCnt="1">
        <dgm:presLayoutVars>
          <dgm:chMax val="0"/>
          <dgm:chPref val="0"/>
        </dgm:presLayoutVars>
      </dgm:prSet>
      <dgm:spPr/>
    </dgm:pt>
  </dgm:ptLst>
  <dgm:cxnLst>
    <dgm:cxn modelId="{52E1EA2A-157F-7B49-AB1C-EFFF2A557C20}" type="presOf" srcId="{6A185C0A-1F74-4F08-B115-B24768AA4294}" destId="{B66525BB-DFAD-4CEB-BACC-6820E1895BD3}" srcOrd="0" destOrd="0" presId="urn:microsoft.com/office/officeart/2018/2/layout/IconVerticalSolidList"/>
    <dgm:cxn modelId="{A75403C9-9F34-49C8-8720-84972402EA82}" srcId="{E5ABB182-149F-4D69-8D13-B11041229592}" destId="{6A185C0A-1F74-4F08-B115-B24768AA4294}" srcOrd="0" destOrd="0" parTransId="{4DCBB233-B986-46D6-9A81-5EBB4B768185}" sibTransId="{493E2F0C-A398-4B07-98DF-6791C673BCD2}"/>
    <dgm:cxn modelId="{1DFC56F1-BCAE-884A-9802-28E9E4A732CF}" type="presOf" srcId="{E5ABB182-149F-4D69-8D13-B11041229592}" destId="{93B17826-EEF2-49F4-9531-25CE30ECD6E4}" srcOrd="0" destOrd="0" presId="urn:microsoft.com/office/officeart/2018/2/layout/IconVerticalSolidList"/>
    <dgm:cxn modelId="{4362B208-F15A-3B4F-9BD9-D03B0EE3F2CE}" type="presParOf" srcId="{93B17826-EEF2-49F4-9531-25CE30ECD6E4}" destId="{5978F97C-0F32-4D5A-BCBD-A32DB70EEC6C}" srcOrd="0" destOrd="0" presId="urn:microsoft.com/office/officeart/2018/2/layout/IconVerticalSolidList"/>
    <dgm:cxn modelId="{232BAADF-E3DF-DF49-8438-9B71938785A6}" type="presParOf" srcId="{5978F97C-0F32-4D5A-BCBD-A32DB70EEC6C}" destId="{47F9F9A9-6AD2-4D7D-A3D6-90CCD488FB0A}" srcOrd="0" destOrd="0" presId="urn:microsoft.com/office/officeart/2018/2/layout/IconVerticalSolidList"/>
    <dgm:cxn modelId="{C970259B-F5D7-D34C-91D1-05F8EF780A94}" type="presParOf" srcId="{5978F97C-0F32-4D5A-BCBD-A32DB70EEC6C}" destId="{CE8ABD54-0A12-4FEF-872E-A3BB44DC1345}" srcOrd="1" destOrd="0" presId="urn:microsoft.com/office/officeart/2018/2/layout/IconVerticalSolidList"/>
    <dgm:cxn modelId="{082E0D7F-BD37-274D-9241-D650AA1E2720}" type="presParOf" srcId="{5978F97C-0F32-4D5A-BCBD-A32DB70EEC6C}" destId="{940AF53C-D82D-4290-A551-4543096AE0F0}" srcOrd="2" destOrd="0" presId="urn:microsoft.com/office/officeart/2018/2/layout/IconVerticalSolidList"/>
    <dgm:cxn modelId="{0CD2D27D-ADDF-8444-9ECD-94C2D95AFA50}" type="presParOf" srcId="{5978F97C-0F32-4D5A-BCBD-A32DB70EEC6C}" destId="{B66525BB-DFAD-4CEB-BACC-6820E1895B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AA0234-1ADE-410F-9A69-5681104F288B}"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5C6924BE-D0C7-4B7F-B65D-B349B97AB61F}">
      <dgm:prSet/>
      <dgm:spPr/>
      <dgm:t>
        <a:bodyPr/>
        <a:lstStyle/>
        <a:p>
          <a:pPr>
            <a:lnSpc>
              <a:spcPct val="100000"/>
            </a:lnSpc>
            <a:defRPr b="1"/>
          </a:pPr>
          <a:r>
            <a:rPr lang="en-US" i="1"/>
            <a:t>Providing Professional Development and Structured Mentoring To Vision Professionals</a:t>
          </a:r>
          <a:endParaRPr lang="en-US"/>
        </a:p>
      </dgm:t>
    </dgm:pt>
    <dgm:pt modelId="{436C69ED-F523-4E6B-8F5E-A6A7E6A46AFE}" type="parTrans" cxnId="{9CE9298A-C190-4D70-A180-8E62E747C4DD}">
      <dgm:prSet/>
      <dgm:spPr/>
      <dgm:t>
        <a:bodyPr/>
        <a:lstStyle/>
        <a:p>
          <a:endParaRPr lang="en-US"/>
        </a:p>
      </dgm:t>
    </dgm:pt>
    <dgm:pt modelId="{78B74807-23C8-499F-AF73-110CC0FC359A}" type="sibTrans" cxnId="{9CE9298A-C190-4D70-A180-8E62E747C4DD}">
      <dgm:prSet/>
      <dgm:spPr/>
      <dgm:t>
        <a:bodyPr/>
        <a:lstStyle/>
        <a:p>
          <a:endParaRPr lang="en-US"/>
        </a:p>
      </dgm:t>
    </dgm:pt>
    <dgm:pt modelId="{EF030A84-0E11-4ED0-B6EC-F09F32D8E010}">
      <dgm:prSet/>
      <dgm:spPr/>
      <dgm:t>
        <a:bodyPr/>
        <a:lstStyle/>
        <a:p>
          <a:pPr>
            <a:lnSpc>
              <a:spcPct val="100000"/>
            </a:lnSpc>
          </a:pPr>
          <a:r>
            <a:rPr lang="en-US" i="1" dirty="0"/>
            <a:t>Increase understanding of CVI </a:t>
          </a:r>
          <a:endParaRPr lang="en-US" dirty="0"/>
        </a:p>
      </dgm:t>
    </dgm:pt>
    <dgm:pt modelId="{FFEE2593-8DE2-43EB-87BC-4D2901D43F83}" type="parTrans" cxnId="{C4B1BD2E-34F7-4F6B-B235-FED577ED2427}">
      <dgm:prSet/>
      <dgm:spPr/>
      <dgm:t>
        <a:bodyPr/>
        <a:lstStyle/>
        <a:p>
          <a:endParaRPr lang="en-US"/>
        </a:p>
      </dgm:t>
    </dgm:pt>
    <dgm:pt modelId="{165D1886-7845-47AF-A293-0B0FF77E1656}" type="sibTrans" cxnId="{C4B1BD2E-34F7-4F6B-B235-FED577ED2427}">
      <dgm:prSet/>
      <dgm:spPr/>
      <dgm:t>
        <a:bodyPr/>
        <a:lstStyle/>
        <a:p>
          <a:endParaRPr lang="en-US"/>
        </a:p>
      </dgm:t>
    </dgm:pt>
    <dgm:pt modelId="{3C7F1E4A-1445-4B9C-B1AE-A1ED23FC231C}">
      <dgm:prSet/>
      <dgm:spPr/>
      <dgm:t>
        <a:bodyPr/>
        <a:lstStyle/>
        <a:p>
          <a:pPr>
            <a:lnSpc>
              <a:spcPct val="100000"/>
            </a:lnSpc>
          </a:pPr>
          <a:r>
            <a:rPr lang="en-US" i="1" dirty="0"/>
            <a:t>Gain Skills in the use of the CViConnect App</a:t>
          </a:r>
          <a:endParaRPr lang="en-US" dirty="0"/>
        </a:p>
      </dgm:t>
    </dgm:pt>
    <dgm:pt modelId="{23C0250A-6FC9-44A5-8F47-8D1C284CB5E2}" type="parTrans" cxnId="{F5F715FB-78A9-4B05-82B1-2B68EDE0ED04}">
      <dgm:prSet/>
      <dgm:spPr/>
      <dgm:t>
        <a:bodyPr/>
        <a:lstStyle/>
        <a:p>
          <a:endParaRPr lang="en-US"/>
        </a:p>
      </dgm:t>
    </dgm:pt>
    <dgm:pt modelId="{8E139319-4B1E-44F9-8748-9CB3D2D4ED85}" type="sibTrans" cxnId="{F5F715FB-78A9-4B05-82B1-2B68EDE0ED04}">
      <dgm:prSet/>
      <dgm:spPr/>
      <dgm:t>
        <a:bodyPr/>
        <a:lstStyle/>
        <a:p>
          <a:endParaRPr lang="en-US"/>
        </a:p>
      </dgm:t>
    </dgm:pt>
    <dgm:pt modelId="{F7482990-59D6-4908-8934-3C10494DD946}">
      <dgm:prSet/>
      <dgm:spPr/>
      <dgm:t>
        <a:bodyPr/>
        <a:lstStyle/>
        <a:p>
          <a:pPr>
            <a:lnSpc>
              <a:spcPct val="100000"/>
            </a:lnSpc>
            <a:defRPr b="1"/>
          </a:pPr>
          <a:r>
            <a:rPr lang="en-US" i="1" dirty="0"/>
            <a:t>7 States will have training teams</a:t>
          </a:r>
        </a:p>
      </dgm:t>
    </dgm:pt>
    <dgm:pt modelId="{12CB140B-ABEF-4349-A107-F79AC590ED97}" type="parTrans" cxnId="{8C4A532E-C1E4-41A7-A6BC-671DBFB977B0}">
      <dgm:prSet/>
      <dgm:spPr/>
      <dgm:t>
        <a:bodyPr/>
        <a:lstStyle/>
        <a:p>
          <a:endParaRPr lang="en-US"/>
        </a:p>
      </dgm:t>
    </dgm:pt>
    <dgm:pt modelId="{A80EB07C-EBD0-45EE-B896-766A27896EDD}" type="sibTrans" cxnId="{8C4A532E-C1E4-41A7-A6BC-671DBFB977B0}">
      <dgm:prSet/>
      <dgm:spPr/>
      <dgm:t>
        <a:bodyPr/>
        <a:lstStyle/>
        <a:p>
          <a:endParaRPr lang="en-US"/>
        </a:p>
      </dgm:t>
    </dgm:pt>
    <dgm:pt modelId="{E358E345-492B-4F2C-91F6-D4221E09F9EE}">
      <dgm:prSet/>
      <dgm:spPr/>
      <dgm:t>
        <a:bodyPr/>
        <a:lstStyle/>
        <a:p>
          <a:pPr>
            <a:lnSpc>
              <a:spcPct val="100000"/>
            </a:lnSpc>
            <a:defRPr b="1"/>
          </a:pPr>
          <a:r>
            <a:rPr lang="en-US" i="1" dirty="0"/>
            <a:t>We provide training materials and mentorship</a:t>
          </a:r>
          <a:br>
            <a:rPr lang="en-US" i="1" dirty="0"/>
          </a:br>
          <a:r>
            <a:rPr lang="en-US" i="1" dirty="0"/>
            <a:t>(Train the Trainer Model )</a:t>
          </a:r>
          <a:endParaRPr lang="en-US" dirty="0"/>
        </a:p>
      </dgm:t>
    </dgm:pt>
    <dgm:pt modelId="{C1A85DF3-9EBB-4AF8-9405-F3156753B2D8}" type="parTrans" cxnId="{AE752A19-08B2-4DCB-B88F-C4EE1E892E2F}">
      <dgm:prSet/>
      <dgm:spPr/>
      <dgm:t>
        <a:bodyPr/>
        <a:lstStyle/>
        <a:p>
          <a:endParaRPr lang="en-US"/>
        </a:p>
      </dgm:t>
    </dgm:pt>
    <dgm:pt modelId="{77BF55A6-2B73-4480-A267-43F560322AD0}" type="sibTrans" cxnId="{AE752A19-08B2-4DCB-B88F-C4EE1E892E2F}">
      <dgm:prSet/>
      <dgm:spPr/>
      <dgm:t>
        <a:bodyPr/>
        <a:lstStyle/>
        <a:p>
          <a:endParaRPr lang="en-US"/>
        </a:p>
      </dgm:t>
    </dgm:pt>
    <dgm:pt modelId="{2BE92720-DA7E-8444-A972-582AA17AD18C}">
      <dgm:prSet/>
      <dgm:spPr/>
      <dgm:t>
        <a:bodyPr/>
        <a:lstStyle/>
        <a:p>
          <a:pPr>
            <a:lnSpc>
              <a:spcPct val="100000"/>
            </a:lnSpc>
          </a:pPr>
          <a:r>
            <a:rPr lang="en-US" i="1" dirty="0"/>
            <a:t>Arizona, Colorado, Hawaii, Michigan, North Dakota, Oregon, and South Dakota,</a:t>
          </a:r>
        </a:p>
      </dgm:t>
    </dgm:pt>
    <dgm:pt modelId="{FE46CA73-9320-074D-9D17-88D5D9A51CF5}" type="parTrans" cxnId="{ED047AA8-B279-C145-A8CC-4DDBA10C71D1}">
      <dgm:prSet/>
      <dgm:spPr/>
      <dgm:t>
        <a:bodyPr/>
        <a:lstStyle/>
        <a:p>
          <a:endParaRPr lang="en-US"/>
        </a:p>
      </dgm:t>
    </dgm:pt>
    <dgm:pt modelId="{EA0F3E35-6ABF-6E4B-932E-1E474014BA9C}" type="sibTrans" cxnId="{ED047AA8-B279-C145-A8CC-4DDBA10C71D1}">
      <dgm:prSet/>
      <dgm:spPr/>
      <dgm:t>
        <a:bodyPr/>
        <a:lstStyle/>
        <a:p>
          <a:endParaRPr lang="en-US"/>
        </a:p>
      </dgm:t>
    </dgm:pt>
    <dgm:pt modelId="{50219366-C4D1-D049-ADEB-DF48D991DAD5}">
      <dgm:prSet/>
      <dgm:spPr/>
      <dgm:t>
        <a:bodyPr/>
        <a:lstStyle/>
        <a:p>
          <a:pPr>
            <a:lnSpc>
              <a:spcPct val="100000"/>
            </a:lnSpc>
          </a:pPr>
          <a:r>
            <a:rPr lang="en-US" dirty="0"/>
            <a:t>After one year of mentorship, the trainees begin mentoring other CTVI in their state</a:t>
          </a:r>
        </a:p>
      </dgm:t>
    </dgm:pt>
    <dgm:pt modelId="{AA22A975-9B6B-4D43-8174-3EDABA6845BC}" type="parTrans" cxnId="{E5505413-3F74-1741-A3D3-EFD8AE89F1C3}">
      <dgm:prSet/>
      <dgm:spPr/>
      <dgm:t>
        <a:bodyPr/>
        <a:lstStyle/>
        <a:p>
          <a:endParaRPr lang="en-US"/>
        </a:p>
      </dgm:t>
    </dgm:pt>
    <dgm:pt modelId="{C92FD9E3-D9A9-C941-BEAD-DF32C5385547}" type="sibTrans" cxnId="{E5505413-3F74-1741-A3D3-EFD8AE89F1C3}">
      <dgm:prSet/>
      <dgm:spPr/>
      <dgm:t>
        <a:bodyPr/>
        <a:lstStyle/>
        <a:p>
          <a:endParaRPr lang="en-US"/>
        </a:p>
      </dgm:t>
    </dgm:pt>
    <dgm:pt modelId="{C3EB0E54-9CB2-4F9F-BA4C-8E177A32E70A}" type="pres">
      <dgm:prSet presAssocID="{69AA0234-1ADE-410F-9A69-5681104F288B}" presName="root" presStyleCnt="0">
        <dgm:presLayoutVars>
          <dgm:dir/>
          <dgm:resizeHandles val="exact"/>
        </dgm:presLayoutVars>
      </dgm:prSet>
      <dgm:spPr/>
    </dgm:pt>
    <dgm:pt modelId="{7CB2E33C-E69D-4582-8BE8-E040FEB45061}" type="pres">
      <dgm:prSet presAssocID="{5C6924BE-D0C7-4B7F-B65D-B349B97AB61F}" presName="compNode" presStyleCnt="0"/>
      <dgm:spPr/>
    </dgm:pt>
    <dgm:pt modelId="{05E749A2-0478-41DF-907B-E59E0F832084}" type="pres">
      <dgm:prSet presAssocID="{5C6924BE-D0C7-4B7F-B65D-B349B97AB6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0FAFDAF6-343E-433D-8CF2-BBBF7A2D2317}" type="pres">
      <dgm:prSet presAssocID="{5C6924BE-D0C7-4B7F-B65D-B349B97AB61F}" presName="iconSpace" presStyleCnt="0"/>
      <dgm:spPr/>
    </dgm:pt>
    <dgm:pt modelId="{94C94738-2B12-4504-A8EB-6D89006BEFC9}" type="pres">
      <dgm:prSet presAssocID="{5C6924BE-D0C7-4B7F-B65D-B349B97AB61F}" presName="parTx" presStyleLbl="revTx" presStyleIdx="0" presStyleCnt="6">
        <dgm:presLayoutVars>
          <dgm:chMax val="0"/>
          <dgm:chPref val="0"/>
        </dgm:presLayoutVars>
      </dgm:prSet>
      <dgm:spPr/>
    </dgm:pt>
    <dgm:pt modelId="{5A47F339-6593-407C-A65D-48A508F67BDA}" type="pres">
      <dgm:prSet presAssocID="{5C6924BE-D0C7-4B7F-B65D-B349B97AB61F}" presName="txSpace" presStyleCnt="0"/>
      <dgm:spPr/>
    </dgm:pt>
    <dgm:pt modelId="{D3901ABC-0061-4F18-8224-6ED933F247C6}" type="pres">
      <dgm:prSet presAssocID="{5C6924BE-D0C7-4B7F-B65D-B349B97AB61F}" presName="desTx" presStyleLbl="revTx" presStyleIdx="1" presStyleCnt="6">
        <dgm:presLayoutVars/>
      </dgm:prSet>
      <dgm:spPr/>
    </dgm:pt>
    <dgm:pt modelId="{90E305F8-40AC-4198-8ED2-FEFC06886DC7}" type="pres">
      <dgm:prSet presAssocID="{78B74807-23C8-499F-AF73-110CC0FC359A}" presName="sibTrans" presStyleCnt="0"/>
      <dgm:spPr/>
    </dgm:pt>
    <dgm:pt modelId="{2B24CC50-0DE2-4294-A40E-2BDAFA6DB668}" type="pres">
      <dgm:prSet presAssocID="{F7482990-59D6-4908-8934-3C10494DD946}" presName="compNode" presStyleCnt="0"/>
      <dgm:spPr/>
    </dgm:pt>
    <dgm:pt modelId="{D5BD0A71-A218-4845-8E04-00A062091A1A}" type="pres">
      <dgm:prSet presAssocID="{F7482990-59D6-4908-8934-3C10494DD94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69CB8A59-ED39-4DA0-809B-8FE4DE8755B8}" type="pres">
      <dgm:prSet presAssocID="{F7482990-59D6-4908-8934-3C10494DD946}" presName="iconSpace" presStyleCnt="0"/>
      <dgm:spPr/>
    </dgm:pt>
    <dgm:pt modelId="{983BF082-D414-4F3E-97A7-C93FA9029C76}" type="pres">
      <dgm:prSet presAssocID="{F7482990-59D6-4908-8934-3C10494DD946}" presName="parTx" presStyleLbl="revTx" presStyleIdx="2" presStyleCnt="6">
        <dgm:presLayoutVars>
          <dgm:chMax val="0"/>
          <dgm:chPref val="0"/>
        </dgm:presLayoutVars>
      </dgm:prSet>
      <dgm:spPr/>
    </dgm:pt>
    <dgm:pt modelId="{4CCB92D9-E03B-4CEF-860C-E19EAFD34F65}" type="pres">
      <dgm:prSet presAssocID="{F7482990-59D6-4908-8934-3C10494DD946}" presName="txSpace" presStyleCnt="0"/>
      <dgm:spPr/>
    </dgm:pt>
    <dgm:pt modelId="{3A1EBA35-89EE-492F-8245-5B3E59E5CD4D}" type="pres">
      <dgm:prSet presAssocID="{F7482990-59D6-4908-8934-3C10494DD946}" presName="desTx" presStyleLbl="revTx" presStyleIdx="3" presStyleCnt="6">
        <dgm:presLayoutVars/>
      </dgm:prSet>
      <dgm:spPr/>
    </dgm:pt>
    <dgm:pt modelId="{4EEA670A-9893-40D1-ADA2-BAF5D1E24126}" type="pres">
      <dgm:prSet presAssocID="{A80EB07C-EBD0-45EE-B896-766A27896EDD}" presName="sibTrans" presStyleCnt="0"/>
      <dgm:spPr/>
    </dgm:pt>
    <dgm:pt modelId="{26847FB9-A359-492D-9123-4D3E58DB3897}" type="pres">
      <dgm:prSet presAssocID="{E358E345-492B-4F2C-91F6-D4221E09F9EE}" presName="compNode" presStyleCnt="0"/>
      <dgm:spPr/>
    </dgm:pt>
    <dgm:pt modelId="{6A51C8DE-537A-4F38-9B44-5C122463F230}" type="pres">
      <dgm:prSet presAssocID="{E358E345-492B-4F2C-91F6-D4221E09F9E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9DDA754E-B8E4-489A-BB65-DD9F8588E502}" type="pres">
      <dgm:prSet presAssocID="{E358E345-492B-4F2C-91F6-D4221E09F9EE}" presName="iconSpace" presStyleCnt="0"/>
      <dgm:spPr/>
    </dgm:pt>
    <dgm:pt modelId="{13C60A24-813E-4C86-AE8B-28A125D9A551}" type="pres">
      <dgm:prSet presAssocID="{E358E345-492B-4F2C-91F6-D4221E09F9EE}" presName="parTx" presStyleLbl="revTx" presStyleIdx="4" presStyleCnt="6">
        <dgm:presLayoutVars>
          <dgm:chMax val="0"/>
          <dgm:chPref val="0"/>
        </dgm:presLayoutVars>
      </dgm:prSet>
      <dgm:spPr/>
    </dgm:pt>
    <dgm:pt modelId="{D02C38E6-ADC9-4B73-9C67-1459BC937907}" type="pres">
      <dgm:prSet presAssocID="{E358E345-492B-4F2C-91F6-D4221E09F9EE}" presName="txSpace" presStyleCnt="0"/>
      <dgm:spPr/>
    </dgm:pt>
    <dgm:pt modelId="{52DA22FA-3F67-4AFA-894A-886F385FE121}" type="pres">
      <dgm:prSet presAssocID="{E358E345-492B-4F2C-91F6-D4221E09F9EE}" presName="desTx" presStyleLbl="revTx" presStyleIdx="5" presStyleCnt="6">
        <dgm:presLayoutVars/>
      </dgm:prSet>
      <dgm:spPr/>
    </dgm:pt>
  </dgm:ptLst>
  <dgm:cxnLst>
    <dgm:cxn modelId="{843CFB05-87B3-4301-9656-CCBBF2C83727}" type="presOf" srcId="{E358E345-492B-4F2C-91F6-D4221E09F9EE}" destId="{13C60A24-813E-4C86-AE8B-28A125D9A551}" srcOrd="0" destOrd="0" presId="urn:microsoft.com/office/officeart/2018/2/layout/IconLabelDescriptionList"/>
    <dgm:cxn modelId="{E5505413-3F74-1741-A3D3-EFD8AE89F1C3}" srcId="{E358E345-492B-4F2C-91F6-D4221E09F9EE}" destId="{50219366-C4D1-D049-ADEB-DF48D991DAD5}" srcOrd="0" destOrd="0" parTransId="{AA22A975-9B6B-4D43-8174-3EDABA6845BC}" sibTransId="{C92FD9E3-D9A9-C941-BEAD-DF32C5385547}"/>
    <dgm:cxn modelId="{E8A54516-1D2D-4828-BC8F-FD714EA405AA}" type="presOf" srcId="{5C6924BE-D0C7-4B7F-B65D-B349B97AB61F}" destId="{94C94738-2B12-4504-A8EB-6D89006BEFC9}" srcOrd="0" destOrd="0" presId="urn:microsoft.com/office/officeart/2018/2/layout/IconLabelDescriptionList"/>
    <dgm:cxn modelId="{AE752A19-08B2-4DCB-B88F-C4EE1E892E2F}" srcId="{69AA0234-1ADE-410F-9A69-5681104F288B}" destId="{E358E345-492B-4F2C-91F6-D4221E09F9EE}" srcOrd="2" destOrd="0" parTransId="{C1A85DF3-9EBB-4AF8-9405-F3156753B2D8}" sibTransId="{77BF55A6-2B73-4480-A267-43F560322AD0}"/>
    <dgm:cxn modelId="{79917128-B08A-4813-A7CB-35649360BAE0}" type="presOf" srcId="{69AA0234-1ADE-410F-9A69-5681104F288B}" destId="{C3EB0E54-9CB2-4F9F-BA4C-8E177A32E70A}" srcOrd="0" destOrd="0" presId="urn:microsoft.com/office/officeart/2018/2/layout/IconLabelDescriptionList"/>
    <dgm:cxn modelId="{901AEE2A-FD3D-43EB-B7D8-2FE0402AC404}" type="presOf" srcId="{3C7F1E4A-1445-4B9C-B1AE-A1ED23FC231C}" destId="{D3901ABC-0061-4F18-8224-6ED933F247C6}" srcOrd="0" destOrd="1" presId="urn:microsoft.com/office/officeart/2018/2/layout/IconLabelDescriptionList"/>
    <dgm:cxn modelId="{8C4A532E-C1E4-41A7-A6BC-671DBFB977B0}" srcId="{69AA0234-1ADE-410F-9A69-5681104F288B}" destId="{F7482990-59D6-4908-8934-3C10494DD946}" srcOrd="1" destOrd="0" parTransId="{12CB140B-ABEF-4349-A107-F79AC590ED97}" sibTransId="{A80EB07C-EBD0-45EE-B896-766A27896EDD}"/>
    <dgm:cxn modelId="{C4B1BD2E-34F7-4F6B-B235-FED577ED2427}" srcId="{5C6924BE-D0C7-4B7F-B65D-B349B97AB61F}" destId="{EF030A84-0E11-4ED0-B6EC-F09F32D8E010}" srcOrd="0" destOrd="0" parTransId="{FFEE2593-8DE2-43EB-87BC-4D2901D43F83}" sibTransId="{165D1886-7845-47AF-A293-0B0FF77E1656}"/>
    <dgm:cxn modelId="{90D4FA63-1A49-4C9F-98F4-6A0E9F2B5792}" type="presOf" srcId="{EF030A84-0E11-4ED0-B6EC-F09F32D8E010}" destId="{D3901ABC-0061-4F18-8224-6ED933F247C6}" srcOrd="0" destOrd="0" presId="urn:microsoft.com/office/officeart/2018/2/layout/IconLabelDescriptionList"/>
    <dgm:cxn modelId="{9CE9298A-C190-4D70-A180-8E62E747C4DD}" srcId="{69AA0234-1ADE-410F-9A69-5681104F288B}" destId="{5C6924BE-D0C7-4B7F-B65D-B349B97AB61F}" srcOrd="0" destOrd="0" parTransId="{436C69ED-F523-4E6B-8F5E-A6A7E6A46AFE}" sibTransId="{78B74807-23C8-499F-AF73-110CC0FC359A}"/>
    <dgm:cxn modelId="{ED047AA8-B279-C145-A8CC-4DDBA10C71D1}" srcId="{F7482990-59D6-4908-8934-3C10494DD946}" destId="{2BE92720-DA7E-8444-A972-582AA17AD18C}" srcOrd="0" destOrd="0" parTransId="{FE46CA73-9320-074D-9D17-88D5D9A51CF5}" sibTransId="{EA0F3E35-6ABF-6E4B-932E-1E474014BA9C}"/>
    <dgm:cxn modelId="{23F14EBD-D932-1A48-B2CC-0247D07D4B95}" type="presOf" srcId="{50219366-C4D1-D049-ADEB-DF48D991DAD5}" destId="{52DA22FA-3F67-4AFA-894A-886F385FE121}" srcOrd="0" destOrd="0" presId="urn:microsoft.com/office/officeart/2018/2/layout/IconLabelDescriptionList"/>
    <dgm:cxn modelId="{E7B7D0D5-990E-A24C-9E44-224EB096522E}" type="presOf" srcId="{2BE92720-DA7E-8444-A972-582AA17AD18C}" destId="{3A1EBA35-89EE-492F-8245-5B3E59E5CD4D}" srcOrd="0" destOrd="0" presId="urn:microsoft.com/office/officeart/2018/2/layout/IconLabelDescriptionList"/>
    <dgm:cxn modelId="{0E1613F4-107E-4724-8CDF-3595618E0680}" type="presOf" srcId="{F7482990-59D6-4908-8934-3C10494DD946}" destId="{983BF082-D414-4F3E-97A7-C93FA9029C76}" srcOrd="0" destOrd="0" presId="urn:microsoft.com/office/officeart/2018/2/layout/IconLabelDescriptionList"/>
    <dgm:cxn modelId="{F5F715FB-78A9-4B05-82B1-2B68EDE0ED04}" srcId="{5C6924BE-D0C7-4B7F-B65D-B349B97AB61F}" destId="{3C7F1E4A-1445-4B9C-B1AE-A1ED23FC231C}" srcOrd="1" destOrd="0" parTransId="{23C0250A-6FC9-44A5-8F47-8D1C284CB5E2}" sibTransId="{8E139319-4B1E-44F9-8748-9CB3D2D4ED85}"/>
    <dgm:cxn modelId="{C7BCD219-46A1-4A43-8494-D6D5191C852E}" type="presParOf" srcId="{C3EB0E54-9CB2-4F9F-BA4C-8E177A32E70A}" destId="{7CB2E33C-E69D-4582-8BE8-E040FEB45061}" srcOrd="0" destOrd="0" presId="urn:microsoft.com/office/officeart/2018/2/layout/IconLabelDescriptionList"/>
    <dgm:cxn modelId="{ABEA430F-D940-4213-81F3-A143F4F9E9AC}" type="presParOf" srcId="{7CB2E33C-E69D-4582-8BE8-E040FEB45061}" destId="{05E749A2-0478-41DF-907B-E59E0F832084}" srcOrd="0" destOrd="0" presId="urn:microsoft.com/office/officeart/2018/2/layout/IconLabelDescriptionList"/>
    <dgm:cxn modelId="{6D9C448E-075D-454C-AE3E-014C4FD34AAF}" type="presParOf" srcId="{7CB2E33C-E69D-4582-8BE8-E040FEB45061}" destId="{0FAFDAF6-343E-433D-8CF2-BBBF7A2D2317}" srcOrd="1" destOrd="0" presId="urn:microsoft.com/office/officeart/2018/2/layout/IconLabelDescriptionList"/>
    <dgm:cxn modelId="{0B3205CF-9064-4CD2-9D91-88A63B521F9C}" type="presParOf" srcId="{7CB2E33C-E69D-4582-8BE8-E040FEB45061}" destId="{94C94738-2B12-4504-A8EB-6D89006BEFC9}" srcOrd="2" destOrd="0" presId="urn:microsoft.com/office/officeart/2018/2/layout/IconLabelDescriptionList"/>
    <dgm:cxn modelId="{E3662247-E3D5-43A2-A4E6-65DC6D88FC85}" type="presParOf" srcId="{7CB2E33C-E69D-4582-8BE8-E040FEB45061}" destId="{5A47F339-6593-407C-A65D-48A508F67BDA}" srcOrd="3" destOrd="0" presId="urn:microsoft.com/office/officeart/2018/2/layout/IconLabelDescriptionList"/>
    <dgm:cxn modelId="{EB5EAE6E-6073-449A-A8F5-AC1E6DCACC32}" type="presParOf" srcId="{7CB2E33C-E69D-4582-8BE8-E040FEB45061}" destId="{D3901ABC-0061-4F18-8224-6ED933F247C6}" srcOrd="4" destOrd="0" presId="urn:microsoft.com/office/officeart/2018/2/layout/IconLabelDescriptionList"/>
    <dgm:cxn modelId="{2FE757F4-0E3E-4BC4-834B-36F180053C92}" type="presParOf" srcId="{C3EB0E54-9CB2-4F9F-BA4C-8E177A32E70A}" destId="{90E305F8-40AC-4198-8ED2-FEFC06886DC7}" srcOrd="1" destOrd="0" presId="urn:microsoft.com/office/officeart/2018/2/layout/IconLabelDescriptionList"/>
    <dgm:cxn modelId="{95118D77-8563-41F0-AAA2-5C8C6554855E}" type="presParOf" srcId="{C3EB0E54-9CB2-4F9F-BA4C-8E177A32E70A}" destId="{2B24CC50-0DE2-4294-A40E-2BDAFA6DB668}" srcOrd="2" destOrd="0" presId="urn:microsoft.com/office/officeart/2018/2/layout/IconLabelDescriptionList"/>
    <dgm:cxn modelId="{91AC1DE3-8D99-43E8-960A-BB306BCD4F9F}" type="presParOf" srcId="{2B24CC50-0DE2-4294-A40E-2BDAFA6DB668}" destId="{D5BD0A71-A218-4845-8E04-00A062091A1A}" srcOrd="0" destOrd="0" presId="urn:microsoft.com/office/officeart/2018/2/layout/IconLabelDescriptionList"/>
    <dgm:cxn modelId="{E181153F-F6C7-4764-8566-83B4B807979A}" type="presParOf" srcId="{2B24CC50-0DE2-4294-A40E-2BDAFA6DB668}" destId="{69CB8A59-ED39-4DA0-809B-8FE4DE8755B8}" srcOrd="1" destOrd="0" presId="urn:microsoft.com/office/officeart/2018/2/layout/IconLabelDescriptionList"/>
    <dgm:cxn modelId="{D4F63021-6233-46C7-9434-1881013262BE}" type="presParOf" srcId="{2B24CC50-0DE2-4294-A40E-2BDAFA6DB668}" destId="{983BF082-D414-4F3E-97A7-C93FA9029C76}" srcOrd="2" destOrd="0" presId="urn:microsoft.com/office/officeart/2018/2/layout/IconLabelDescriptionList"/>
    <dgm:cxn modelId="{55788E09-48C8-43DA-9081-BE0F348E783C}" type="presParOf" srcId="{2B24CC50-0DE2-4294-A40E-2BDAFA6DB668}" destId="{4CCB92D9-E03B-4CEF-860C-E19EAFD34F65}" srcOrd="3" destOrd="0" presId="urn:microsoft.com/office/officeart/2018/2/layout/IconLabelDescriptionList"/>
    <dgm:cxn modelId="{7A35DCDA-87CD-4D64-9F36-55FB4A3301C1}" type="presParOf" srcId="{2B24CC50-0DE2-4294-A40E-2BDAFA6DB668}" destId="{3A1EBA35-89EE-492F-8245-5B3E59E5CD4D}" srcOrd="4" destOrd="0" presId="urn:microsoft.com/office/officeart/2018/2/layout/IconLabelDescriptionList"/>
    <dgm:cxn modelId="{BFAC04FF-704F-4F66-B07E-B6CF12F3236A}" type="presParOf" srcId="{C3EB0E54-9CB2-4F9F-BA4C-8E177A32E70A}" destId="{4EEA670A-9893-40D1-ADA2-BAF5D1E24126}" srcOrd="3" destOrd="0" presId="urn:microsoft.com/office/officeart/2018/2/layout/IconLabelDescriptionList"/>
    <dgm:cxn modelId="{798DD932-1C21-4EE9-81AE-99BBE6F1BD04}" type="presParOf" srcId="{C3EB0E54-9CB2-4F9F-BA4C-8E177A32E70A}" destId="{26847FB9-A359-492D-9123-4D3E58DB3897}" srcOrd="4" destOrd="0" presId="urn:microsoft.com/office/officeart/2018/2/layout/IconLabelDescriptionList"/>
    <dgm:cxn modelId="{0E4F5430-41D6-4FF4-8022-966905D3FFEA}" type="presParOf" srcId="{26847FB9-A359-492D-9123-4D3E58DB3897}" destId="{6A51C8DE-537A-4F38-9B44-5C122463F230}" srcOrd="0" destOrd="0" presId="urn:microsoft.com/office/officeart/2018/2/layout/IconLabelDescriptionList"/>
    <dgm:cxn modelId="{DAA41C12-DCE7-42F7-8EC0-07D30D1CF6F5}" type="presParOf" srcId="{26847FB9-A359-492D-9123-4D3E58DB3897}" destId="{9DDA754E-B8E4-489A-BB65-DD9F8588E502}" srcOrd="1" destOrd="0" presId="urn:microsoft.com/office/officeart/2018/2/layout/IconLabelDescriptionList"/>
    <dgm:cxn modelId="{9E28235A-E037-49EC-9BAE-F4EE4E4A546B}" type="presParOf" srcId="{26847FB9-A359-492D-9123-4D3E58DB3897}" destId="{13C60A24-813E-4C86-AE8B-28A125D9A551}" srcOrd="2" destOrd="0" presId="urn:microsoft.com/office/officeart/2018/2/layout/IconLabelDescriptionList"/>
    <dgm:cxn modelId="{189E4E3C-1CF7-4EAE-8A66-1FF3C1C4F31B}" type="presParOf" srcId="{26847FB9-A359-492D-9123-4D3E58DB3897}" destId="{D02C38E6-ADC9-4B73-9C67-1459BC937907}" srcOrd="3" destOrd="0" presId="urn:microsoft.com/office/officeart/2018/2/layout/IconLabelDescriptionList"/>
    <dgm:cxn modelId="{BA86BE1E-E86A-4B35-9D19-E03A7F7E06A8}" type="presParOf" srcId="{26847FB9-A359-492D-9123-4D3E58DB3897}" destId="{52DA22FA-3F67-4AFA-894A-886F385FE121}"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AA0234-1ADE-410F-9A69-5681104F288B}"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5C6924BE-D0C7-4B7F-B65D-B349B97AB61F}">
      <dgm:prSet/>
      <dgm:spPr/>
      <dgm:t>
        <a:bodyPr/>
        <a:lstStyle/>
        <a:p>
          <a:pPr>
            <a:lnSpc>
              <a:spcPct val="100000"/>
            </a:lnSpc>
            <a:defRPr b="1"/>
          </a:pPr>
          <a:r>
            <a:rPr lang="en-US" i="1"/>
            <a:t>Providing Professional Development and Structured Mentoring To Vision Professionals</a:t>
          </a:r>
          <a:endParaRPr lang="en-US"/>
        </a:p>
      </dgm:t>
    </dgm:pt>
    <dgm:pt modelId="{436C69ED-F523-4E6B-8F5E-A6A7E6A46AFE}" type="parTrans" cxnId="{9CE9298A-C190-4D70-A180-8E62E747C4DD}">
      <dgm:prSet/>
      <dgm:spPr/>
      <dgm:t>
        <a:bodyPr/>
        <a:lstStyle/>
        <a:p>
          <a:endParaRPr lang="en-US"/>
        </a:p>
      </dgm:t>
    </dgm:pt>
    <dgm:pt modelId="{78B74807-23C8-499F-AF73-110CC0FC359A}" type="sibTrans" cxnId="{9CE9298A-C190-4D70-A180-8E62E747C4DD}">
      <dgm:prSet/>
      <dgm:spPr/>
      <dgm:t>
        <a:bodyPr/>
        <a:lstStyle/>
        <a:p>
          <a:endParaRPr lang="en-US"/>
        </a:p>
      </dgm:t>
    </dgm:pt>
    <dgm:pt modelId="{EF030A84-0E11-4ED0-B6EC-F09F32D8E010}">
      <dgm:prSet/>
      <dgm:spPr/>
      <dgm:t>
        <a:bodyPr/>
        <a:lstStyle/>
        <a:p>
          <a:pPr>
            <a:lnSpc>
              <a:spcPct val="100000"/>
            </a:lnSpc>
          </a:pPr>
          <a:r>
            <a:rPr lang="en-US" i="1" dirty="0"/>
            <a:t>Increase understanding of CVI </a:t>
          </a:r>
          <a:endParaRPr lang="en-US" dirty="0"/>
        </a:p>
      </dgm:t>
    </dgm:pt>
    <dgm:pt modelId="{FFEE2593-8DE2-43EB-87BC-4D2901D43F83}" type="parTrans" cxnId="{C4B1BD2E-34F7-4F6B-B235-FED577ED2427}">
      <dgm:prSet/>
      <dgm:spPr/>
      <dgm:t>
        <a:bodyPr/>
        <a:lstStyle/>
        <a:p>
          <a:endParaRPr lang="en-US"/>
        </a:p>
      </dgm:t>
    </dgm:pt>
    <dgm:pt modelId="{165D1886-7845-47AF-A293-0B0FF77E1656}" type="sibTrans" cxnId="{C4B1BD2E-34F7-4F6B-B235-FED577ED2427}">
      <dgm:prSet/>
      <dgm:spPr/>
      <dgm:t>
        <a:bodyPr/>
        <a:lstStyle/>
        <a:p>
          <a:endParaRPr lang="en-US"/>
        </a:p>
      </dgm:t>
    </dgm:pt>
    <dgm:pt modelId="{3C7F1E4A-1445-4B9C-B1AE-A1ED23FC231C}">
      <dgm:prSet/>
      <dgm:spPr/>
      <dgm:t>
        <a:bodyPr/>
        <a:lstStyle/>
        <a:p>
          <a:pPr>
            <a:lnSpc>
              <a:spcPct val="100000"/>
            </a:lnSpc>
          </a:pPr>
          <a:r>
            <a:rPr lang="en-US" i="1" dirty="0"/>
            <a:t>Gain Skills in the use of the CViConnect App</a:t>
          </a:r>
          <a:endParaRPr lang="en-US" dirty="0"/>
        </a:p>
      </dgm:t>
    </dgm:pt>
    <dgm:pt modelId="{23C0250A-6FC9-44A5-8F47-8D1C284CB5E2}" type="parTrans" cxnId="{F5F715FB-78A9-4B05-82B1-2B68EDE0ED04}">
      <dgm:prSet/>
      <dgm:spPr/>
      <dgm:t>
        <a:bodyPr/>
        <a:lstStyle/>
        <a:p>
          <a:endParaRPr lang="en-US"/>
        </a:p>
      </dgm:t>
    </dgm:pt>
    <dgm:pt modelId="{8E139319-4B1E-44F9-8748-9CB3D2D4ED85}" type="sibTrans" cxnId="{F5F715FB-78A9-4B05-82B1-2B68EDE0ED04}">
      <dgm:prSet/>
      <dgm:spPr/>
      <dgm:t>
        <a:bodyPr/>
        <a:lstStyle/>
        <a:p>
          <a:endParaRPr lang="en-US"/>
        </a:p>
      </dgm:t>
    </dgm:pt>
    <dgm:pt modelId="{F7482990-59D6-4908-8934-3C10494DD946}">
      <dgm:prSet/>
      <dgm:spPr/>
      <dgm:t>
        <a:bodyPr/>
        <a:lstStyle/>
        <a:p>
          <a:pPr>
            <a:lnSpc>
              <a:spcPct val="100000"/>
            </a:lnSpc>
            <a:defRPr b="1"/>
          </a:pPr>
          <a:r>
            <a:rPr lang="en-US" i="1" dirty="0"/>
            <a:t>7 States will have training teams</a:t>
          </a:r>
        </a:p>
      </dgm:t>
    </dgm:pt>
    <dgm:pt modelId="{12CB140B-ABEF-4349-A107-F79AC590ED97}" type="parTrans" cxnId="{8C4A532E-C1E4-41A7-A6BC-671DBFB977B0}">
      <dgm:prSet/>
      <dgm:spPr/>
      <dgm:t>
        <a:bodyPr/>
        <a:lstStyle/>
        <a:p>
          <a:endParaRPr lang="en-US"/>
        </a:p>
      </dgm:t>
    </dgm:pt>
    <dgm:pt modelId="{A80EB07C-EBD0-45EE-B896-766A27896EDD}" type="sibTrans" cxnId="{8C4A532E-C1E4-41A7-A6BC-671DBFB977B0}">
      <dgm:prSet/>
      <dgm:spPr/>
      <dgm:t>
        <a:bodyPr/>
        <a:lstStyle/>
        <a:p>
          <a:endParaRPr lang="en-US"/>
        </a:p>
      </dgm:t>
    </dgm:pt>
    <dgm:pt modelId="{E358E345-492B-4F2C-91F6-D4221E09F9EE}">
      <dgm:prSet/>
      <dgm:spPr/>
      <dgm:t>
        <a:bodyPr/>
        <a:lstStyle/>
        <a:p>
          <a:pPr>
            <a:lnSpc>
              <a:spcPct val="100000"/>
            </a:lnSpc>
            <a:defRPr b="1"/>
          </a:pPr>
          <a:r>
            <a:rPr lang="en-US" i="1" dirty="0"/>
            <a:t>We provide training materials and mentorship</a:t>
          </a:r>
          <a:br>
            <a:rPr lang="en-US" i="1" dirty="0"/>
          </a:br>
          <a:r>
            <a:rPr lang="en-US" i="1" dirty="0"/>
            <a:t>(Train the Trainer Model )</a:t>
          </a:r>
          <a:endParaRPr lang="en-US" dirty="0"/>
        </a:p>
      </dgm:t>
    </dgm:pt>
    <dgm:pt modelId="{C1A85DF3-9EBB-4AF8-9405-F3156753B2D8}" type="parTrans" cxnId="{AE752A19-08B2-4DCB-B88F-C4EE1E892E2F}">
      <dgm:prSet/>
      <dgm:spPr/>
      <dgm:t>
        <a:bodyPr/>
        <a:lstStyle/>
        <a:p>
          <a:endParaRPr lang="en-US"/>
        </a:p>
      </dgm:t>
    </dgm:pt>
    <dgm:pt modelId="{77BF55A6-2B73-4480-A267-43F560322AD0}" type="sibTrans" cxnId="{AE752A19-08B2-4DCB-B88F-C4EE1E892E2F}">
      <dgm:prSet/>
      <dgm:spPr/>
      <dgm:t>
        <a:bodyPr/>
        <a:lstStyle/>
        <a:p>
          <a:endParaRPr lang="en-US"/>
        </a:p>
      </dgm:t>
    </dgm:pt>
    <dgm:pt modelId="{63F90B68-5C02-487C-87BE-328CD4429B28}">
      <dgm:prSet/>
      <dgm:spPr/>
      <dgm:t>
        <a:bodyPr/>
        <a:lstStyle/>
        <a:p>
          <a:pPr>
            <a:lnSpc>
              <a:spcPct val="100000"/>
            </a:lnSpc>
            <a:defRPr b="1"/>
          </a:pPr>
          <a:r>
            <a:rPr lang="en-US" i="1" dirty="0"/>
            <a:t>Ongoing training and support to meet their state needs</a:t>
          </a:r>
        </a:p>
      </dgm:t>
    </dgm:pt>
    <dgm:pt modelId="{C6952D34-97F9-4BFE-9D54-597CAE9D518C}" type="parTrans" cxnId="{601A6583-67C0-4E74-90BA-720236E09F31}">
      <dgm:prSet/>
      <dgm:spPr/>
      <dgm:t>
        <a:bodyPr/>
        <a:lstStyle/>
        <a:p>
          <a:endParaRPr lang="en-US"/>
        </a:p>
      </dgm:t>
    </dgm:pt>
    <dgm:pt modelId="{61D04F01-F837-4291-8157-8536C1857050}" type="sibTrans" cxnId="{601A6583-67C0-4E74-90BA-720236E09F31}">
      <dgm:prSet/>
      <dgm:spPr/>
      <dgm:t>
        <a:bodyPr/>
        <a:lstStyle/>
        <a:p>
          <a:endParaRPr lang="en-US"/>
        </a:p>
      </dgm:t>
    </dgm:pt>
    <dgm:pt modelId="{2BE92720-DA7E-8444-A972-582AA17AD18C}">
      <dgm:prSet/>
      <dgm:spPr/>
      <dgm:t>
        <a:bodyPr/>
        <a:lstStyle/>
        <a:p>
          <a:pPr>
            <a:lnSpc>
              <a:spcPct val="100000"/>
            </a:lnSpc>
          </a:pPr>
          <a:r>
            <a:rPr lang="en-US" i="1" dirty="0"/>
            <a:t>Arizona, Colorado, Hawaii, Michigan, North Dakota, Oregon, and South Dakota,</a:t>
          </a:r>
        </a:p>
      </dgm:t>
    </dgm:pt>
    <dgm:pt modelId="{FE46CA73-9320-074D-9D17-88D5D9A51CF5}" type="parTrans" cxnId="{ED047AA8-B279-C145-A8CC-4DDBA10C71D1}">
      <dgm:prSet/>
      <dgm:spPr/>
      <dgm:t>
        <a:bodyPr/>
        <a:lstStyle/>
        <a:p>
          <a:endParaRPr lang="en-US"/>
        </a:p>
      </dgm:t>
    </dgm:pt>
    <dgm:pt modelId="{EA0F3E35-6ABF-6E4B-932E-1E474014BA9C}" type="sibTrans" cxnId="{ED047AA8-B279-C145-A8CC-4DDBA10C71D1}">
      <dgm:prSet/>
      <dgm:spPr/>
      <dgm:t>
        <a:bodyPr/>
        <a:lstStyle/>
        <a:p>
          <a:endParaRPr lang="en-US"/>
        </a:p>
      </dgm:t>
    </dgm:pt>
    <dgm:pt modelId="{50219366-C4D1-D049-ADEB-DF48D991DAD5}">
      <dgm:prSet/>
      <dgm:spPr/>
      <dgm:t>
        <a:bodyPr/>
        <a:lstStyle/>
        <a:p>
          <a:pPr>
            <a:lnSpc>
              <a:spcPct val="100000"/>
            </a:lnSpc>
          </a:pPr>
          <a:r>
            <a:rPr lang="en-US" dirty="0"/>
            <a:t>After one year of mentorship, the trainees begin mentoring other CTVI in their state</a:t>
          </a:r>
        </a:p>
      </dgm:t>
    </dgm:pt>
    <dgm:pt modelId="{AA22A975-9B6B-4D43-8174-3EDABA6845BC}" type="parTrans" cxnId="{E5505413-3F74-1741-A3D3-EFD8AE89F1C3}">
      <dgm:prSet/>
      <dgm:spPr/>
      <dgm:t>
        <a:bodyPr/>
        <a:lstStyle/>
        <a:p>
          <a:endParaRPr lang="en-US"/>
        </a:p>
      </dgm:t>
    </dgm:pt>
    <dgm:pt modelId="{C92FD9E3-D9A9-C941-BEAD-DF32C5385547}" type="sibTrans" cxnId="{E5505413-3F74-1741-A3D3-EFD8AE89F1C3}">
      <dgm:prSet/>
      <dgm:spPr/>
      <dgm:t>
        <a:bodyPr/>
        <a:lstStyle/>
        <a:p>
          <a:endParaRPr lang="en-US"/>
        </a:p>
      </dgm:t>
    </dgm:pt>
    <dgm:pt modelId="{E0688BC9-35EB-B949-89E8-598C2F215D6D}">
      <dgm:prSet/>
      <dgm:spPr/>
      <dgm:t>
        <a:bodyPr/>
        <a:lstStyle/>
        <a:p>
          <a:pPr>
            <a:lnSpc>
              <a:spcPct val="100000"/>
            </a:lnSpc>
          </a:pPr>
          <a:r>
            <a:rPr lang="en-US" i="1" dirty="0"/>
            <a:t>Ongoing mentorship, statewide training, NAVEG Training, etc.</a:t>
          </a:r>
        </a:p>
      </dgm:t>
    </dgm:pt>
    <dgm:pt modelId="{520D90B9-5829-2446-A5F9-B4A60BC95CEB}" type="parTrans" cxnId="{A7A58E9F-823E-9947-A58C-95563458A676}">
      <dgm:prSet/>
      <dgm:spPr/>
      <dgm:t>
        <a:bodyPr/>
        <a:lstStyle/>
        <a:p>
          <a:endParaRPr lang="en-US"/>
        </a:p>
      </dgm:t>
    </dgm:pt>
    <dgm:pt modelId="{20E7B8D4-0C61-A949-9E5A-76AD6AEE4F46}" type="sibTrans" cxnId="{A7A58E9F-823E-9947-A58C-95563458A676}">
      <dgm:prSet/>
      <dgm:spPr/>
      <dgm:t>
        <a:bodyPr/>
        <a:lstStyle/>
        <a:p>
          <a:endParaRPr lang="en-US"/>
        </a:p>
      </dgm:t>
    </dgm:pt>
    <dgm:pt modelId="{C3EB0E54-9CB2-4F9F-BA4C-8E177A32E70A}" type="pres">
      <dgm:prSet presAssocID="{69AA0234-1ADE-410F-9A69-5681104F288B}" presName="root" presStyleCnt="0">
        <dgm:presLayoutVars>
          <dgm:dir/>
          <dgm:resizeHandles val="exact"/>
        </dgm:presLayoutVars>
      </dgm:prSet>
      <dgm:spPr/>
    </dgm:pt>
    <dgm:pt modelId="{7CB2E33C-E69D-4582-8BE8-E040FEB45061}" type="pres">
      <dgm:prSet presAssocID="{5C6924BE-D0C7-4B7F-B65D-B349B97AB61F}" presName="compNode" presStyleCnt="0"/>
      <dgm:spPr/>
    </dgm:pt>
    <dgm:pt modelId="{05E749A2-0478-41DF-907B-E59E0F832084}" type="pres">
      <dgm:prSet presAssocID="{5C6924BE-D0C7-4B7F-B65D-B349B97AB61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0FAFDAF6-343E-433D-8CF2-BBBF7A2D2317}" type="pres">
      <dgm:prSet presAssocID="{5C6924BE-D0C7-4B7F-B65D-B349B97AB61F}" presName="iconSpace" presStyleCnt="0"/>
      <dgm:spPr/>
    </dgm:pt>
    <dgm:pt modelId="{94C94738-2B12-4504-A8EB-6D89006BEFC9}" type="pres">
      <dgm:prSet presAssocID="{5C6924BE-D0C7-4B7F-B65D-B349B97AB61F}" presName="parTx" presStyleLbl="revTx" presStyleIdx="0" presStyleCnt="8">
        <dgm:presLayoutVars>
          <dgm:chMax val="0"/>
          <dgm:chPref val="0"/>
        </dgm:presLayoutVars>
      </dgm:prSet>
      <dgm:spPr/>
    </dgm:pt>
    <dgm:pt modelId="{5A47F339-6593-407C-A65D-48A508F67BDA}" type="pres">
      <dgm:prSet presAssocID="{5C6924BE-D0C7-4B7F-B65D-B349B97AB61F}" presName="txSpace" presStyleCnt="0"/>
      <dgm:spPr/>
    </dgm:pt>
    <dgm:pt modelId="{D3901ABC-0061-4F18-8224-6ED933F247C6}" type="pres">
      <dgm:prSet presAssocID="{5C6924BE-D0C7-4B7F-B65D-B349B97AB61F}" presName="desTx" presStyleLbl="revTx" presStyleIdx="1" presStyleCnt="8">
        <dgm:presLayoutVars/>
      </dgm:prSet>
      <dgm:spPr/>
    </dgm:pt>
    <dgm:pt modelId="{90E305F8-40AC-4198-8ED2-FEFC06886DC7}" type="pres">
      <dgm:prSet presAssocID="{78B74807-23C8-499F-AF73-110CC0FC359A}" presName="sibTrans" presStyleCnt="0"/>
      <dgm:spPr/>
    </dgm:pt>
    <dgm:pt modelId="{2B24CC50-0DE2-4294-A40E-2BDAFA6DB668}" type="pres">
      <dgm:prSet presAssocID="{F7482990-59D6-4908-8934-3C10494DD946}" presName="compNode" presStyleCnt="0"/>
      <dgm:spPr/>
    </dgm:pt>
    <dgm:pt modelId="{D5BD0A71-A218-4845-8E04-00A062091A1A}" type="pres">
      <dgm:prSet presAssocID="{F7482990-59D6-4908-8934-3C10494DD9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69CB8A59-ED39-4DA0-809B-8FE4DE8755B8}" type="pres">
      <dgm:prSet presAssocID="{F7482990-59D6-4908-8934-3C10494DD946}" presName="iconSpace" presStyleCnt="0"/>
      <dgm:spPr/>
    </dgm:pt>
    <dgm:pt modelId="{983BF082-D414-4F3E-97A7-C93FA9029C76}" type="pres">
      <dgm:prSet presAssocID="{F7482990-59D6-4908-8934-3C10494DD946}" presName="parTx" presStyleLbl="revTx" presStyleIdx="2" presStyleCnt="8">
        <dgm:presLayoutVars>
          <dgm:chMax val="0"/>
          <dgm:chPref val="0"/>
        </dgm:presLayoutVars>
      </dgm:prSet>
      <dgm:spPr/>
    </dgm:pt>
    <dgm:pt modelId="{4CCB92D9-E03B-4CEF-860C-E19EAFD34F65}" type="pres">
      <dgm:prSet presAssocID="{F7482990-59D6-4908-8934-3C10494DD946}" presName="txSpace" presStyleCnt="0"/>
      <dgm:spPr/>
    </dgm:pt>
    <dgm:pt modelId="{3A1EBA35-89EE-492F-8245-5B3E59E5CD4D}" type="pres">
      <dgm:prSet presAssocID="{F7482990-59D6-4908-8934-3C10494DD946}" presName="desTx" presStyleLbl="revTx" presStyleIdx="3" presStyleCnt="8">
        <dgm:presLayoutVars/>
      </dgm:prSet>
      <dgm:spPr/>
    </dgm:pt>
    <dgm:pt modelId="{4EEA670A-9893-40D1-ADA2-BAF5D1E24126}" type="pres">
      <dgm:prSet presAssocID="{A80EB07C-EBD0-45EE-B896-766A27896EDD}" presName="sibTrans" presStyleCnt="0"/>
      <dgm:spPr/>
    </dgm:pt>
    <dgm:pt modelId="{26847FB9-A359-492D-9123-4D3E58DB3897}" type="pres">
      <dgm:prSet presAssocID="{E358E345-492B-4F2C-91F6-D4221E09F9EE}" presName="compNode" presStyleCnt="0"/>
      <dgm:spPr/>
    </dgm:pt>
    <dgm:pt modelId="{6A51C8DE-537A-4F38-9B44-5C122463F230}" type="pres">
      <dgm:prSet presAssocID="{E358E345-492B-4F2C-91F6-D4221E09F9E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9DDA754E-B8E4-489A-BB65-DD9F8588E502}" type="pres">
      <dgm:prSet presAssocID="{E358E345-492B-4F2C-91F6-D4221E09F9EE}" presName="iconSpace" presStyleCnt="0"/>
      <dgm:spPr/>
    </dgm:pt>
    <dgm:pt modelId="{13C60A24-813E-4C86-AE8B-28A125D9A551}" type="pres">
      <dgm:prSet presAssocID="{E358E345-492B-4F2C-91F6-D4221E09F9EE}" presName="parTx" presStyleLbl="revTx" presStyleIdx="4" presStyleCnt="8">
        <dgm:presLayoutVars>
          <dgm:chMax val="0"/>
          <dgm:chPref val="0"/>
        </dgm:presLayoutVars>
      </dgm:prSet>
      <dgm:spPr/>
    </dgm:pt>
    <dgm:pt modelId="{D02C38E6-ADC9-4B73-9C67-1459BC937907}" type="pres">
      <dgm:prSet presAssocID="{E358E345-492B-4F2C-91F6-D4221E09F9EE}" presName="txSpace" presStyleCnt="0"/>
      <dgm:spPr/>
    </dgm:pt>
    <dgm:pt modelId="{52DA22FA-3F67-4AFA-894A-886F385FE121}" type="pres">
      <dgm:prSet presAssocID="{E358E345-492B-4F2C-91F6-D4221E09F9EE}" presName="desTx" presStyleLbl="revTx" presStyleIdx="5" presStyleCnt="8">
        <dgm:presLayoutVars/>
      </dgm:prSet>
      <dgm:spPr/>
    </dgm:pt>
    <dgm:pt modelId="{4725D8D6-2B47-4D3D-8FE9-193A04A76FCD}" type="pres">
      <dgm:prSet presAssocID="{77BF55A6-2B73-4480-A267-43F560322AD0}" presName="sibTrans" presStyleCnt="0"/>
      <dgm:spPr/>
    </dgm:pt>
    <dgm:pt modelId="{31BAF123-6A8F-476F-A7A9-8E92A8C9F18E}" type="pres">
      <dgm:prSet presAssocID="{63F90B68-5C02-487C-87BE-328CD4429B28}" presName="compNode" presStyleCnt="0"/>
      <dgm:spPr/>
    </dgm:pt>
    <dgm:pt modelId="{288D41B1-5D94-4C60-98E9-2C0304F1C8F6}" type="pres">
      <dgm:prSet presAssocID="{63F90B68-5C02-487C-87BE-328CD4429B2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A49B91DF-CB04-4CE8-BA2F-71CB474D9E19}" type="pres">
      <dgm:prSet presAssocID="{63F90B68-5C02-487C-87BE-328CD4429B28}" presName="iconSpace" presStyleCnt="0"/>
      <dgm:spPr/>
    </dgm:pt>
    <dgm:pt modelId="{9E52160E-FEC4-453E-98D8-CCC35C34823C}" type="pres">
      <dgm:prSet presAssocID="{63F90B68-5C02-487C-87BE-328CD4429B28}" presName="parTx" presStyleLbl="revTx" presStyleIdx="6" presStyleCnt="8">
        <dgm:presLayoutVars>
          <dgm:chMax val="0"/>
          <dgm:chPref val="0"/>
        </dgm:presLayoutVars>
      </dgm:prSet>
      <dgm:spPr/>
    </dgm:pt>
    <dgm:pt modelId="{7959A411-5BAE-4F82-89BE-061A34627DFB}" type="pres">
      <dgm:prSet presAssocID="{63F90B68-5C02-487C-87BE-328CD4429B28}" presName="txSpace" presStyleCnt="0"/>
      <dgm:spPr/>
    </dgm:pt>
    <dgm:pt modelId="{FF2F7C75-35FC-465C-85F6-7D80CDB20E1E}" type="pres">
      <dgm:prSet presAssocID="{63F90B68-5C02-487C-87BE-328CD4429B28}" presName="desTx" presStyleLbl="revTx" presStyleIdx="7" presStyleCnt="8">
        <dgm:presLayoutVars/>
      </dgm:prSet>
      <dgm:spPr/>
    </dgm:pt>
  </dgm:ptLst>
  <dgm:cxnLst>
    <dgm:cxn modelId="{843CFB05-87B3-4301-9656-CCBBF2C83727}" type="presOf" srcId="{E358E345-492B-4F2C-91F6-D4221E09F9EE}" destId="{13C60A24-813E-4C86-AE8B-28A125D9A551}" srcOrd="0" destOrd="0" presId="urn:microsoft.com/office/officeart/2018/2/layout/IconLabelDescriptionList"/>
    <dgm:cxn modelId="{E5505413-3F74-1741-A3D3-EFD8AE89F1C3}" srcId="{E358E345-492B-4F2C-91F6-D4221E09F9EE}" destId="{50219366-C4D1-D049-ADEB-DF48D991DAD5}" srcOrd="0" destOrd="0" parTransId="{AA22A975-9B6B-4D43-8174-3EDABA6845BC}" sibTransId="{C92FD9E3-D9A9-C941-BEAD-DF32C5385547}"/>
    <dgm:cxn modelId="{E8A54516-1D2D-4828-BC8F-FD714EA405AA}" type="presOf" srcId="{5C6924BE-D0C7-4B7F-B65D-B349B97AB61F}" destId="{94C94738-2B12-4504-A8EB-6D89006BEFC9}" srcOrd="0" destOrd="0" presId="urn:microsoft.com/office/officeart/2018/2/layout/IconLabelDescriptionList"/>
    <dgm:cxn modelId="{AE752A19-08B2-4DCB-B88F-C4EE1E892E2F}" srcId="{69AA0234-1ADE-410F-9A69-5681104F288B}" destId="{E358E345-492B-4F2C-91F6-D4221E09F9EE}" srcOrd="2" destOrd="0" parTransId="{C1A85DF3-9EBB-4AF8-9405-F3156753B2D8}" sibTransId="{77BF55A6-2B73-4480-A267-43F560322AD0}"/>
    <dgm:cxn modelId="{79917128-B08A-4813-A7CB-35649360BAE0}" type="presOf" srcId="{69AA0234-1ADE-410F-9A69-5681104F288B}" destId="{C3EB0E54-9CB2-4F9F-BA4C-8E177A32E70A}" srcOrd="0" destOrd="0" presId="urn:microsoft.com/office/officeart/2018/2/layout/IconLabelDescriptionList"/>
    <dgm:cxn modelId="{901AEE2A-FD3D-43EB-B7D8-2FE0402AC404}" type="presOf" srcId="{3C7F1E4A-1445-4B9C-B1AE-A1ED23FC231C}" destId="{D3901ABC-0061-4F18-8224-6ED933F247C6}" srcOrd="0" destOrd="1" presId="urn:microsoft.com/office/officeart/2018/2/layout/IconLabelDescriptionList"/>
    <dgm:cxn modelId="{8C4A532E-C1E4-41A7-A6BC-671DBFB977B0}" srcId="{69AA0234-1ADE-410F-9A69-5681104F288B}" destId="{F7482990-59D6-4908-8934-3C10494DD946}" srcOrd="1" destOrd="0" parTransId="{12CB140B-ABEF-4349-A107-F79AC590ED97}" sibTransId="{A80EB07C-EBD0-45EE-B896-766A27896EDD}"/>
    <dgm:cxn modelId="{C4B1BD2E-34F7-4F6B-B235-FED577ED2427}" srcId="{5C6924BE-D0C7-4B7F-B65D-B349B97AB61F}" destId="{EF030A84-0E11-4ED0-B6EC-F09F32D8E010}" srcOrd="0" destOrd="0" parTransId="{FFEE2593-8DE2-43EB-87BC-4D2901D43F83}" sibTransId="{165D1886-7845-47AF-A293-0B0FF77E1656}"/>
    <dgm:cxn modelId="{90D4FA63-1A49-4C9F-98F4-6A0E9F2B5792}" type="presOf" srcId="{EF030A84-0E11-4ED0-B6EC-F09F32D8E010}" destId="{D3901ABC-0061-4F18-8224-6ED933F247C6}" srcOrd="0" destOrd="0" presId="urn:microsoft.com/office/officeart/2018/2/layout/IconLabelDescriptionList"/>
    <dgm:cxn modelId="{601A6583-67C0-4E74-90BA-720236E09F31}" srcId="{69AA0234-1ADE-410F-9A69-5681104F288B}" destId="{63F90B68-5C02-487C-87BE-328CD4429B28}" srcOrd="3" destOrd="0" parTransId="{C6952D34-97F9-4BFE-9D54-597CAE9D518C}" sibTransId="{61D04F01-F837-4291-8157-8536C1857050}"/>
    <dgm:cxn modelId="{9CE9298A-C190-4D70-A180-8E62E747C4DD}" srcId="{69AA0234-1ADE-410F-9A69-5681104F288B}" destId="{5C6924BE-D0C7-4B7F-B65D-B349B97AB61F}" srcOrd="0" destOrd="0" parTransId="{436C69ED-F523-4E6B-8F5E-A6A7E6A46AFE}" sibTransId="{78B74807-23C8-499F-AF73-110CC0FC359A}"/>
    <dgm:cxn modelId="{099D6F92-D060-884E-9286-438BA36FDC03}" type="presOf" srcId="{E0688BC9-35EB-B949-89E8-598C2F215D6D}" destId="{FF2F7C75-35FC-465C-85F6-7D80CDB20E1E}" srcOrd="0" destOrd="0" presId="urn:microsoft.com/office/officeart/2018/2/layout/IconLabelDescriptionList"/>
    <dgm:cxn modelId="{DCDA6599-0DC4-44F0-9450-A648033651D6}" type="presOf" srcId="{63F90B68-5C02-487C-87BE-328CD4429B28}" destId="{9E52160E-FEC4-453E-98D8-CCC35C34823C}" srcOrd="0" destOrd="0" presId="urn:microsoft.com/office/officeart/2018/2/layout/IconLabelDescriptionList"/>
    <dgm:cxn modelId="{A7A58E9F-823E-9947-A58C-95563458A676}" srcId="{63F90B68-5C02-487C-87BE-328CD4429B28}" destId="{E0688BC9-35EB-B949-89E8-598C2F215D6D}" srcOrd="0" destOrd="0" parTransId="{520D90B9-5829-2446-A5F9-B4A60BC95CEB}" sibTransId="{20E7B8D4-0C61-A949-9E5A-76AD6AEE4F46}"/>
    <dgm:cxn modelId="{ED047AA8-B279-C145-A8CC-4DDBA10C71D1}" srcId="{F7482990-59D6-4908-8934-3C10494DD946}" destId="{2BE92720-DA7E-8444-A972-582AA17AD18C}" srcOrd="0" destOrd="0" parTransId="{FE46CA73-9320-074D-9D17-88D5D9A51CF5}" sibTransId="{EA0F3E35-6ABF-6E4B-932E-1E474014BA9C}"/>
    <dgm:cxn modelId="{23F14EBD-D932-1A48-B2CC-0247D07D4B95}" type="presOf" srcId="{50219366-C4D1-D049-ADEB-DF48D991DAD5}" destId="{52DA22FA-3F67-4AFA-894A-886F385FE121}" srcOrd="0" destOrd="0" presId="urn:microsoft.com/office/officeart/2018/2/layout/IconLabelDescriptionList"/>
    <dgm:cxn modelId="{E7B7D0D5-990E-A24C-9E44-224EB096522E}" type="presOf" srcId="{2BE92720-DA7E-8444-A972-582AA17AD18C}" destId="{3A1EBA35-89EE-492F-8245-5B3E59E5CD4D}" srcOrd="0" destOrd="0" presId="urn:microsoft.com/office/officeart/2018/2/layout/IconLabelDescriptionList"/>
    <dgm:cxn modelId="{0E1613F4-107E-4724-8CDF-3595618E0680}" type="presOf" srcId="{F7482990-59D6-4908-8934-3C10494DD946}" destId="{983BF082-D414-4F3E-97A7-C93FA9029C76}" srcOrd="0" destOrd="0" presId="urn:microsoft.com/office/officeart/2018/2/layout/IconLabelDescriptionList"/>
    <dgm:cxn modelId="{F5F715FB-78A9-4B05-82B1-2B68EDE0ED04}" srcId="{5C6924BE-D0C7-4B7F-B65D-B349B97AB61F}" destId="{3C7F1E4A-1445-4B9C-B1AE-A1ED23FC231C}" srcOrd="1" destOrd="0" parTransId="{23C0250A-6FC9-44A5-8F47-8D1C284CB5E2}" sibTransId="{8E139319-4B1E-44F9-8748-9CB3D2D4ED85}"/>
    <dgm:cxn modelId="{C7BCD219-46A1-4A43-8494-D6D5191C852E}" type="presParOf" srcId="{C3EB0E54-9CB2-4F9F-BA4C-8E177A32E70A}" destId="{7CB2E33C-E69D-4582-8BE8-E040FEB45061}" srcOrd="0" destOrd="0" presId="urn:microsoft.com/office/officeart/2018/2/layout/IconLabelDescriptionList"/>
    <dgm:cxn modelId="{ABEA430F-D940-4213-81F3-A143F4F9E9AC}" type="presParOf" srcId="{7CB2E33C-E69D-4582-8BE8-E040FEB45061}" destId="{05E749A2-0478-41DF-907B-E59E0F832084}" srcOrd="0" destOrd="0" presId="urn:microsoft.com/office/officeart/2018/2/layout/IconLabelDescriptionList"/>
    <dgm:cxn modelId="{6D9C448E-075D-454C-AE3E-014C4FD34AAF}" type="presParOf" srcId="{7CB2E33C-E69D-4582-8BE8-E040FEB45061}" destId="{0FAFDAF6-343E-433D-8CF2-BBBF7A2D2317}" srcOrd="1" destOrd="0" presId="urn:microsoft.com/office/officeart/2018/2/layout/IconLabelDescriptionList"/>
    <dgm:cxn modelId="{0B3205CF-9064-4CD2-9D91-88A63B521F9C}" type="presParOf" srcId="{7CB2E33C-E69D-4582-8BE8-E040FEB45061}" destId="{94C94738-2B12-4504-A8EB-6D89006BEFC9}" srcOrd="2" destOrd="0" presId="urn:microsoft.com/office/officeart/2018/2/layout/IconLabelDescriptionList"/>
    <dgm:cxn modelId="{E3662247-E3D5-43A2-A4E6-65DC6D88FC85}" type="presParOf" srcId="{7CB2E33C-E69D-4582-8BE8-E040FEB45061}" destId="{5A47F339-6593-407C-A65D-48A508F67BDA}" srcOrd="3" destOrd="0" presId="urn:microsoft.com/office/officeart/2018/2/layout/IconLabelDescriptionList"/>
    <dgm:cxn modelId="{EB5EAE6E-6073-449A-A8F5-AC1E6DCACC32}" type="presParOf" srcId="{7CB2E33C-E69D-4582-8BE8-E040FEB45061}" destId="{D3901ABC-0061-4F18-8224-6ED933F247C6}" srcOrd="4" destOrd="0" presId="urn:microsoft.com/office/officeart/2018/2/layout/IconLabelDescriptionList"/>
    <dgm:cxn modelId="{2FE757F4-0E3E-4BC4-834B-36F180053C92}" type="presParOf" srcId="{C3EB0E54-9CB2-4F9F-BA4C-8E177A32E70A}" destId="{90E305F8-40AC-4198-8ED2-FEFC06886DC7}" srcOrd="1" destOrd="0" presId="urn:microsoft.com/office/officeart/2018/2/layout/IconLabelDescriptionList"/>
    <dgm:cxn modelId="{95118D77-8563-41F0-AAA2-5C8C6554855E}" type="presParOf" srcId="{C3EB0E54-9CB2-4F9F-BA4C-8E177A32E70A}" destId="{2B24CC50-0DE2-4294-A40E-2BDAFA6DB668}" srcOrd="2" destOrd="0" presId="urn:microsoft.com/office/officeart/2018/2/layout/IconLabelDescriptionList"/>
    <dgm:cxn modelId="{91AC1DE3-8D99-43E8-960A-BB306BCD4F9F}" type="presParOf" srcId="{2B24CC50-0DE2-4294-A40E-2BDAFA6DB668}" destId="{D5BD0A71-A218-4845-8E04-00A062091A1A}" srcOrd="0" destOrd="0" presId="urn:microsoft.com/office/officeart/2018/2/layout/IconLabelDescriptionList"/>
    <dgm:cxn modelId="{E181153F-F6C7-4764-8566-83B4B807979A}" type="presParOf" srcId="{2B24CC50-0DE2-4294-A40E-2BDAFA6DB668}" destId="{69CB8A59-ED39-4DA0-809B-8FE4DE8755B8}" srcOrd="1" destOrd="0" presId="urn:microsoft.com/office/officeart/2018/2/layout/IconLabelDescriptionList"/>
    <dgm:cxn modelId="{D4F63021-6233-46C7-9434-1881013262BE}" type="presParOf" srcId="{2B24CC50-0DE2-4294-A40E-2BDAFA6DB668}" destId="{983BF082-D414-4F3E-97A7-C93FA9029C76}" srcOrd="2" destOrd="0" presId="urn:microsoft.com/office/officeart/2018/2/layout/IconLabelDescriptionList"/>
    <dgm:cxn modelId="{55788E09-48C8-43DA-9081-BE0F348E783C}" type="presParOf" srcId="{2B24CC50-0DE2-4294-A40E-2BDAFA6DB668}" destId="{4CCB92D9-E03B-4CEF-860C-E19EAFD34F65}" srcOrd="3" destOrd="0" presId="urn:microsoft.com/office/officeart/2018/2/layout/IconLabelDescriptionList"/>
    <dgm:cxn modelId="{7A35DCDA-87CD-4D64-9F36-55FB4A3301C1}" type="presParOf" srcId="{2B24CC50-0DE2-4294-A40E-2BDAFA6DB668}" destId="{3A1EBA35-89EE-492F-8245-5B3E59E5CD4D}" srcOrd="4" destOrd="0" presId="urn:microsoft.com/office/officeart/2018/2/layout/IconLabelDescriptionList"/>
    <dgm:cxn modelId="{BFAC04FF-704F-4F66-B07E-B6CF12F3236A}" type="presParOf" srcId="{C3EB0E54-9CB2-4F9F-BA4C-8E177A32E70A}" destId="{4EEA670A-9893-40D1-ADA2-BAF5D1E24126}" srcOrd="3" destOrd="0" presId="urn:microsoft.com/office/officeart/2018/2/layout/IconLabelDescriptionList"/>
    <dgm:cxn modelId="{798DD932-1C21-4EE9-81AE-99BBE6F1BD04}" type="presParOf" srcId="{C3EB0E54-9CB2-4F9F-BA4C-8E177A32E70A}" destId="{26847FB9-A359-492D-9123-4D3E58DB3897}" srcOrd="4" destOrd="0" presId="urn:microsoft.com/office/officeart/2018/2/layout/IconLabelDescriptionList"/>
    <dgm:cxn modelId="{0E4F5430-41D6-4FF4-8022-966905D3FFEA}" type="presParOf" srcId="{26847FB9-A359-492D-9123-4D3E58DB3897}" destId="{6A51C8DE-537A-4F38-9B44-5C122463F230}" srcOrd="0" destOrd="0" presId="urn:microsoft.com/office/officeart/2018/2/layout/IconLabelDescriptionList"/>
    <dgm:cxn modelId="{DAA41C12-DCE7-42F7-8EC0-07D30D1CF6F5}" type="presParOf" srcId="{26847FB9-A359-492D-9123-4D3E58DB3897}" destId="{9DDA754E-B8E4-489A-BB65-DD9F8588E502}" srcOrd="1" destOrd="0" presId="urn:microsoft.com/office/officeart/2018/2/layout/IconLabelDescriptionList"/>
    <dgm:cxn modelId="{9E28235A-E037-49EC-9BAE-F4EE4E4A546B}" type="presParOf" srcId="{26847FB9-A359-492D-9123-4D3E58DB3897}" destId="{13C60A24-813E-4C86-AE8B-28A125D9A551}" srcOrd="2" destOrd="0" presId="urn:microsoft.com/office/officeart/2018/2/layout/IconLabelDescriptionList"/>
    <dgm:cxn modelId="{189E4E3C-1CF7-4EAE-8A66-1FF3C1C4F31B}" type="presParOf" srcId="{26847FB9-A359-492D-9123-4D3E58DB3897}" destId="{D02C38E6-ADC9-4B73-9C67-1459BC937907}" srcOrd="3" destOrd="0" presId="urn:microsoft.com/office/officeart/2018/2/layout/IconLabelDescriptionList"/>
    <dgm:cxn modelId="{BA86BE1E-E86A-4B35-9D19-E03A7F7E06A8}" type="presParOf" srcId="{26847FB9-A359-492D-9123-4D3E58DB3897}" destId="{52DA22FA-3F67-4AFA-894A-886F385FE121}" srcOrd="4" destOrd="0" presId="urn:microsoft.com/office/officeart/2018/2/layout/IconLabelDescriptionList"/>
    <dgm:cxn modelId="{FE576FD9-B198-45A3-90C7-17F50E8AE361}" type="presParOf" srcId="{C3EB0E54-9CB2-4F9F-BA4C-8E177A32E70A}" destId="{4725D8D6-2B47-4D3D-8FE9-193A04A76FCD}" srcOrd="5" destOrd="0" presId="urn:microsoft.com/office/officeart/2018/2/layout/IconLabelDescriptionList"/>
    <dgm:cxn modelId="{B073AFA7-73C7-443F-9613-4F20B97AEF6E}" type="presParOf" srcId="{C3EB0E54-9CB2-4F9F-BA4C-8E177A32E70A}" destId="{31BAF123-6A8F-476F-A7A9-8E92A8C9F18E}" srcOrd="6" destOrd="0" presId="urn:microsoft.com/office/officeart/2018/2/layout/IconLabelDescriptionList"/>
    <dgm:cxn modelId="{4EC7F624-2979-4279-8113-DD45F3C7D172}" type="presParOf" srcId="{31BAF123-6A8F-476F-A7A9-8E92A8C9F18E}" destId="{288D41B1-5D94-4C60-98E9-2C0304F1C8F6}" srcOrd="0" destOrd="0" presId="urn:microsoft.com/office/officeart/2018/2/layout/IconLabelDescriptionList"/>
    <dgm:cxn modelId="{9DC45901-31AC-490E-9B8D-05CC3100C5E9}" type="presParOf" srcId="{31BAF123-6A8F-476F-A7A9-8E92A8C9F18E}" destId="{A49B91DF-CB04-4CE8-BA2F-71CB474D9E19}" srcOrd="1" destOrd="0" presId="urn:microsoft.com/office/officeart/2018/2/layout/IconLabelDescriptionList"/>
    <dgm:cxn modelId="{812C696B-9011-4A1F-A9BE-67AC790B266F}" type="presParOf" srcId="{31BAF123-6A8F-476F-A7A9-8E92A8C9F18E}" destId="{9E52160E-FEC4-453E-98D8-CCC35C34823C}" srcOrd="2" destOrd="0" presId="urn:microsoft.com/office/officeart/2018/2/layout/IconLabelDescriptionList"/>
    <dgm:cxn modelId="{FA6692D9-BCF8-43CC-B991-FD5B8A8F7E9C}" type="presParOf" srcId="{31BAF123-6A8F-476F-A7A9-8E92A8C9F18E}" destId="{7959A411-5BAE-4F82-89BE-061A34627DFB}" srcOrd="3" destOrd="0" presId="urn:microsoft.com/office/officeart/2018/2/layout/IconLabelDescriptionList"/>
    <dgm:cxn modelId="{2A355F28-324E-4AFF-B5E5-B6AE256E38D2}" type="presParOf" srcId="{31BAF123-6A8F-476F-A7A9-8E92A8C9F18E}" destId="{FF2F7C75-35FC-465C-85F6-7D80CDB20E1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E0EAD6-E597-4C3F-A56F-0E7F4EB038E6}">
      <dgm:prSet/>
      <dgm:spPr/>
      <dgm:t>
        <a:bodyPr/>
        <a:lstStyle/>
        <a:p>
          <a:pPr>
            <a:lnSpc>
              <a:spcPct val="100000"/>
            </a:lnSpc>
          </a:pPr>
          <a:r>
            <a:rPr lang="en-US" i="1" dirty="0"/>
            <a:t>1. Produce excellent training materials for the use of the CViConnect app.</a:t>
          </a:r>
          <a:endParaRPr lang="en-US" dirty="0"/>
        </a:p>
      </dgm:t>
    </dgm:pt>
    <dgm:pt modelId="{4F3D1D81-C136-4853-ABFA-F87D08B49076}" type="parTrans" cxnId="{7D534D8E-91B0-42C3-B2ED-DA50822C5767}">
      <dgm:prSet/>
      <dgm:spPr/>
      <dgm:t>
        <a:bodyPr/>
        <a:lstStyle/>
        <a:p>
          <a:endParaRPr lang="en-US"/>
        </a:p>
      </dgm:t>
    </dgm:pt>
    <dgm:pt modelId="{99A9FB42-E9CA-4D12-9858-2DACE7875AAE}" type="sibTrans" cxnId="{7D534D8E-91B0-42C3-B2ED-DA50822C5767}">
      <dgm:prSet/>
      <dgm:spPr/>
      <dgm:t>
        <a:bodyPr/>
        <a:lstStyle/>
        <a:p>
          <a:endParaRPr lang="en-US"/>
        </a:p>
      </dgm:t>
    </dgm:pt>
    <dgm:pt modelId="{41AD5F82-A444-4C7D-9430-117AEE01ACFD}">
      <dgm:prSet/>
      <dgm:spPr/>
      <dgm:t>
        <a:bodyPr/>
        <a:lstStyle/>
        <a:p>
          <a:pPr>
            <a:lnSpc>
              <a:spcPct val="100000"/>
            </a:lnSpc>
          </a:pPr>
          <a:r>
            <a:rPr lang="en-US" i="1" dirty="0"/>
            <a:t>2. Use web conferencing for group instruction and individualized coaching to ensure instructional efficacy across 5 states and 20 districts or LEAs. </a:t>
          </a:r>
          <a:endParaRPr lang="en-US" dirty="0"/>
        </a:p>
      </dgm:t>
    </dgm:pt>
    <dgm:pt modelId="{461C84E9-60E7-40B6-81EA-9688BD866603}" type="parTrans" cxnId="{CED1EE26-696B-48F1-8DF5-C0B580E36599}">
      <dgm:prSet/>
      <dgm:spPr/>
      <dgm:t>
        <a:bodyPr/>
        <a:lstStyle/>
        <a:p>
          <a:endParaRPr lang="en-US"/>
        </a:p>
      </dgm:t>
    </dgm:pt>
    <dgm:pt modelId="{F0CA8E67-5CDE-4205-B473-5CB210C539FA}" type="sibTrans" cxnId="{CED1EE26-696B-48F1-8DF5-C0B580E36599}">
      <dgm:prSet/>
      <dgm:spPr/>
      <dgm:t>
        <a:bodyPr/>
        <a:lstStyle/>
        <a:p>
          <a:endParaRPr lang="en-US"/>
        </a:p>
      </dgm:t>
    </dgm:pt>
    <dgm:pt modelId="{97F727D3-D71D-4CB7-93F6-3E20B27635B2}">
      <dgm:prSet/>
      <dgm:spPr/>
      <dgm:t>
        <a:bodyPr/>
        <a:lstStyle/>
        <a:p>
          <a:pPr>
            <a:lnSpc>
              <a:spcPct val="100000"/>
            </a:lnSpc>
          </a:pPr>
          <a:r>
            <a:rPr lang="en-US" i="1" dirty="0"/>
            <a:t>3. Increase TVI confidence in assessing and instructing students with CVI.</a:t>
          </a:r>
          <a:endParaRPr lang="en-US" dirty="0"/>
        </a:p>
      </dgm:t>
    </dgm:pt>
    <dgm:pt modelId="{4847923E-6D7C-42F2-8298-792937C5C78E}" type="parTrans" cxnId="{DB7169F8-846D-4BD5-8675-969E4F300B48}">
      <dgm:prSet/>
      <dgm:spPr/>
      <dgm:t>
        <a:bodyPr/>
        <a:lstStyle/>
        <a:p>
          <a:endParaRPr lang="en-US"/>
        </a:p>
      </dgm:t>
    </dgm:pt>
    <dgm:pt modelId="{DC1BF34A-CC60-495D-A883-3AF085CEB3A6}" type="sibTrans" cxnId="{DB7169F8-846D-4BD5-8675-969E4F300B48}">
      <dgm:prSet/>
      <dgm:spPr/>
      <dgm:t>
        <a:bodyPr/>
        <a:lstStyle/>
        <a:p>
          <a:endParaRPr lang="en-US"/>
        </a:p>
      </dgm:t>
    </dgm:pt>
    <dgm:pt modelId="{8650D63D-E045-4F6B-9CDD-0CDCB5D48466}">
      <dgm:prSet/>
      <dgm:spPr/>
      <dgm:t>
        <a:bodyPr/>
        <a:lstStyle/>
        <a:p>
          <a:pPr>
            <a:lnSpc>
              <a:spcPct val="100000"/>
            </a:lnSpc>
          </a:pPr>
          <a:r>
            <a:rPr lang="en-US" i="1" dirty="0"/>
            <a:t>4. Improve student access to assessment and interventions for CVI. </a:t>
          </a:r>
          <a:endParaRPr lang="en-US" dirty="0"/>
        </a:p>
      </dgm:t>
    </dgm:pt>
    <dgm:pt modelId="{EAC79B94-F4EE-416B-BCC2-F729FC8684CA}" type="parTrans" cxnId="{EE971330-8C95-464A-9C1D-D34B84FD298C}">
      <dgm:prSet/>
      <dgm:spPr/>
      <dgm:t>
        <a:bodyPr/>
        <a:lstStyle/>
        <a:p>
          <a:endParaRPr lang="en-US"/>
        </a:p>
      </dgm:t>
    </dgm:pt>
    <dgm:pt modelId="{B725AC2F-5A74-4C01-B7CF-8C821C418E6B}" type="sibTrans" cxnId="{EE971330-8C95-464A-9C1D-D34B84FD298C}">
      <dgm:prSet/>
      <dgm:spPr/>
      <dgm:t>
        <a:bodyPr/>
        <a:lstStyle/>
        <a:p>
          <a:endParaRPr lang="en-US"/>
        </a:p>
      </dgm:t>
    </dgm:pt>
    <dgm:pt modelId="{13897E7F-4854-48C7-AF7B-D130E47AE170}">
      <dgm:prSet/>
      <dgm:spPr/>
      <dgm:t>
        <a:bodyPr/>
        <a:lstStyle/>
        <a:p>
          <a:pPr>
            <a:lnSpc>
              <a:spcPct val="100000"/>
            </a:lnSpc>
          </a:pPr>
          <a:r>
            <a:rPr lang="en-US" i="1"/>
            <a:t>5. Improve student outcomes on the CVI range scores for 80% of students.</a:t>
          </a:r>
          <a:endParaRPr lang="en-US"/>
        </a:p>
      </dgm:t>
    </dgm:pt>
    <dgm:pt modelId="{01806F73-10A1-4DC9-AC22-C1522BC0B6DA}" type="parTrans" cxnId="{35411BC9-B54E-4426-BCD3-6DBE1B1B6FF7}">
      <dgm:prSet/>
      <dgm:spPr/>
      <dgm:t>
        <a:bodyPr/>
        <a:lstStyle/>
        <a:p>
          <a:endParaRPr lang="en-US"/>
        </a:p>
      </dgm:t>
    </dgm:pt>
    <dgm:pt modelId="{A5A9AC6A-0728-4AD5-86D9-AEA37B3F39AD}" type="sibTrans" cxnId="{35411BC9-B54E-4426-BCD3-6DBE1B1B6FF7}">
      <dgm:prSet/>
      <dgm:spPr/>
      <dgm:t>
        <a:bodyPr/>
        <a:lstStyle/>
        <a:p>
          <a:endParaRPr lang="en-US"/>
        </a:p>
      </dgm:t>
    </dgm:pt>
    <dgm:pt modelId="{ABCEF76A-F22F-4CFC-B612-BA6C8599CB00}">
      <dgm:prSet/>
      <dgm:spPr/>
      <dgm:t>
        <a:bodyPr/>
        <a:lstStyle/>
        <a:p>
          <a:pPr>
            <a:lnSpc>
              <a:spcPct val="100000"/>
            </a:lnSpc>
          </a:pPr>
          <a:r>
            <a:rPr lang="en-US" i="1"/>
            <a:t>6. Provide access to CViConnect app and a professional trained in its use in 5 states with at least 20 districts/LEAs.</a:t>
          </a:r>
          <a:endParaRPr lang="en-US"/>
        </a:p>
      </dgm:t>
    </dgm:pt>
    <dgm:pt modelId="{31844761-1F61-4227-AA26-6AD08138BDF1}" type="parTrans" cxnId="{EBDAD58C-CCB9-4355-AD46-CFE0613050BB}">
      <dgm:prSet/>
      <dgm:spPr/>
      <dgm:t>
        <a:bodyPr/>
        <a:lstStyle/>
        <a:p>
          <a:endParaRPr lang="en-US"/>
        </a:p>
      </dgm:t>
    </dgm:pt>
    <dgm:pt modelId="{234D3536-0B17-4237-BFAB-E948E1389975}" type="sibTrans" cxnId="{EBDAD58C-CCB9-4355-AD46-CFE0613050BB}">
      <dgm:prSet/>
      <dgm:spPr/>
      <dgm:t>
        <a:bodyPr/>
        <a:lstStyle/>
        <a:p>
          <a:endParaRPr lang="en-US"/>
        </a:p>
      </dgm:t>
    </dgm:pt>
    <dgm:pt modelId="{6A185C0A-1F74-4F08-B115-B24768AA4294}">
      <dgm:prSet/>
      <dgm:spPr/>
      <dgm:t>
        <a:bodyPr/>
        <a:lstStyle/>
        <a:p>
          <a:pPr>
            <a:lnSpc>
              <a:spcPct val="100000"/>
            </a:lnSpc>
          </a:pPr>
          <a:r>
            <a:rPr lang="en-US" i="1"/>
            <a:t>7. Apply developed training materials and procedures to both rural and urban LEAs, with an emphasis on LEAs that serve areas with high poverty or have high racial and ethnic diversity. </a:t>
          </a:r>
          <a:endParaRPr lang="en-US"/>
        </a:p>
      </dgm:t>
    </dgm:pt>
    <dgm:pt modelId="{4DCBB233-B986-46D6-9A81-5EBB4B768185}" type="parTrans" cxnId="{A75403C9-9F34-49C8-8720-84972402EA82}">
      <dgm:prSet/>
      <dgm:spPr/>
      <dgm:t>
        <a:bodyPr/>
        <a:lstStyle/>
        <a:p>
          <a:endParaRPr lang="en-US"/>
        </a:p>
      </dgm:t>
    </dgm:pt>
    <dgm:pt modelId="{493E2F0C-A398-4B07-98DF-6791C673BCD2}" type="sibTrans" cxnId="{A75403C9-9F34-49C8-8720-84972402EA82}">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258BDD86-9726-412E-8A2C-F5D9F0C2D2B7}" type="pres">
      <dgm:prSet presAssocID="{43E0EAD6-E597-4C3F-A56F-0E7F4EB038E6}" presName="compNode" presStyleCnt="0"/>
      <dgm:spPr/>
    </dgm:pt>
    <dgm:pt modelId="{C02D03BB-42AB-4F40-8ACC-C31ABB89D7A0}" type="pres">
      <dgm:prSet presAssocID="{43E0EAD6-E597-4C3F-A56F-0E7F4EB038E6}" presName="bgRect" presStyleLbl="bgShp" presStyleIdx="0" presStyleCnt="7"/>
      <dgm:spPr/>
    </dgm:pt>
    <dgm:pt modelId="{59FD75D7-495E-44ED-B4F1-4C9B4604760E}" type="pres">
      <dgm:prSet presAssocID="{43E0EAD6-E597-4C3F-A56F-0E7F4EB038E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5CB79096-ECED-4040-B4E3-B5FE621F4793}" type="pres">
      <dgm:prSet presAssocID="{43E0EAD6-E597-4C3F-A56F-0E7F4EB038E6}" presName="spaceRect" presStyleCnt="0"/>
      <dgm:spPr/>
    </dgm:pt>
    <dgm:pt modelId="{E1D040AD-9653-458A-9DF8-AB44B223D716}" type="pres">
      <dgm:prSet presAssocID="{43E0EAD6-E597-4C3F-A56F-0E7F4EB038E6}" presName="parTx" presStyleLbl="revTx" presStyleIdx="0" presStyleCnt="7">
        <dgm:presLayoutVars>
          <dgm:chMax val="0"/>
          <dgm:chPref val="0"/>
        </dgm:presLayoutVars>
      </dgm:prSet>
      <dgm:spPr/>
    </dgm:pt>
    <dgm:pt modelId="{3D0D84EF-60A2-42F8-BDB5-B9AE550374FA}" type="pres">
      <dgm:prSet presAssocID="{99A9FB42-E9CA-4D12-9858-2DACE7875AAE}" presName="sibTrans" presStyleCnt="0"/>
      <dgm:spPr/>
    </dgm:pt>
    <dgm:pt modelId="{14641166-5732-417E-A878-4D597724BD4B}" type="pres">
      <dgm:prSet presAssocID="{41AD5F82-A444-4C7D-9430-117AEE01ACFD}" presName="compNode" presStyleCnt="0"/>
      <dgm:spPr/>
    </dgm:pt>
    <dgm:pt modelId="{3C9CC8AE-4912-4A3F-AC4F-109DCCB2C34F}" type="pres">
      <dgm:prSet presAssocID="{41AD5F82-A444-4C7D-9430-117AEE01ACFD}" presName="bgRect" presStyleLbl="bgShp" presStyleIdx="1" presStyleCnt="7"/>
      <dgm:spPr/>
    </dgm:pt>
    <dgm:pt modelId="{2DFE1B0A-548E-49A4-B62B-B12733DAD353}" type="pres">
      <dgm:prSet presAssocID="{41AD5F82-A444-4C7D-9430-117AEE01ACF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232DBBDF-9F42-40EF-98F2-234734A1313C}" type="pres">
      <dgm:prSet presAssocID="{41AD5F82-A444-4C7D-9430-117AEE01ACFD}" presName="spaceRect" presStyleCnt="0"/>
      <dgm:spPr/>
    </dgm:pt>
    <dgm:pt modelId="{D1B62C00-358B-41F0-B65F-EC8265A9C265}" type="pres">
      <dgm:prSet presAssocID="{41AD5F82-A444-4C7D-9430-117AEE01ACFD}" presName="parTx" presStyleLbl="revTx" presStyleIdx="1" presStyleCnt="7">
        <dgm:presLayoutVars>
          <dgm:chMax val="0"/>
          <dgm:chPref val="0"/>
        </dgm:presLayoutVars>
      </dgm:prSet>
      <dgm:spPr/>
    </dgm:pt>
    <dgm:pt modelId="{5C2D4EDC-445B-4EC1-A378-D31E610B1FBF}" type="pres">
      <dgm:prSet presAssocID="{F0CA8E67-5CDE-4205-B473-5CB210C539FA}" presName="sibTrans" presStyleCnt="0"/>
      <dgm:spPr/>
    </dgm:pt>
    <dgm:pt modelId="{7CEE0AF7-8C76-452B-A006-1667604B4726}" type="pres">
      <dgm:prSet presAssocID="{97F727D3-D71D-4CB7-93F6-3E20B27635B2}" presName="compNode" presStyleCnt="0"/>
      <dgm:spPr/>
    </dgm:pt>
    <dgm:pt modelId="{B31C6788-C851-4F86-8198-8D5E0C99E81F}" type="pres">
      <dgm:prSet presAssocID="{97F727D3-D71D-4CB7-93F6-3E20B27635B2}" presName="bgRect" presStyleLbl="bgShp" presStyleIdx="2" presStyleCnt="7"/>
      <dgm:spPr/>
    </dgm:pt>
    <dgm:pt modelId="{16040525-85B7-4875-83A8-D2D7AEAFAEA0}" type="pres">
      <dgm:prSet presAssocID="{97F727D3-D71D-4CB7-93F6-3E20B2763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E41CAF70-F9DA-4B56-AA5D-B456FE47BCB6}" type="pres">
      <dgm:prSet presAssocID="{97F727D3-D71D-4CB7-93F6-3E20B27635B2}" presName="spaceRect" presStyleCnt="0"/>
      <dgm:spPr/>
    </dgm:pt>
    <dgm:pt modelId="{E55789A8-080E-4425-AAAE-E21217213455}" type="pres">
      <dgm:prSet presAssocID="{97F727D3-D71D-4CB7-93F6-3E20B27635B2}" presName="parTx" presStyleLbl="revTx" presStyleIdx="2" presStyleCnt="7">
        <dgm:presLayoutVars>
          <dgm:chMax val="0"/>
          <dgm:chPref val="0"/>
        </dgm:presLayoutVars>
      </dgm:prSet>
      <dgm:spPr/>
    </dgm:pt>
    <dgm:pt modelId="{EECB06F9-8422-4348-A164-8D8EA8EF40C8}" type="pres">
      <dgm:prSet presAssocID="{DC1BF34A-CC60-495D-A883-3AF085CEB3A6}" presName="sibTrans" presStyleCnt="0"/>
      <dgm:spPr/>
    </dgm:pt>
    <dgm:pt modelId="{E70CF3AF-1050-4201-945C-D85489D85DED}" type="pres">
      <dgm:prSet presAssocID="{8650D63D-E045-4F6B-9CDD-0CDCB5D48466}" presName="compNode" presStyleCnt="0"/>
      <dgm:spPr/>
    </dgm:pt>
    <dgm:pt modelId="{A95002BB-5E73-4204-82B0-B83157A1A3B0}" type="pres">
      <dgm:prSet presAssocID="{8650D63D-E045-4F6B-9CDD-0CDCB5D48466}" presName="bgRect" presStyleLbl="bgShp" presStyleIdx="3" presStyleCnt="7"/>
      <dgm:spPr/>
    </dgm:pt>
    <dgm:pt modelId="{771DAC36-DEE5-4203-B110-B910CEB2CBC4}" type="pres">
      <dgm:prSet presAssocID="{8650D63D-E045-4F6B-9CDD-0CDCB5D4846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F4B24083-E42B-481E-82DC-607AADAF6291}" type="pres">
      <dgm:prSet presAssocID="{8650D63D-E045-4F6B-9CDD-0CDCB5D48466}" presName="spaceRect" presStyleCnt="0"/>
      <dgm:spPr/>
    </dgm:pt>
    <dgm:pt modelId="{B4551BCB-3472-4C17-B3F0-4E038CF4C102}" type="pres">
      <dgm:prSet presAssocID="{8650D63D-E045-4F6B-9CDD-0CDCB5D48466}" presName="parTx" presStyleLbl="revTx" presStyleIdx="3" presStyleCnt="7">
        <dgm:presLayoutVars>
          <dgm:chMax val="0"/>
          <dgm:chPref val="0"/>
        </dgm:presLayoutVars>
      </dgm:prSet>
      <dgm:spPr/>
    </dgm:pt>
    <dgm:pt modelId="{8611B11B-5110-4831-A094-E008C5E3F914}" type="pres">
      <dgm:prSet presAssocID="{B725AC2F-5A74-4C01-B7CF-8C821C418E6B}" presName="sibTrans" presStyleCnt="0"/>
      <dgm:spPr/>
    </dgm:pt>
    <dgm:pt modelId="{F5C4934A-2E56-414E-86BD-65C852715881}" type="pres">
      <dgm:prSet presAssocID="{13897E7F-4854-48C7-AF7B-D130E47AE170}" presName="compNode" presStyleCnt="0"/>
      <dgm:spPr/>
    </dgm:pt>
    <dgm:pt modelId="{1C05AA33-78F2-47B1-A850-703775B7E7FB}" type="pres">
      <dgm:prSet presAssocID="{13897E7F-4854-48C7-AF7B-D130E47AE170}" presName="bgRect" presStyleLbl="bgShp" presStyleIdx="4" presStyleCnt="7"/>
      <dgm:spPr/>
    </dgm:pt>
    <dgm:pt modelId="{86563132-365B-49E3-A258-47B698F50E28}" type="pres">
      <dgm:prSet presAssocID="{13897E7F-4854-48C7-AF7B-D130E47AE17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iploma"/>
        </a:ext>
      </dgm:extLst>
    </dgm:pt>
    <dgm:pt modelId="{00403FF2-6CA0-47E8-BC49-33CBAE74017A}" type="pres">
      <dgm:prSet presAssocID="{13897E7F-4854-48C7-AF7B-D130E47AE170}" presName="spaceRect" presStyleCnt="0"/>
      <dgm:spPr/>
    </dgm:pt>
    <dgm:pt modelId="{1BC4B01C-FFCE-433E-93CF-0639D7117C35}" type="pres">
      <dgm:prSet presAssocID="{13897E7F-4854-48C7-AF7B-D130E47AE170}" presName="parTx" presStyleLbl="revTx" presStyleIdx="4" presStyleCnt="7">
        <dgm:presLayoutVars>
          <dgm:chMax val="0"/>
          <dgm:chPref val="0"/>
        </dgm:presLayoutVars>
      </dgm:prSet>
      <dgm:spPr/>
    </dgm:pt>
    <dgm:pt modelId="{8701469D-4468-4D85-9974-A18B5DF6D2EE}" type="pres">
      <dgm:prSet presAssocID="{A5A9AC6A-0728-4AD5-86D9-AEA37B3F39AD}" presName="sibTrans" presStyleCnt="0"/>
      <dgm:spPr/>
    </dgm:pt>
    <dgm:pt modelId="{BAEC6B1F-33F2-462F-BF10-58B8661011C3}" type="pres">
      <dgm:prSet presAssocID="{ABCEF76A-F22F-4CFC-B612-BA6C8599CB00}" presName="compNode" presStyleCnt="0"/>
      <dgm:spPr/>
    </dgm:pt>
    <dgm:pt modelId="{ACCE8B09-8A8D-4BEF-B7D2-05E40B936DAE}" type="pres">
      <dgm:prSet presAssocID="{ABCEF76A-F22F-4CFC-B612-BA6C8599CB00}" presName="bgRect" presStyleLbl="bgShp" presStyleIdx="5" presStyleCnt="7"/>
      <dgm:spPr/>
    </dgm:pt>
    <dgm:pt modelId="{22731671-8472-43F9-AE8D-C6E60093CE68}" type="pres">
      <dgm:prSet presAssocID="{ABCEF76A-F22F-4CFC-B612-BA6C8599CB0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choolhouse"/>
        </a:ext>
      </dgm:extLst>
    </dgm:pt>
    <dgm:pt modelId="{4380780A-1BA0-4D49-B643-4FC2C7C1A75E}" type="pres">
      <dgm:prSet presAssocID="{ABCEF76A-F22F-4CFC-B612-BA6C8599CB00}" presName="spaceRect" presStyleCnt="0"/>
      <dgm:spPr/>
    </dgm:pt>
    <dgm:pt modelId="{68B8ACFD-10FE-49FD-9A6C-19D62BB653F2}" type="pres">
      <dgm:prSet presAssocID="{ABCEF76A-F22F-4CFC-B612-BA6C8599CB00}" presName="parTx" presStyleLbl="revTx" presStyleIdx="5" presStyleCnt="7">
        <dgm:presLayoutVars>
          <dgm:chMax val="0"/>
          <dgm:chPref val="0"/>
        </dgm:presLayoutVars>
      </dgm:prSet>
      <dgm:spPr/>
    </dgm:pt>
    <dgm:pt modelId="{9D83C4B9-D2CD-4EB1-B75C-30BB1CFDEC8F}" type="pres">
      <dgm:prSet presAssocID="{234D3536-0B17-4237-BFAB-E948E1389975}" presName="sibTrans" presStyleCnt="0"/>
      <dgm:spPr/>
    </dgm:pt>
    <dgm:pt modelId="{5978F97C-0F32-4D5A-BCBD-A32DB70EEC6C}" type="pres">
      <dgm:prSet presAssocID="{6A185C0A-1F74-4F08-B115-B24768AA4294}" presName="compNode" presStyleCnt="0"/>
      <dgm:spPr/>
    </dgm:pt>
    <dgm:pt modelId="{47F9F9A9-6AD2-4D7D-A3D6-90CCD488FB0A}" type="pres">
      <dgm:prSet presAssocID="{6A185C0A-1F74-4F08-B115-B24768AA4294}" presName="bgRect" presStyleLbl="bgShp" presStyleIdx="6" presStyleCnt="7"/>
      <dgm:spPr/>
    </dgm:pt>
    <dgm:pt modelId="{CE8ABD54-0A12-4FEF-872E-A3BB44DC1345}" type="pres">
      <dgm:prSet presAssocID="{6A185C0A-1F74-4F08-B115-B24768AA429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uburban scene"/>
        </a:ext>
      </dgm:extLst>
    </dgm:pt>
    <dgm:pt modelId="{940AF53C-D82D-4290-A551-4543096AE0F0}" type="pres">
      <dgm:prSet presAssocID="{6A185C0A-1F74-4F08-B115-B24768AA4294}" presName="spaceRect" presStyleCnt="0"/>
      <dgm:spPr/>
    </dgm:pt>
    <dgm:pt modelId="{B66525BB-DFAD-4CEB-BACC-6820E1895BD3}" type="pres">
      <dgm:prSet presAssocID="{6A185C0A-1F74-4F08-B115-B24768AA4294}" presName="parTx" presStyleLbl="revTx" presStyleIdx="6" presStyleCnt="7">
        <dgm:presLayoutVars>
          <dgm:chMax val="0"/>
          <dgm:chPref val="0"/>
        </dgm:presLayoutVars>
      </dgm:prSet>
      <dgm:spPr/>
    </dgm:pt>
  </dgm:ptLst>
  <dgm:cxnLst>
    <dgm:cxn modelId="{CED1EE26-696B-48F1-8DF5-C0B580E36599}" srcId="{E5ABB182-149F-4D69-8D13-B11041229592}" destId="{41AD5F82-A444-4C7D-9430-117AEE01ACFD}" srcOrd="1" destOrd="0" parTransId="{461C84E9-60E7-40B6-81EA-9688BD866603}" sibTransId="{F0CA8E67-5CDE-4205-B473-5CB210C539FA}"/>
    <dgm:cxn modelId="{52E1EA2A-157F-7B49-AB1C-EFFF2A557C20}" type="presOf" srcId="{6A185C0A-1F74-4F08-B115-B24768AA4294}" destId="{B66525BB-DFAD-4CEB-BACC-6820E1895BD3}" srcOrd="0" destOrd="0" presId="urn:microsoft.com/office/officeart/2018/2/layout/IconVerticalSolidList"/>
    <dgm:cxn modelId="{EE971330-8C95-464A-9C1D-D34B84FD298C}" srcId="{E5ABB182-149F-4D69-8D13-B11041229592}" destId="{8650D63D-E045-4F6B-9CDD-0CDCB5D48466}" srcOrd="3" destOrd="0" parTransId="{EAC79B94-F4EE-416B-BCC2-F729FC8684CA}" sibTransId="{B725AC2F-5A74-4C01-B7CF-8C821C418E6B}"/>
    <dgm:cxn modelId="{65C3FA38-02CF-AD45-8DA3-78AD99AC6CAC}" type="presOf" srcId="{43E0EAD6-E597-4C3F-A56F-0E7F4EB038E6}" destId="{E1D040AD-9653-458A-9DF8-AB44B223D716}" srcOrd="0" destOrd="0" presId="urn:microsoft.com/office/officeart/2018/2/layout/IconVerticalSolidList"/>
    <dgm:cxn modelId="{EBDAD58C-CCB9-4355-AD46-CFE0613050BB}" srcId="{E5ABB182-149F-4D69-8D13-B11041229592}" destId="{ABCEF76A-F22F-4CFC-B612-BA6C8599CB00}" srcOrd="5" destOrd="0" parTransId="{31844761-1F61-4227-AA26-6AD08138BDF1}" sibTransId="{234D3536-0B17-4237-BFAB-E948E1389975}"/>
    <dgm:cxn modelId="{7D534D8E-91B0-42C3-B2ED-DA50822C5767}" srcId="{E5ABB182-149F-4D69-8D13-B11041229592}" destId="{43E0EAD6-E597-4C3F-A56F-0E7F4EB038E6}" srcOrd="0" destOrd="0" parTransId="{4F3D1D81-C136-4853-ABFA-F87D08B49076}" sibTransId="{99A9FB42-E9CA-4D12-9858-2DACE7875AAE}"/>
    <dgm:cxn modelId="{179D9DB5-0997-4F40-A7F8-AB1530A80152}" type="presOf" srcId="{8650D63D-E045-4F6B-9CDD-0CDCB5D48466}" destId="{B4551BCB-3472-4C17-B3F0-4E038CF4C102}" srcOrd="0" destOrd="0" presId="urn:microsoft.com/office/officeart/2018/2/layout/IconVerticalSolidList"/>
    <dgm:cxn modelId="{A75403C9-9F34-49C8-8720-84972402EA82}" srcId="{E5ABB182-149F-4D69-8D13-B11041229592}" destId="{6A185C0A-1F74-4F08-B115-B24768AA4294}" srcOrd="6" destOrd="0" parTransId="{4DCBB233-B986-46D6-9A81-5EBB4B768185}" sibTransId="{493E2F0C-A398-4B07-98DF-6791C673BCD2}"/>
    <dgm:cxn modelId="{35411BC9-B54E-4426-BCD3-6DBE1B1B6FF7}" srcId="{E5ABB182-149F-4D69-8D13-B11041229592}" destId="{13897E7F-4854-48C7-AF7B-D130E47AE170}" srcOrd="4" destOrd="0" parTransId="{01806F73-10A1-4DC9-AC22-C1522BC0B6DA}" sibTransId="{A5A9AC6A-0728-4AD5-86D9-AEA37B3F39AD}"/>
    <dgm:cxn modelId="{210DFBC9-3AD7-8E40-9A0B-5E81FDA8C612}" type="presOf" srcId="{ABCEF76A-F22F-4CFC-B612-BA6C8599CB00}" destId="{68B8ACFD-10FE-49FD-9A6C-19D62BB653F2}" srcOrd="0" destOrd="0" presId="urn:microsoft.com/office/officeart/2018/2/layout/IconVerticalSolidList"/>
    <dgm:cxn modelId="{CC187BD3-1E71-7044-B010-7E973671F752}" type="presOf" srcId="{13897E7F-4854-48C7-AF7B-D130E47AE170}" destId="{1BC4B01C-FFCE-433E-93CF-0639D7117C35}" srcOrd="0" destOrd="0" presId="urn:microsoft.com/office/officeart/2018/2/layout/IconVerticalSolidList"/>
    <dgm:cxn modelId="{DC9782E1-910D-074D-9ACA-BF52E1EA15AF}" type="presOf" srcId="{97F727D3-D71D-4CB7-93F6-3E20B27635B2}" destId="{E55789A8-080E-4425-AAAE-E21217213455}"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FBE18FF1-CB1F-6049-98CD-58427ED0A12E}" type="presOf" srcId="{41AD5F82-A444-4C7D-9430-117AEE01ACFD}" destId="{D1B62C00-358B-41F0-B65F-EC8265A9C265}" srcOrd="0" destOrd="0" presId="urn:microsoft.com/office/officeart/2018/2/layout/IconVerticalSolidList"/>
    <dgm:cxn modelId="{DB7169F8-846D-4BD5-8675-969E4F300B48}" srcId="{E5ABB182-149F-4D69-8D13-B11041229592}" destId="{97F727D3-D71D-4CB7-93F6-3E20B27635B2}" srcOrd="2" destOrd="0" parTransId="{4847923E-6D7C-42F2-8298-792937C5C78E}" sibTransId="{DC1BF34A-CC60-495D-A883-3AF085CEB3A6}"/>
    <dgm:cxn modelId="{25440FB4-BE65-4E42-8350-A90086547682}" type="presParOf" srcId="{93B17826-EEF2-49F4-9531-25CE30ECD6E4}" destId="{258BDD86-9726-412E-8A2C-F5D9F0C2D2B7}" srcOrd="0" destOrd="0" presId="urn:microsoft.com/office/officeart/2018/2/layout/IconVerticalSolidList"/>
    <dgm:cxn modelId="{97196FC0-EF5C-654D-A238-C9DB5F89AB1A}" type="presParOf" srcId="{258BDD86-9726-412E-8A2C-F5D9F0C2D2B7}" destId="{C02D03BB-42AB-4F40-8ACC-C31ABB89D7A0}" srcOrd="0" destOrd="0" presId="urn:microsoft.com/office/officeart/2018/2/layout/IconVerticalSolidList"/>
    <dgm:cxn modelId="{2BAB7288-A2A9-DF40-99BB-6592E08C8EF8}" type="presParOf" srcId="{258BDD86-9726-412E-8A2C-F5D9F0C2D2B7}" destId="{59FD75D7-495E-44ED-B4F1-4C9B4604760E}" srcOrd="1" destOrd="0" presId="urn:microsoft.com/office/officeart/2018/2/layout/IconVerticalSolidList"/>
    <dgm:cxn modelId="{B88A10E1-1EAF-1F42-B76C-4DE8D423D4F1}" type="presParOf" srcId="{258BDD86-9726-412E-8A2C-F5D9F0C2D2B7}" destId="{5CB79096-ECED-4040-B4E3-B5FE621F4793}" srcOrd="2" destOrd="0" presId="urn:microsoft.com/office/officeart/2018/2/layout/IconVerticalSolidList"/>
    <dgm:cxn modelId="{08E1E5D8-8980-3044-B35B-A72801D5A32D}" type="presParOf" srcId="{258BDD86-9726-412E-8A2C-F5D9F0C2D2B7}" destId="{E1D040AD-9653-458A-9DF8-AB44B223D716}" srcOrd="3" destOrd="0" presId="urn:microsoft.com/office/officeart/2018/2/layout/IconVerticalSolidList"/>
    <dgm:cxn modelId="{02D89CB6-7737-5A44-9354-262A7F47BAB3}" type="presParOf" srcId="{93B17826-EEF2-49F4-9531-25CE30ECD6E4}" destId="{3D0D84EF-60A2-42F8-BDB5-B9AE550374FA}" srcOrd="1" destOrd="0" presId="urn:microsoft.com/office/officeart/2018/2/layout/IconVerticalSolidList"/>
    <dgm:cxn modelId="{8D60F481-2A73-3145-81E9-6FE08B0D1A04}" type="presParOf" srcId="{93B17826-EEF2-49F4-9531-25CE30ECD6E4}" destId="{14641166-5732-417E-A878-4D597724BD4B}" srcOrd="2" destOrd="0" presId="urn:microsoft.com/office/officeart/2018/2/layout/IconVerticalSolidList"/>
    <dgm:cxn modelId="{B28BE1B4-D067-F041-9D41-AEAB55EDD693}" type="presParOf" srcId="{14641166-5732-417E-A878-4D597724BD4B}" destId="{3C9CC8AE-4912-4A3F-AC4F-109DCCB2C34F}" srcOrd="0" destOrd="0" presId="urn:microsoft.com/office/officeart/2018/2/layout/IconVerticalSolidList"/>
    <dgm:cxn modelId="{E4638BAE-1741-4E40-BF88-839165FA7E54}" type="presParOf" srcId="{14641166-5732-417E-A878-4D597724BD4B}" destId="{2DFE1B0A-548E-49A4-B62B-B12733DAD353}" srcOrd="1" destOrd="0" presId="urn:microsoft.com/office/officeart/2018/2/layout/IconVerticalSolidList"/>
    <dgm:cxn modelId="{81B1A5F2-4874-0E46-8ED9-AC3837B6BD86}" type="presParOf" srcId="{14641166-5732-417E-A878-4D597724BD4B}" destId="{232DBBDF-9F42-40EF-98F2-234734A1313C}" srcOrd="2" destOrd="0" presId="urn:microsoft.com/office/officeart/2018/2/layout/IconVerticalSolidList"/>
    <dgm:cxn modelId="{D4FA3E90-4FA1-F747-B02E-56667A3A01B0}" type="presParOf" srcId="{14641166-5732-417E-A878-4D597724BD4B}" destId="{D1B62C00-358B-41F0-B65F-EC8265A9C265}" srcOrd="3" destOrd="0" presId="urn:microsoft.com/office/officeart/2018/2/layout/IconVerticalSolidList"/>
    <dgm:cxn modelId="{B2D1364A-CA35-9248-A6B9-C605F50C441F}" type="presParOf" srcId="{93B17826-EEF2-49F4-9531-25CE30ECD6E4}" destId="{5C2D4EDC-445B-4EC1-A378-D31E610B1FBF}" srcOrd="3" destOrd="0" presId="urn:microsoft.com/office/officeart/2018/2/layout/IconVerticalSolidList"/>
    <dgm:cxn modelId="{8C2D7E88-8AA4-9440-8BA1-742F056F3CDA}" type="presParOf" srcId="{93B17826-EEF2-49F4-9531-25CE30ECD6E4}" destId="{7CEE0AF7-8C76-452B-A006-1667604B4726}" srcOrd="4" destOrd="0" presId="urn:microsoft.com/office/officeart/2018/2/layout/IconVerticalSolidList"/>
    <dgm:cxn modelId="{557FDDF2-2EF1-B74A-8A7C-3F74749769B5}" type="presParOf" srcId="{7CEE0AF7-8C76-452B-A006-1667604B4726}" destId="{B31C6788-C851-4F86-8198-8D5E0C99E81F}" srcOrd="0" destOrd="0" presId="urn:microsoft.com/office/officeart/2018/2/layout/IconVerticalSolidList"/>
    <dgm:cxn modelId="{28FEC069-643B-134E-B1BC-7EC0C0058E8E}" type="presParOf" srcId="{7CEE0AF7-8C76-452B-A006-1667604B4726}" destId="{16040525-85B7-4875-83A8-D2D7AEAFAEA0}" srcOrd="1" destOrd="0" presId="urn:microsoft.com/office/officeart/2018/2/layout/IconVerticalSolidList"/>
    <dgm:cxn modelId="{1B4107F2-1CBF-384C-9670-90EABAE102F8}" type="presParOf" srcId="{7CEE0AF7-8C76-452B-A006-1667604B4726}" destId="{E41CAF70-F9DA-4B56-AA5D-B456FE47BCB6}" srcOrd="2" destOrd="0" presId="urn:microsoft.com/office/officeart/2018/2/layout/IconVerticalSolidList"/>
    <dgm:cxn modelId="{112219AB-A9A3-714C-B2BF-DBC9EDA30E66}" type="presParOf" srcId="{7CEE0AF7-8C76-452B-A006-1667604B4726}" destId="{E55789A8-080E-4425-AAAE-E21217213455}" srcOrd="3" destOrd="0" presId="urn:microsoft.com/office/officeart/2018/2/layout/IconVerticalSolidList"/>
    <dgm:cxn modelId="{887912BC-4330-2943-A616-2FE4B0C24678}" type="presParOf" srcId="{93B17826-EEF2-49F4-9531-25CE30ECD6E4}" destId="{EECB06F9-8422-4348-A164-8D8EA8EF40C8}" srcOrd="5" destOrd="0" presId="urn:microsoft.com/office/officeart/2018/2/layout/IconVerticalSolidList"/>
    <dgm:cxn modelId="{9E774B88-5866-D94B-A661-67369CA5EB6C}" type="presParOf" srcId="{93B17826-EEF2-49F4-9531-25CE30ECD6E4}" destId="{E70CF3AF-1050-4201-945C-D85489D85DED}" srcOrd="6" destOrd="0" presId="urn:microsoft.com/office/officeart/2018/2/layout/IconVerticalSolidList"/>
    <dgm:cxn modelId="{0C0F1A11-C1DE-2E4D-B559-A7D5751A5C96}" type="presParOf" srcId="{E70CF3AF-1050-4201-945C-D85489D85DED}" destId="{A95002BB-5E73-4204-82B0-B83157A1A3B0}" srcOrd="0" destOrd="0" presId="urn:microsoft.com/office/officeart/2018/2/layout/IconVerticalSolidList"/>
    <dgm:cxn modelId="{C9877E27-1F9B-B34A-AC80-CB090FA3CEE5}" type="presParOf" srcId="{E70CF3AF-1050-4201-945C-D85489D85DED}" destId="{771DAC36-DEE5-4203-B110-B910CEB2CBC4}" srcOrd="1" destOrd="0" presId="urn:microsoft.com/office/officeart/2018/2/layout/IconVerticalSolidList"/>
    <dgm:cxn modelId="{CCD181D4-7878-4B44-B959-E9C9B07DDBD1}" type="presParOf" srcId="{E70CF3AF-1050-4201-945C-D85489D85DED}" destId="{F4B24083-E42B-481E-82DC-607AADAF6291}" srcOrd="2" destOrd="0" presId="urn:microsoft.com/office/officeart/2018/2/layout/IconVerticalSolidList"/>
    <dgm:cxn modelId="{4608DCB8-7C11-9543-BE13-8C00C686D561}" type="presParOf" srcId="{E70CF3AF-1050-4201-945C-D85489D85DED}" destId="{B4551BCB-3472-4C17-B3F0-4E038CF4C102}" srcOrd="3" destOrd="0" presId="urn:microsoft.com/office/officeart/2018/2/layout/IconVerticalSolidList"/>
    <dgm:cxn modelId="{B223BBEF-A5C2-8E48-B376-A33418857946}" type="presParOf" srcId="{93B17826-EEF2-49F4-9531-25CE30ECD6E4}" destId="{8611B11B-5110-4831-A094-E008C5E3F914}" srcOrd="7" destOrd="0" presId="urn:microsoft.com/office/officeart/2018/2/layout/IconVerticalSolidList"/>
    <dgm:cxn modelId="{3BFA415C-A7E4-8849-811D-B6714970498F}" type="presParOf" srcId="{93B17826-EEF2-49F4-9531-25CE30ECD6E4}" destId="{F5C4934A-2E56-414E-86BD-65C852715881}" srcOrd="8" destOrd="0" presId="urn:microsoft.com/office/officeart/2018/2/layout/IconVerticalSolidList"/>
    <dgm:cxn modelId="{2F996966-1AF5-2043-BA27-2FA49AE1CCA6}" type="presParOf" srcId="{F5C4934A-2E56-414E-86BD-65C852715881}" destId="{1C05AA33-78F2-47B1-A850-703775B7E7FB}" srcOrd="0" destOrd="0" presId="urn:microsoft.com/office/officeart/2018/2/layout/IconVerticalSolidList"/>
    <dgm:cxn modelId="{CD38D693-7D16-4444-9384-D19AF4288423}" type="presParOf" srcId="{F5C4934A-2E56-414E-86BD-65C852715881}" destId="{86563132-365B-49E3-A258-47B698F50E28}" srcOrd="1" destOrd="0" presId="urn:microsoft.com/office/officeart/2018/2/layout/IconVerticalSolidList"/>
    <dgm:cxn modelId="{44CCD99C-A6CF-5944-8131-F93A17F95B61}" type="presParOf" srcId="{F5C4934A-2E56-414E-86BD-65C852715881}" destId="{00403FF2-6CA0-47E8-BC49-33CBAE74017A}" srcOrd="2" destOrd="0" presId="urn:microsoft.com/office/officeart/2018/2/layout/IconVerticalSolidList"/>
    <dgm:cxn modelId="{43EC0C74-32F9-D74C-9D48-49E742CB9F4A}" type="presParOf" srcId="{F5C4934A-2E56-414E-86BD-65C852715881}" destId="{1BC4B01C-FFCE-433E-93CF-0639D7117C35}" srcOrd="3" destOrd="0" presId="urn:microsoft.com/office/officeart/2018/2/layout/IconVerticalSolidList"/>
    <dgm:cxn modelId="{CAF18960-0B74-2F4D-8D7A-13300E843BEA}" type="presParOf" srcId="{93B17826-EEF2-49F4-9531-25CE30ECD6E4}" destId="{8701469D-4468-4D85-9974-A18B5DF6D2EE}" srcOrd="9" destOrd="0" presId="urn:microsoft.com/office/officeart/2018/2/layout/IconVerticalSolidList"/>
    <dgm:cxn modelId="{A31980E7-FAA6-0D46-9043-E6210A2F3F41}" type="presParOf" srcId="{93B17826-EEF2-49F4-9531-25CE30ECD6E4}" destId="{BAEC6B1F-33F2-462F-BF10-58B8661011C3}" srcOrd="10" destOrd="0" presId="urn:microsoft.com/office/officeart/2018/2/layout/IconVerticalSolidList"/>
    <dgm:cxn modelId="{3D8768B2-DEBF-8841-81EC-702103830FB0}" type="presParOf" srcId="{BAEC6B1F-33F2-462F-BF10-58B8661011C3}" destId="{ACCE8B09-8A8D-4BEF-B7D2-05E40B936DAE}" srcOrd="0" destOrd="0" presId="urn:microsoft.com/office/officeart/2018/2/layout/IconVerticalSolidList"/>
    <dgm:cxn modelId="{7B3C85FF-C26C-2849-83B9-0143905DA11E}" type="presParOf" srcId="{BAEC6B1F-33F2-462F-BF10-58B8661011C3}" destId="{22731671-8472-43F9-AE8D-C6E60093CE68}" srcOrd="1" destOrd="0" presId="urn:microsoft.com/office/officeart/2018/2/layout/IconVerticalSolidList"/>
    <dgm:cxn modelId="{A7608875-3423-454C-9925-87F19A13307E}" type="presParOf" srcId="{BAEC6B1F-33F2-462F-BF10-58B8661011C3}" destId="{4380780A-1BA0-4D49-B643-4FC2C7C1A75E}" srcOrd="2" destOrd="0" presId="urn:microsoft.com/office/officeart/2018/2/layout/IconVerticalSolidList"/>
    <dgm:cxn modelId="{FA09B899-2D45-2F4F-9ACC-95BB5FBD33E7}" type="presParOf" srcId="{BAEC6B1F-33F2-462F-BF10-58B8661011C3}" destId="{68B8ACFD-10FE-49FD-9A6C-19D62BB653F2}" srcOrd="3" destOrd="0" presId="urn:microsoft.com/office/officeart/2018/2/layout/IconVerticalSolidList"/>
    <dgm:cxn modelId="{639C2314-3DA5-5A45-8E17-B88F4A34F34E}" type="presParOf" srcId="{93B17826-EEF2-49F4-9531-25CE30ECD6E4}" destId="{9D83C4B9-D2CD-4EB1-B75C-30BB1CFDEC8F}" srcOrd="11" destOrd="0" presId="urn:microsoft.com/office/officeart/2018/2/layout/IconVerticalSolidList"/>
    <dgm:cxn modelId="{4362B208-F15A-3B4F-9BD9-D03B0EE3F2CE}" type="presParOf" srcId="{93B17826-EEF2-49F4-9531-25CE30ECD6E4}" destId="{5978F97C-0F32-4D5A-BCBD-A32DB70EEC6C}" srcOrd="12" destOrd="0" presId="urn:microsoft.com/office/officeart/2018/2/layout/IconVerticalSolidList"/>
    <dgm:cxn modelId="{232BAADF-E3DF-DF49-8438-9B71938785A6}" type="presParOf" srcId="{5978F97C-0F32-4D5A-BCBD-A32DB70EEC6C}" destId="{47F9F9A9-6AD2-4D7D-A3D6-90CCD488FB0A}" srcOrd="0" destOrd="0" presId="urn:microsoft.com/office/officeart/2018/2/layout/IconVerticalSolidList"/>
    <dgm:cxn modelId="{C970259B-F5D7-D34C-91D1-05F8EF780A94}" type="presParOf" srcId="{5978F97C-0F32-4D5A-BCBD-A32DB70EEC6C}" destId="{CE8ABD54-0A12-4FEF-872E-A3BB44DC1345}" srcOrd="1" destOrd="0" presId="urn:microsoft.com/office/officeart/2018/2/layout/IconVerticalSolidList"/>
    <dgm:cxn modelId="{082E0D7F-BD37-274D-9241-D650AA1E2720}" type="presParOf" srcId="{5978F97C-0F32-4D5A-BCBD-A32DB70EEC6C}" destId="{940AF53C-D82D-4290-A551-4543096AE0F0}" srcOrd="2" destOrd="0" presId="urn:microsoft.com/office/officeart/2018/2/layout/IconVerticalSolidList"/>
    <dgm:cxn modelId="{0CD2D27D-ADDF-8444-9ECD-94C2D95AFA50}" type="presParOf" srcId="{5978F97C-0F32-4D5A-BCBD-A32DB70EEC6C}" destId="{B66525BB-DFAD-4CEB-BACC-6820E1895B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E0EAD6-E597-4C3F-A56F-0E7F4EB038E6}">
      <dgm:prSet/>
      <dgm:spPr/>
      <dgm:t>
        <a:bodyPr/>
        <a:lstStyle/>
        <a:p>
          <a:pPr>
            <a:lnSpc>
              <a:spcPct val="100000"/>
            </a:lnSpc>
          </a:pPr>
          <a:r>
            <a:rPr lang="en-US" i="1" dirty="0"/>
            <a:t>1. Produce excellent training materials for the use of the CViConnect app.</a:t>
          </a:r>
          <a:endParaRPr lang="en-US" dirty="0"/>
        </a:p>
      </dgm:t>
    </dgm:pt>
    <dgm:pt modelId="{4F3D1D81-C136-4853-ABFA-F87D08B49076}" type="parTrans" cxnId="{7D534D8E-91B0-42C3-B2ED-DA50822C5767}">
      <dgm:prSet/>
      <dgm:spPr/>
      <dgm:t>
        <a:bodyPr/>
        <a:lstStyle/>
        <a:p>
          <a:endParaRPr lang="en-US"/>
        </a:p>
      </dgm:t>
    </dgm:pt>
    <dgm:pt modelId="{99A9FB42-E9CA-4D12-9858-2DACE7875AAE}" type="sibTrans" cxnId="{7D534D8E-91B0-42C3-B2ED-DA50822C5767}">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258BDD86-9726-412E-8A2C-F5D9F0C2D2B7}" type="pres">
      <dgm:prSet presAssocID="{43E0EAD6-E597-4C3F-A56F-0E7F4EB038E6}" presName="compNode" presStyleCnt="0"/>
      <dgm:spPr/>
    </dgm:pt>
    <dgm:pt modelId="{C02D03BB-42AB-4F40-8ACC-C31ABB89D7A0}" type="pres">
      <dgm:prSet presAssocID="{43E0EAD6-E597-4C3F-A56F-0E7F4EB038E6}" presName="bgRect" presStyleLbl="bgShp" presStyleIdx="0" presStyleCnt="1"/>
      <dgm:spPr/>
    </dgm:pt>
    <dgm:pt modelId="{59FD75D7-495E-44ED-B4F1-4C9B4604760E}" type="pres">
      <dgm:prSet presAssocID="{43E0EAD6-E597-4C3F-A56F-0E7F4EB038E6}"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5CB79096-ECED-4040-B4E3-B5FE621F4793}" type="pres">
      <dgm:prSet presAssocID="{43E0EAD6-E597-4C3F-A56F-0E7F4EB038E6}" presName="spaceRect" presStyleCnt="0"/>
      <dgm:spPr/>
    </dgm:pt>
    <dgm:pt modelId="{E1D040AD-9653-458A-9DF8-AB44B223D716}" type="pres">
      <dgm:prSet presAssocID="{43E0EAD6-E597-4C3F-A56F-0E7F4EB038E6}" presName="parTx" presStyleLbl="revTx" presStyleIdx="0" presStyleCnt="1">
        <dgm:presLayoutVars>
          <dgm:chMax val="0"/>
          <dgm:chPref val="0"/>
        </dgm:presLayoutVars>
      </dgm:prSet>
      <dgm:spPr/>
    </dgm:pt>
  </dgm:ptLst>
  <dgm:cxnLst>
    <dgm:cxn modelId="{65C3FA38-02CF-AD45-8DA3-78AD99AC6CAC}" type="presOf" srcId="{43E0EAD6-E597-4C3F-A56F-0E7F4EB038E6}" destId="{E1D040AD-9653-458A-9DF8-AB44B223D716}" srcOrd="0" destOrd="0" presId="urn:microsoft.com/office/officeart/2018/2/layout/IconVerticalSolidList"/>
    <dgm:cxn modelId="{7D534D8E-91B0-42C3-B2ED-DA50822C5767}" srcId="{E5ABB182-149F-4D69-8D13-B11041229592}" destId="{43E0EAD6-E597-4C3F-A56F-0E7F4EB038E6}" srcOrd="0" destOrd="0" parTransId="{4F3D1D81-C136-4853-ABFA-F87D08B49076}" sibTransId="{99A9FB42-E9CA-4D12-9858-2DACE7875AAE}"/>
    <dgm:cxn modelId="{1DFC56F1-BCAE-884A-9802-28E9E4A732CF}" type="presOf" srcId="{E5ABB182-149F-4D69-8D13-B11041229592}" destId="{93B17826-EEF2-49F4-9531-25CE30ECD6E4}" srcOrd="0" destOrd="0" presId="urn:microsoft.com/office/officeart/2018/2/layout/IconVerticalSolidList"/>
    <dgm:cxn modelId="{25440FB4-BE65-4E42-8350-A90086547682}" type="presParOf" srcId="{93B17826-EEF2-49F4-9531-25CE30ECD6E4}" destId="{258BDD86-9726-412E-8A2C-F5D9F0C2D2B7}" srcOrd="0" destOrd="0" presId="urn:microsoft.com/office/officeart/2018/2/layout/IconVerticalSolidList"/>
    <dgm:cxn modelId="{97196FC0-EF5C-654D-A238-C9DB5F89AB1A}" type="presParOf" srcId="{258BDD86-9726-412E-8A2C-F5D9F0C2D2B7}" destId="{C02D03BB-42AB-4F40-8ACC-C31ABB89D7A0}" srcOrd="0" destOrd="0" presId="urn:microsoft.com/office/officeart/2018/2/layout/IconVerticalSolidList"/>
    <dgm:cxn modelId="{2BAB7288-A2A9-DF40-99BB-6592E08C8EF8}" type="presParOf" srcId="{258BDD86-9726-412E-8A2C-F5D9F0C2D2B7}" destId="{59FD75D7-495E-44ED-B4F1-4C9B4604760E}" srcOrd="1" destOrd="0" presId="urn:microsoft.com/office/officeart/2018/2/layout/IconVerticalSolidList"/>
    <dgm:cxn modelId="{B88A10E1-1EAF-1F42-B76C-4DE8D423D4F1}" type="presParOf" srcId="{258BDD86-9726-412E-8A2C-F5D9F0C2D2B7}" destId="{5CB79096-ECED-4040-B4E3-B5FE621F4793}" srcOrd="2" destOrd="0" presId="urn:microsoft.com/office/officeart/2018/2/layout/IconVerticalSolidList"/>
    <dgm:cxn modelId="{08E1E5D8-8980-3044-B35B-A72801D5A32D}" type="presParOf" srcId="{258BDD86-9726-412E-8A2C-F5D9F0C2D2B7}" destId="{E1D040AD-9653-458A-9DF8-AB44B223D71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3E0EAD6-E597-4C3F-A56F-0E7F4EB038E6}">
      <dgm:prSet/>
      <dgm:spPr/>
      <dgm:t>
        <a:bodyPr/>
        <a:lstStyle/>
        <a:p>
          <a:pPr>
            <a:lnSpc>
              <a:spcPct val="100000"/>
            </a:lnSpc>
          </a:pPr>
          <a:r>
            <a:rPr lang="en-US" i="1" dirty="0"/>
            <a:t>1. Produce excellent training materials for the use of the CViConnect app.</a:t>
          </a:r>
          <a:endParaRPr lang="en-US" dirty="0"/>
        </a:p>
      </dgm:t>
    </dgm:pt>
    <dgm:pt modelId="{4F3D1D81-C136-4853-ABFA-F87D08B49076}" type="parTrans" cxnId="{7D534D8E-91B0-42C3-B2ED-DA50822C5767}">
      <dgm:prSet/>
      <dgm:spPr/>
      <dgm:t>
        <a:bodyPr/>
        <a:lstStyle/>
        <a:p>
          <a:endParaRPr lang="en-US"/>
        </a:p>
      </dgm:t>
    </dgm:pt>
    <dgm:pt modelId="{99A9FB42-E9CA-4D12-9858-2DACE7875AAE}" type="sibTrans" cxnId="{7D534D8E-91B0-42C3-B2ED-DA50822C5767}">
      <dgm:prSet/>
      <dgm:spPr/>
      <dgm:t>
        <a:bodyPr/>
        <a:lstStyle/>
        <a:p>
          <a:endParaRPr lang="en-US"/>
        </a:p>
      </dgm:t>
    </dgm:pt>
    <dgm:pt modelId="{41AD5F82-A444-4C7D-9430-117AEE01ACFD}">
      <dgm:prSet/>
      <dgm:spPr/>
      <dgm:t>
        <a:bodyPr/>
        <a:lstStyle/>
        <a:p>
          <a:pPr>
            <a:lnSpc>
              <a:spcPct val="100000"/>
            </a:lnSpc>
          </a:pPr>
          <a:r>
            <a:rPr lang="en-US" i="1" dirty="0"/>
            <a:t>2. Use web conferencing for group instruction and individualized coaching to ensure instructional efficacy across 5 states and 20 districts or LEAs. </a:t>
          </a:r>
          <a:endParaRPr lang="en-US" dirty="0"/>
        </a:p>
      </dgm:t>
    </dgm:pt>
    <dgm:pt modelId="{461C84E9-60E7-40B6-81EA-9688BD866603}" type="parTrans" cxnId="{CED1EE26-696B-48F1-8DF5-C0B580E36599}">
      <dgm:prSet/>
      <dgm:spPr/>
      <dgm:t>
        <a:bodyPr/>
        <a:lstStyle/>
        <a:p>
          <a:endParaRPr lang="en-US"/>
        </a:p>
      </dgm:t>
    </dgm:pt>
    <dgm:pt modelId="{F0CA8E67-5CDE-4205-B473-5CB210C539FA}" type="sibTrans" cxnId="{CED1EE26-696B-48F1-8DF5-C0B580E36599}">
      <dgm:prSet/>
      <dgm:spPr/>
      <dgm:t>
        <a:bodyPr/>
        <a:lstStyle/>
        <a:p>
          <a:endParaRPr lang="en-US"/>
        </a:p>
      </dgm:t>
    </dgm:pt>
    <dgm:pt modelId="{97F727D3-D71D-4CB7-93F6-3E20B27635B2}">
      <dgm:prSet/>
      <dgm:spPr/>
      <dgm:t>
        <a:bodyPr/>
        <a:lstStyle/>
        <a:p>
          <a:pPr>
            <a:lnSpc>
              <a:spcPct val="100000"/>
            </a:lnSpc>
          </a:pPr>
          <a:r>
            <a:rPr lang="en-US" i="1" dirty="0"/>
            <a:t>3. Increase TVI confidence in assessing and instructing students with CVI.</a:t>
          </a:r>
          <a:endParaRPr lang="en-US" dirty="0"/>
        </a:p>
      </dgm:t>
    </dgm:pt>
    <dgm:pt modelId="{4847923E-6D7C-42F2-8298-792937C5C78E}" type="parTrans" cxnId="{DB7169F8-846D-4BD5-8675-969E4F300B48}">
      <dgm:prSet/>
      <dgm:spPr/>
      <dgm:t>
        <a:bodyPr/>
        <a:lstStyle/>
        <a:p>
          <a:endParaRPr lang="en-US"/>
        </a:p>
      </dgm:t>
    </dgm:pt>
    <dgm:pt modelId="{DC1BF34A-CC60-495D-A883-3AF085CEB3A6}" type="sibTrans" cxnId="{DB7169F8-846D-4BD5-8675-969E4F300B48}">
      <dgm:prSet/>
      <dgm:spPr/>
      <dgm:t>
        <a:bodyPr/>
        <a:lstStyle/>
        <a:p>
          <a:endParaRPr lang="en-US"/>
        </a:p>
      </dgm:t>
    </dgm:pt>
    <dgm:pt modelId="{8650D63D-E045-4F6B-9CDD-0CDCB5D48466}">
      <dgm:prSet/>
      <dgm:spPr/>
      <dgm:t>
        <a:bodyPr/>
        <a:lstStyle/>
        <a:p>
          <a:pPr>
            <a:lnSpc>
              <a:spcPct val="100000"/>
            </a:lnSpc>
          </a:pPr>
          <a:r>
            <a:rPr lang="en-US" i="1" dirty="0"/>
            <a:t>4. Improve student access to assessment and interventions for CVI. </a:t>
          </a:r>
          <a:endParaRPr lang="en-US" dirty="0"/>
        </a:p>
      </dgm:t>
    </dgm:pt>
    <dgm:pt modelId="{EAC79B94-F4EE-416B-BCC2-F729FC8684CA}" type="parTrans" cxnId="{EE971330-8C95-464A-9C1D-D34B84FD298C}">
      <dgm:prSet/>
      <dgm:spPr/>
      <dgm:t>
        <a:bodyPr/>
        <a:lstStyle/>
        <a:p>
          <a:endParaRPr lang="en-US"/>
        </a:p>
      </dgm:t>
    </dgm:pt>
    <dgm:pt modelId="{B725AC2F-5A74-4C01-B7CF-8C821C418E6B}" type="sibTrans" cxnId="{EE971330-8C95-464A-9C1D-D34B84FD298C}">
      <dgm:prSet/>
      <dgm:spPr/>
      <dgm:t>
        <a:bodyPr/>
        <a:lstStyle/>
        <a:p>
          <a:endParaRPr lang="en-US"/>
        </a:p>
      </dgm:t>
    </dgm:pt>
    <dgm:pt modelId="{13897E7F-4854-48C7-AF7B-D130E47AE170}">
      <dgm:prSet/>
      <dgm:spPr/>
      <dgm:t>
        <a:bodyPr/>
        <a:lstStyle/>
        <a:p>
          <a:pPr>
            <a:lnSpc>
              <a:spcPct val="100000"/>
            </a:lnSpc>
          </a:pPr>
          <a:r>
            <a:rPr lang="en-US" i="1"/>
            <a:t>5. Improve student outcomes on the CVI range scores for 80% of students.</a:t>
          </a:r>
          <a:endParaRPr lang="en-US"/>
        </a:p>
      </dgm:t>
    </dgm:pt>
    <dgm:pt modelId="{01806F73-10A1-4DC9-AC22-C1522BC0B6DA}" type="parTrans" cxnId="{35411BC9-B54E-4426-BCD3-6DBE1B1B6FF7}">
      <dgm:prSet/>
      <dgm:spPr/>
      <dgm:t>
        <a:bodyPr/>
        <a:lstStyle/>
        <a:p>
          <a:endParaRPr lang="en-US"/>
        </a:p>
      </dgm:t>
    </dgm:pt>
    <dgm:pt modelId="{A5A9AC6A-0728-4AD5-86D9-AEA37B3F39AD}" type="sibTrans" cxnId="{35411BC9-B54E-4426-BCD3-6DBE1B1B6FF7}">
      <dgm:prSet/>
      <dgm:spPr/>
      <dgm:t>
        <a:bodyPr/>
        <a:lstStyle/>
        <a:p>
          <a:endParaRPr lang="en-US"/>
        </a:p>
      </dgm:t>
    </dgm:pt>
    <dgm:pt modelId="{ABCEF76A-F22F-4CFC-B612-BA6C8599CB00}">
      <dgm:prSet/>
      <dgm:spPr/>
      <dgm:t>
        <a:bodyPr/>
        <a:lstStyle/>
        <a:p>
          <a:pPr>
            <a:lnSpc>
              <a:spcPct val="100000"/>
            </a:lnSpc>
          </a:pPr>
          <a:r>
            <a:rPr lang="en-US" i="1"/>
            <a:t>6. Provide access to CViConnect app and a professional trained in its use in 5 states with at least 20 districts/LEAs.</a:t>
          </a:r>
          <a:endParaRPr lang="en-US"/>
        </a:p>
      </dgm:t>
    </dgm:pt>
    <dgm:pt modelId="{31844761-1F61-4227-AA26-6AD08138BDF1}" type="parTrans" cxnId="{EBDAD58C-CCB9-4355-AD46-CFE0613050BB}">
      <dgm:prSet/>
      <dgm:spPr/>
      <dgm:t>
        <a:bodyPr/>
        <a:lstStyle/>
        <a:p>
          <a:endParaRPr lang="en-US"/>
        </a:p>
      </dgm:t>
    </dgm:pt>
    <dgm:pt modelId="{234D3536-0B17-4237-BFAB-E948E1389975}" type="sibTrans" cxnId="{EBDAD58C-CCB9-4355-AD46-CFE0613050BB}">
      <dgm:prSet/>
      <dgm:spPr/>
      <dgm:t>
        <a:bodyPr/>
        <a:lstStyle/>
        <a:p>
          <a:endParaRPr lang="en-US"/>
        </a:p>
      </dgm:t>
    </dgm:pt>
    <dgm:pt modelId="{6A185C0A-1F74-4F08-B115-B24768AA4294}">
      <dgm:prSet/>
      <dgm:spPr/>
      <dgm:t>
        <a:bodyPr/>
        <a:lstStyle/>
        <a:p>
          <a:pPr>
            <a:lnSpc>
              <a:spcPct val="100000"/>
            </a:lnSpc>
          </a:pPr>
          <a:r>
            <a:rPr lang="en-US" i="1"/>
            <a:t>7. Apply developed training materials and procedures to both rural and urban LEAs, with an emphasis on LEAs that serve areas with high poverty or have high racial and ethnic diversity. </a:t>
          </a:r>
          <a:endParaRPr lang="en-US"/>
        </a:p>
      </dgm:t>
    </dgm:pt>
    <dgm:pt modelId="{4DCBB233-B986-46D6-9A81-5EBB4B768185}" type="parTrans" cxnId="{A75403C9-9F34-49C8-8720-84972402EA82}">
      <dgm:prSet/>
      <dgm:spPr/>
      <dgm:t>
        <a:bodyPr/>
        <a:lstStyle/>
        <a:p>
          <a:endParaRPr lang="en-US"/>
        </a:p>
      </dgm:t>
    </dgm:pt>
    <dgm:pt modelId="{493E2F0C-A398-4B07-98DF-6791C673BCD2}" type="sibTrans" cxnId="{A75403C9-9F34-49C8-8720-84972402EA82}">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258BDD86-9726-412E-8A2C-F5D9F0C2D2B7}" type="pres">
      <dgm:prSet presAssocID="{43E0EAD6-E597-4C3F-A56F-0E7F4EB038E6}" presName="compNode" presStyleCnt="0"/>
      <dgm:spPr/>
    </dgm:pt>
    <dgm:pt modelId="{C02D03BB-42AB-4F40-8ACC-C31ABB89D7A0}" type="pres">
      <dgm:prSet presAssocID="{43E0EAD6-E597-4C3F-A56F-0E7F4EB038E6}" presName="bgRect" presStyleLbl="bgShp" presStyleIdx="0" presStyleCnt="7"/>
      <dgm:spPr/>
    </dgm:pt>
    <dgm:pt modelId="{59FD75D7-495E-44ED-B4F1-4C9B4604760E}" type="pres">
      <dgm:prSet presAssocID="{43E0EAD6-E597-4C3F-A56F-0E7F4EB038E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5CB79096-ECED-4040-B4E3-B5FE621F4793}" type="pres">
      <dgm:prSet presAssocID="{43E0EAD6-E597-4C3F-A56F-0E7F4EB038E6}" presName="spaceRect" presStyleCnt="0"/>
      <dgm:spPr/>
    </dgm:pt>
    <dgm:pt modelId="{E1D040AD-9653-458A-9DF8-AB44B223D716}" type="pres">
      <dgm:prSet presAssocID="{43E0EAD6-E597-4C3F-A56F-0E7F4EB038E6}" presName="parTx" presStyleLbl="revTx" presStyleIdx="0" presStyleCnt="7">
        <dgm:presLayoutVars>
          <dgm:chMax val="0"/>
          <dgm:chPref val="0"/>
        </dgm:presLayoutVars>
      </dgm:prSet>
      <dgm:spPr/>
    </dgm:pt>
    <dgm:pt modelId="{3D0D84EF-60A2-42F8-BDB5-B9AE550374FA}" type="pres">
      <dgm:prSet presAssocID="{99A9FB42-E9CA-4D12-9858-2DACE7875AAE}" presName="sibTrans" presStyleCnt="0"/>
      <dgm:spPr/>
    </dgm:pt>
    <dgm:pt modelId="{14641166-5732-417E-A878-4D597724BD4B}" type="pres">
      <dgm:prSet presAssocID="{41AD5F82-A444-4C7D-9430-117AEE01ACFD}" presName="compNode" presStyleCnt="0"/>
      <dgm:spPr/>
    </dgm:pt>
    <dgm:pt modelId="{3C9CC8AE-4912-4A3F-AC4F-109DCCB2C34F}" type="pres">
      <dgm:prSet presAssocID="{41AD5F82-A444-4C7D-9430-117AEE01ACFD}" presName="bgRect" presStyleLbl="bgShp" presStyleIdx="1" presStyleCnt="7"/>
      <dgm:spPr/>
    </dgm:pt>
    <dgm:pt modelId="{2DFE1B0A-548E-49A4-B62B-B12733DAD353}" type="pres">
      <dgm:prSet presAssocID="{41AD5F82-A444-4C7D-9430-117AEE01ACF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232DBBDF-9F42-40EF-98F2-234734A1313C}" type="pres">
      <dgm:prSet presAssocID="{41AD5F82-A444-4C7D-9430-117AEE01ACFD}" presName="spaceRect" presStyleCnt="0"/>
      <dgm:spPr/>
    </dgm:pt>
    <dgm:pt modelId="{D1B62C00-358B-41F0-B65F-EC8265A9C265}" type="pres">
      <dgm:prSet presAssocID="{41AD5F82-A444-4C7D-9430-117AEE01ACFD}" presName="parTx" presStyleLbl="revTx" presStyleIdx="1" presStyleCnt="7">
        <dgm:presLayoutVars>
          <dgm:chMax val="0"/>
          <dgm:chPref val="0"/>
        </dgm:presLayoutVars>
      </dgm:prSet>
      <dgm:spPr/>
    </dgm:pt>
    <dgm:pt modelId="{5C2D4EDC-445B-4EC1-A378-D31E610B1FBF}" type="pres">
      <dgm:prSet presAssocID="{F0CA8E67-5CDE-4205-B473-5CB210C539FA}" presName="sibTrans" presStyleCnt="0"/>
      <dgm:spPr/>
    </dgm:pt>
    <dgm:pt modelId="{7CEE0AF7-8C76-452B-A006-1667604B4726}" type="pres">
      <dgm:prSet presAssocID="{97F727D3-D71D-4CB7-93F6-3E20B27635B2}" presName="compNode" presStyleCnt="0"/>
      <dgm:spPr/>
    </dgm:pt>
    <dgm:pt modelId="{B31C6788-C851-4F86-8198-8D5E0C99E81F}" type="pres">
      <dgm:prSet presAssocID="{97F727D3-D71D-4CB7-93F6-3E20B27635B2}" presName="bgRect" presStyleLbl="bgShp" presStyleIdx="2" presStyleCnt="7"/>
      <dgm:spPr/>
    </dgm:pt>
    <dgm:pt modelId="{16040525-85B7-4875-83A8-D2D7AEAFAEA0}" type="pres">
      <dgm:prSet presAssocID="{97F727D3-D71D-4CB7-93F6-3E20B27635B2}"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siness Growth"/>
        </a:ext>
      </dgm:extLst>
    </dgm:pt>
    <dgm:pt modelId="{E41CAF70-F9DA-4B56-AA5D-B456FE47BCB6}" type="pres">
      <dgm:prSet presAssocID="{97F727D3-D71D-4CB7-93F6-3E20B27635B2}" presName="spaceRect" presStyleCnt="0"/>
      <dgm:spPr/>
    </dgm:pt>
    <dgm:pt modelId="{E55789A8-080E-4425-AAAE-E21217213455}" type="pres">
      <dgm:prSet presAssocID="{97F727D3-D71D-4CB7-93F6-3E20B27635B2}" presName="parTx" presStyleLbl="revTx" presStyleIdx="2" presStyleCnt="7">
        <dgm:presLayoutVars>
          <dgm:chMax val="0"/>
          <dgm:chPref val="0"/>
        </dgm:presLayoutVars>
      </dgm:prSet>
      <dgm:spPr/>
    </dgm:pt>
    <dgm:pt modelId="{EECB06F9-8422-4348-A164-8D8EA8EF40C8}" type="pres">
      <dgm:prSet presAssocID="{DC1BF34A-CC60-495D-A883-3AF085CEB3A6}" presName="sibTrans" presStyleCnt="0"/>
      <dgm:spPr/>
    </dgm:pt>
    <dgm:pt modelId="{E70CF3AF-1050-4201-945C-D85489D85DED}" type="pres">
      <dgm:prSet presAssocID="{8650D63D-E045-4F6B-9CDD-0CDCB5D48466}" presName="compNode" presStyleCnt="0"/>
      <dgm:spPr/>
    </dgm:pt>
    <dgm:pt modelId="{A95002BB-5E73-4204-82B0-B83157A1A3B0}" type="pres">
      <dgm:prSet presAssocID="{8650D63D-E045-4F6B-9CDD-0CDCB5D48466}" presName="bgRect" presStyleLbl="bgShp" presStyleIdx="3" presStyleCnt="7"/>
      <dgm:spPr/>
    </dgm:pt>
    <dgm:pt modelId="{771DAC36-DEE5-4203-B110-B910CEB2CBC4}" type="pres">
      <dgm:prSet presAssocID="{8650D63D-E045-4F6B-9CDD-0CDCB5D4846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F4B24083-E42B-481E-82DC-607AADAF6291}" type="pres">
      <dgm:prSet presAssocID="{8650D63D-E045-4F6B-9CDD-0CDCB5D48466}" presName="spaceRect" presStyleCnt="0"/>
      <dgm:spPr/>
    </dgm:pt>
    <dgm:pt modelId="{B4551BCB-3472-4C17-B3F0-4E038CF4C102}" type="pres">
      <dgm:prSet presAssocID="{8650D63D-E045-4F6B-9CDD-0CDCB5D48466}" presName="parTx" presStyleLbl="revTx" presStyleIdx="3" presStyleCnt="7">
        <dgm:presLayoutVars>
          <dgm:chMax val="0"/>
          <dgm:chPref val="0"/>
        </dgm:presLayoutVars>
      </dgm:prSet>
      <dgm:spPr/>
    </dgm:pt>
    <dgm:pt modelId="{8611B11B-5110-4831-A094-E008C5E3F914}" type="pres">
      <dgm:prSet presAssocID="{B725AC2F-5A74-4C01-B7CF-8C821C418E6B}" presName="sibTrans" presStyleCnt="0"/>
      <dgm:spPr/>
    </dgm:pt>
    <dgm:pt modelId="{F5C4934A-2E56-414E-86BD-65C852715881}" type="pres">
      <dgm:prSet presAssocID="{13897E7F-4854-48C7-AF7B-D130E47AE170}" presName="compNode" presStyleCnt="0"/>
      <dgm:spPr/>
    </dgm:pt>
    <dgm:pt modelId="{1C05AA33-78F2-47B1-A850-703775B7E7FB}" type="pres">
      <dgm:prSet presAssocID="{13897E7F-4854-48C7-AF7B-D130E47AE170}" presName="bgRect" presStyleLbl="bgShp" presStyleIdx="4" presStyleCnt="7"/>
      <dgm:spPr/>
    </dgm:pt>
    <dgm:pt modelId="{86563132-365B-49E3-A258-47B698F50E28}" type="pres">
      <dgm:prSet presAssocID="{13897E7F-4854-48C7-AF7B-D130E47AE17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iploma"/>
        </a:ext>
      </dgm:extLst>
    </dgm:pt>
    <dgm:pt modelId="{00403FF2-6CA0-47E8-BC49-33CBAE74017A}" type="pres">
      <dgm:prSet presAssocID="{13897E7F-4854-48C7-AF7B-D130E47AE170}" presName="spaceRect" presStyleCnt="0"/>
      <dgm:spPr/>
    </dgm:pt>
    <dgm:pt modelId="{1BC4B01C-FFCE-433E-93CF-0639D7117C35}" type="pres">
      <dgm:prSet presAssocID="{13897E7F-4854-48C7-AF7B-D130E47AE170}" presName="parTx" presStyleLbl="revTx" presStyleIdx="4" presStyleCnt="7">
        <dgm:presLayoutVars>
          <dgm:chMax val="0"/>
          <dgm:chPref val="0"/>
        </dgm:presLayoutVars>
      </dgm:prSet>
      <dgm:spPr/>
    </dgm:pt>
    <dgm:pt modelId="{8701469D-4468-4D85-9974-A18B5DF6D2EE}" type="pres">
      <dgm:prSet presAssocID="{A5A9AC6A-0728-4AD5-86D9-AEA37B3F39AD}" presName="sibTrans" presStyleCnt="0"/>
      <dgm:spPr/>
    </dgm:pt>
    <dgm:pt modelId="{BAEC6B1F-33F2-462F-BF10-58B8661011C3}" type="pres">
      <dgm:prSet presAssocID="{ABCEF76A-F22F-4CFC-B612-BA6C8599CB00}" presName="compNode" presStyleCnt="0"/>
      <dgm:spPr/>
    </dgm:pt>
    <dgm:pt modelId="{ACCE8B09-8A8D-4BEF-B7D2-05E40B936DAE}" type="pres">
      <dgm:prSet presAssocID="{ABCEF76A-F22F-4CFC-B612-BA6C8599CB00}" presName="bgRect" presStyleLbl="bgShp" presStyleIdx="5" presStyleCnt="7"/>
      <dgm:spPr/>
    </dgm:pt>
    <dgm:pt modelId="{22731671-8472-43F9-AE8D-C6E60093CE68}" type="pres">
      <dgm:prSet presAssocID="{ABCEF76A-F22F-4CFC-B612-BA6C8599CB0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choolhouse"/>
        </a:ext>
      </dgm:extLst>
    </dgm:pt>
    <dgm:pt modelId="{4380780A-1BA0-4D49-B643-4FC2C7C1A75E}" type="pres">
      <dgm:prSet presAssocID="{ABCEF76A-F22F-4CFC-B612-BA6C8599CB00}" presName="spaceRect" presStyleCnt="0"/>
      <dgm:spPr/>
    </dgm:pt>
    <dgm:pt modelId="{68B8ACFD-10FE-49FD-9A6C-19D62BB653F2}" type="pres">
      <dgm:prSet presAssocID="{ABCEF76A-F22F-4CFC-B612-BA6C8599CB00}" presName="parTx" presStyleLbl="revTx" presStyleIdx="5" presStyleCnt="7">
        <dgm:presLayoutVars>
          <dgm:chMax val="0"/>
          <dgm:chPref val="0"/>
        </dgm:presLayoutVars>
      </dgm:prSet>
      <dgm:spPr/>
    </dgm:pt>
    <dgm:pt modelId="{9D83C4B9-D2CD-4EB1-B75C-30BB1CFDEC8F}" type="pres">
      <dgm:prSet presAssocID="{234D3536-0B17-4237-BFAB-E948E1389975}" presName="sibTrans" presStyleCnt="0"/>
      <dgm:spPr/>
    </dgm:pt>
    <dgm:pt modelId="{5978F97C-0F32-4D5A-BCBD-A32DB70EEC6C}" type="pres">
      <dgm:prSet presAssocID="{6A185C0A-1F74-4F08-B115-B24768AA4294}" presName="compNode" presStyleCnt="0"/>
      <dgm:spPr/>
    </dgm:pt>
    <dgm:pt modelId="{47F9F9A9-6AD2-4D7D-A3D6-90CCD488FB0A}" type="pres">
      <dgm:prSet presAssocID="{6A185C0A-1F74-4F08-B115-B24768AA4294}" presName="bgRect" presStyleLbl="bgShp" presStyleIdx="6" presStyleCnt="7"/>
      <dgm:spPr/>
    </dgm:pt>
    <dgm:pt modelId="{CE8ABD54-0A12-4FEF-872E-A3BB44DC1345}" type="pres">
      <dgm:prSet presAssocID="{6A185C0A-1F74-4F08-B115-B24768AA429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Suburban scene"/>
        </a:ext>
      </dgm:extLst>
    </dgm:pt>
    <dgm:pt modelId="{940AF53C-D82D-4290-A551-4543096AE0F0}" type="pres">
      <dgm:prSet presAssocID="{6A185C0A-1F74-4F08-B115-B24768AA4294}" presName="spaceRect" presStyleCnt="0"/>
      <dgm:spPr/>
    </dgm:pt>
    <dgm:pt modelId="{B66525BB-DFAD-4CEB-BACC-6820E1895BD3}" type="pres">
      <dgm:prSet presAssocID="{6A185C0A-1F74-4F08-B115-B24768AA4294}" presName="parTx" presStyleLbl="revTx" presStyleIdx="6" presStyleCnt="7">
        <dgm:presLayoutVars>
          <dgm:chMax val="0"/>
          <dgm:chPref val="0"/>
        </dgm:presLayoutVars>
      </dgm:prSet>
      <dgm:spPr/>
    </dgm:pt>
  </dgm:ptLst>
  <dgm:cxnLst>
    <dgm:cxn modelId="{CED1EE26-696B-48F1-8DF5-C0B580E36599}" srcId="{E5ABB182-149F-4D69-8D13-B11041229592}" destId="{41AD5F82-A444-4C7D-9430-117AEE01ACFD}" srcOrd="1" destOrd="0" parTransId="{461C84E9-60E7-40B6-81EA-9688BD866603}" sibTransId="{F0CA8E67-5CDE-4205-B473-5CB210C539FA}"/>
    <dgm:cxn modelId="{52E1EA2A-157F-7B49-AB1C-EFFF2A557C20}" type="presOf" srcId="{6A185C0A-1F74-4F08-B115-B24768AA4294}" destId="{B66525BB-DFAD-4CEB-BACC-6820E1895BD3}" srcOrd="0" destOrd="0" presId="urn:microsoft.com/office/officeart/2018/2/layout/IconVerticalSolidList"/>
    <dgm:cxn modelId="{EE971330-8C95-464A-9C1D-D34B84FD298C}" srcId="{E5ABB182-149F-4D69-8D13-B11041229592}" destId="{8650D63D-E045-4F6B-9CDD-0CDCB5D48466}" srcOrd="3" destOrd="0" parTransId="{EAC79B94-F4EE-416B-BCC2-F729FC8684CA}" sibTransId="{B725AC2F-5A74-4C01-B7CF-8C821C418E6B}"/>
    <dgm:cxn modelId="{65C3FA38-02CF-AD45-8DA3-78AD99AC6CAC}" type="presOf" srcId="{43E0EAD6-E597-4C3F-A56F-0E7F4EB038E6}" destId="{E1D040AD-9653-458A-9DF8-AB44B223D716}" srcOrd="0" destOrd="0" presId="urn:microsoft.com/office/officeart/2018/2/layout/IconVerticalSolidList"/>
    <dgm:cxn modelId="{EBDAD58C-CCB9-4355-AD46-CFE0613050BB}" srcId="{E5ABB182-149F-4D69-8D13-B11041229592}" destId="{ABCEF76A-F22F-4CFC-B612-BA6C8599CB00}" srcOrd="5" destOrd="0" parTransId="{31844761-1F61-4227-AA26-6AD08138BDF1}" sibTransId="{234D3536-0B17-4237-BFAB-E948E1389975}"/>
    <dgm:cxn modelId="{7D534D8E-91B0-42C3-B2ED-DA50822C5767}" srcId="{E5ABB182-149F-4D69-8D13-B11041229592}" destId="{43E0EAD6-E597-4C3F-A56F-0E7F4EB038E6}" srcOrd="0" destOrd="0" parTransId="{4F3D1D81-C136-4853-ABFA-F87D08B49076}" sibTransId="{99A9FB42-E9CA-4D12-9858-2DACE7875AAE}"/>
    <dgm:cxn modelId="{179D9DB5-0997-4F40-A7F8-AB1530A80152}" type="presOf" srcId="{8650D63D-E045-4F6B-9CDD-0CDCB5D48466}" destId="{B4551BCB-3472-4C17-B3F0-4E038CF4C102}" srcOrd="0" destOrd="0" presId="urn:microsoft.com/office/officeart/2018/2/layout/IconVerticalSolidList"/>
    <dgm:cxn modelId="{A75403C9-9F34-49C8-8720-84972402EA82}" srcId="{E5ABB182-149F-4D69-8D13-B11041229592}" destId="{6A185C0A-1F74-4F08-B115-B24768AA4294}" srcOrd="6" destOrd="0" parTransId="{4DCBB233-B986-46D6-9A81-5EBB4B768185}" sibTransId="{493E2F0C-A398-4B07-98DF-6791C673BCD2}"/>
    <dgm:cxn modelId="{35411BC9-B54E-4426-BCD3-6DBE1B1B6FF7}" srcId="{E5ABB182-149F-4D69-8D13-B11041229592}" destId="{13897E7F-4854-48C7-AF7B-D130E47AE170}" srcOrd="4" destOrd="0" parTransId="{01806F73-10A1-4DC9-AC22-C1522BC0B6DA}" sibTransId="{A5A9AC6A-0728-4AD5-86D9-AEA37B3F39AD}"/>
    <dgm:cxn modelId="{210DFBC9-3AD7-8E40-9A0B-5E81FDA8C612}" type="presOf" srcId="{ABCEF76A-F22F-4CFC-B612-BA6C8599CB00}" destId="{68B8ACFD-10FE-49FD-9A6C-19D62BB653F2}" srcOrd="0" destOrd="0" presId="urn:microsoft.com/office/officeart/2018/2/layout/IconVerticalSolidList"/>
    <dgm:cxn modelId="{CC187BD3-1E71-7044-B010-7E973671F752}" type="presOf" srcId="{13897E7F-4854-48C7-AF7B-D130E47AE170}" destId="{1BC4B01C-FFCE-433E-93CF-0639D7117C35}" srcOrd="0" destOrd="0" presId="urn:microsoft.com/office/officeart/2018/2/layout/IconVerticalSolidList"/>
    <dgm:cxn modelId="{DC9782E1-910D-074D-9ACA-BF52E1EA15AF}" type="presOf" srcId="{97F727D3-D71D-4CB7-93F6-3E20B27635B2}" destId="{E55789A8-080E-4425-AAAE-E21217213455}" srcOrd="0" destOrd="0" presId="urn:microsoft.com/office/officeart/2018/2/layout/IconVerticalSolidList"/>
    <dgm:cxn modelId="{1DFC56F1-BCAE-884A-9802-28E9E4A732CF}" type="presOf" srcId="{E5ABB182-149F-4D69-8D13-B11041229592}" destId="{93B17826-EEF2-49F4-9531-25CE30ECD6E4}" srcOrd="0" destOrd="0" presId="urn:microsoft.com/office/officeart/2018/2/layout/IconVerticalSolidList"/>
    <dgm:cxn modelId="{FBE18FF1-CB1F-6049-98CD-58427ED0A12E}" type="presOf" srcId="{41AD5F82-A444-4C7D-9430-117AEE01ACFD}" destId="{D1B62C00-358B-41F0-B65F-EC8265A9C265}" srcOrd="0" destOrd="0" presId="urn:microsoft.com/office/officeart/2018/2/layout/IconVerticalSolidList"/>
    <dgm:cxn modelId="{DB7169F8-846D-4BD5-8675-969E4F300B48}" srcId="{E5ABB182-149F-4D69-8D13-B11041229592}" destId="{97F727D3-D71D-4CB7-93F6-3E20B27635B2}" srcOrd="2" destOrd="0" parTransId="{4847923E-6D7C-42F2-8298-792937C5C78E}" sibTransId="{DC1BF34A-CC60-495D-A883-3AF085CEB3A6}"/>
    <dgm:cxn modelId="{25440FB4-BE65-4E42-8350-A90086547682}" type="presParOf" srcId="{93B17826-EEF2-49F4-9531-25CE30ECD6E4}" destId="{258BDD86-9726-412E-8A2C-F5D9F0C2D2B7}" srcOrd="0" destOrd="0" presId="urn:microsoft.com/office/officeart/2018/2/layout/IconVerticalSolidList"/>
    <dgm:cxn modelId="{97196FC0-EF5C-654D-A238-C9DB5F89AB1A}" type="presParOf" srcId="{258BDD86-9726-412E-8A2C-F5D9F0C2D2B7}" destId="{C02D03BB-42AB-4F40-8ACC-C31ABB89D7A0}" srcOrd="0" destOrd="0" presId="urn:microsoft.com/office/officeart/2018/2/layout/IconVerticalSolidList"/>
    <dgm:cxn modelId="{2BAB7288-A2A9-DF40-99BB-6592E08C8EF8}" type="presParOf" srcId="{258BDD86-9726-412E-8A2C-F5D9F0C2D2B7}" destId="{59FD75D7-495E-44ED-B4F1-4C9B4604760E}" srcOrd="1" destOrd="0" presId="urn:microsoft.com/office/officeart/2018/2/layout/IconVerticalSolidList"/>
    <dgm:cxn modelId="{B88A10E1-1EAF-1F42-B76C-4DE8D423D4F1}" type="presParOf" srcId="{258BDD86-9726-412E-8A2C-F5D9F0C2D2B7}" destId="{5CB79096-ECED-4040-B4E3-B5FE621F4793}" srcOrd="2" destOrd="0" presId="urn:microsoft.com/office/officeart/2018/2/layout/IconVerticalSolidList"/>
    <dgm:cxn modelId="{08E1E5D8-8980-3044-B35B-A72801D5A32D}" type="presParOf" srcId="{258BDD86-9726-412E-8A2C-F5D9F0C2D2B7}" destId="{E1D040AD-9653-458A-9DF8-AB44B223D716}" srcOrd="3" destOrd="0" presId="urn:microsoft.com/office/officeart/2018/2/layout/IconVerticalSolidList"/>
    <dgm:cxn modelId="{02D89CB6-7737-5A44-9354-262A7F47BAB3}" type="presParOf" srcId="{93B17826-EEF2-49F4-9531-25CE30ECD6E4}" destId="{3D0D84EF-60A2-42F8-BDB5-B9AE550374FA}" srcOrd="1" destOrd="0" presId="urn:microsoft.com/office/officeart/2018/2/layout/IconVerticalSolidList"/>
    <dgm:cxn modelId="{8D60F481-2A73-3145-81E9-6FE08B0D1A04}" type="presParOf" srcId="{93B17826-EEF2-49F4-9531-25CE30ECD6E4}" destId="{14641166-5732-417E-A878-4D597724BD4B}" srcOrd="2" destOrd="0" presId="urn:microsoft.com/office/officeart/2018/2/layout/IconVerticalSolidList"/>
    <dgm:cxn modelId="{B28BE1B4-D067-F041-9D41-AEAB55EDD693}" type="presParOf" srcId="{14641166-5732-417E-A878-4D597724BD4B}" destId="{3C9CC8AE-4912-4A3F-AC4F-109DCCB2C34F}" srcOrd="0" destOrd="0" presId="urn:microsoft.com/office/officeart/2018/2/layout/IconVerticalSolidList"/>
    <dgm:cxn modelId="{E4638BAE-1741-4E40-BF88-839165FA7E54}" type="presParOf" srcId="{14641166-5732-417E-A878-4D597724BD4B}" destId="{2DFE1B0A-548E-49A4-B62B-B12733DAD353}" srcOrd="1" destOrd="0" presId="urn:microsoft.com/office/officeart/2018/2/layout/IconVerticalSolidList"/>
    <dgm:cxn modelId="{81B1A5F2-4874-0E46-8ED9-AC3837B6BD86}" type="presParOf" srcId="{14641166-5732-417E-A878-4D597724BD4B}" destId="{232DBBDF-9F42-40EF-98F2-234734A1313C}" srcOrd="2" destOrd="0" presId="urn:microsoft.com/office/officeart/2018/2/layout/IconVerticalSolidList"/>
    <dgm:cxn modelId="{D4FA3E90-4FA1-F747-B02E-56667A3A01B0}" type="presParOf" srcId="{14641166-5732-417E-A878-4D597724BD4B}" destId="{D1B62C00-358B-41F0-B65F-EC8265A9C265}" srcOrd="3" destOrd="0" presId="urn:microsoft.com/office/officeart/2018/2/layout/IconVerticalSolidList"/>
    <dgm:cxn modelId="{B2D1364A-CA35-9248-A6B9-C605F50C441F}" type="presParOf" srcId="{93B17826-EEF2-49F4-9531-25CE30ECD6E4}" destId="{5C2D4EDC-445B-4EC1-A378-D31E610B1FBF}" srcOrd="3" destOrd="0" presId="urn:microsoft.com/office/officeart/2018/2/layout/IconVerticalSolidList"/>
    <dgm:cxn modelId="{8C2D7E88-8AA4-9440-8BA1-742F056F3CDA}" type="presParOf" srcId="{93B17826-EEF2-49F4-9531-25CE30ECD6E4}" destId="{7CEE0AF7-8C76-452B-A006-1667604B4726}" srcOrd="4" destOrd="0" presId="urn:microsoft.com/office/officeart/2018/2/layout/IconVerticalSolidList"/>
    <dgm:cxn modelId="{557FDDF2-2EF1-B74A-8A7C-3F74749769B5}" type="presParOf" srcId="{7CEE0AF7-8C76-452B-A006-1667604B4726}" destId="{B31C6788-C851-4F86-8198-8D5E0C99E81F}" srcOrd="0" destOrd="0" presId="urn:microsoft.com/office/officeart/2018/2/layout/IconVerticalSolidList"/>
    <dgm:cxn modelId="{28FEC069-643B-134E-B1BC-7EC0C0058E8E}" type="presParOf" srcId="{7CEE0AF7-8C76-452B-A006-1667604B4726}" destId="{16040525-85B7-4875-83A8-D2D7AEAFAEA0}" srcOrd="1" destOrd="0" presId="urn:microsoft.com/office/officeart/2018/2/layout/IconVerticalSolidList"/>
    <dgm:cxn modelId="{1B4107F2-1CBF-384C-9670-90EABAE102F8}" type="presParOf" srcId="{7CEE0AF7-8C76-452B-A006-1667604B4726}" destId="{E41CAF70-F9DA-4B56-AA5D-B456FE47BCB6}" srcOrd="2" destOrd="0" presId="urn:microsoft.com/office/officeart/2018/2/layout/IconVerticalSolidList"/>
    <dgm:cxn modelId="{112219AB-A9A3-714C-B2BF-DBC9EDA30E66}" type="presParOf" srcId="{7CEE0AF7-8C76-452B-A006-1667604B4726}" destId="{E55789A8-080E-4425-AAAE-E21217213455}" srcOrd="3" destOrd="0" presId="urn:microsoft.com/office/officeart/2018/2/layout/IconVerticalSolidList"/>
    <dgm:cxn modelId="{887912BC-4330-2943-A616-2FE4B0C24678}" type="presParOf" srcId="{93B17826-EEF2-49F4-9531-25CE30ECD6E4}" destId="{EECB06F9-8422-4348-A164-8D8EA8EF40C8}" srcOrd="5" destOrd="0" presId="urn:microsoft.com/office/officeart/2018/2/layout/IconVerticalSolidList"/>
    <dgm:cxn modelId="{9E774B88-5866-D94B-A661-67369CA5EB6C}" type="presParOf" srcId="{93B17826-EEF2-49F4-9531-25CE30ECD6E4}" destId="{E70CF3AF-1050-4201-945C-D85489D85DED}" srcOrd="6" destOrd="0" presId="urn:microsoft.com/office/officeart/2018/2/layout/IconVerticalSolidList"/>
    <dgm:cxn modelId="{0C0F1A11-C1DE-2E4D-B559-A7D5751A5C96}" type="presParOf" srcId="{E70CF3AF-1050-4201-945C-D85489D85DED}" destId="{A95002BB-5E73-4204-82B0-B83157A1A3B0}" srcOrd="0" destOrd="0" presId="urn:microsoft.com/office/officeart/2018/2/layout/IconVerticalSolidList"/>
    <dgm:cxn modelId="{C9877E27-1F9B-B34A-AC80-CB090FA3CEE5}" type="presParOf" srcId="{E70CF3AF-1050-4201-945C-D85489D85DED}" destId="{771DAC36-DEE5-4203-B110-B910CEB2CBC4}" srcOrd="1" destOrd="0" presId="urn:microsoft.com/office/officeart/2018/2/layout/IconVerticalSolidList"/>
    <dgm:cxn modelId="{CCD181D4-7878-4B44-B959-E9C9B07DDBD1}" type="presParOf" srcId="{E70CF3AF-1050-4201-945C-D85489D85DED}" destId="{F4B24083-E42B-481E-82DC-607AADAF6291}" srcOrd="2" destOrd="0" presId="urn:microsoft.com/office/officeart/2018/2/layout/IconVerticalSolidList"/>
    <dgm:cxn modelId="{4608DCB8-7C11-9543-BE13-8C00C686D561}" type="presParOf" srcId="{E70CF3AF-1050-4201-945C-D85489D85DED}" destId="{B4551BCB-3472-4C17-B3F0-4E038CF4C102}" srcOrd="3" destOrd="0" presId="urn:microsoft.com/office/officeart/2018/2/layout/IconVerticalSolidList"/>
    <dgm:cxn modelId="{B223BBEF-A5C2-8E48-B376-A33418857946}" type="presParOf" srcId="{93B17826-EEF2-49F4-9531-25CE30ECD6E4}" destId="{8611B11B-5110-4831-A094-E008C5E3F914}" srcOrd="7" destOrd="0" presId="urn:microsoft.com/office/officeart/2018/2/layout/IconVerticalSolidList"/>
    <dgm:cxn modelId="{3BFA415C-A7E4-8849-811D-B6714970498F}" type="presParOf" srcId="{93B17826-EEF2-49F4-9531-25CE30ECD6E4}" destId="{F5C4934A-2E56-414E-86BD-65C852715881}" srcOrd="8" destOrd="0" presId="urn:microsoft.com/office/officeart/2018/2/layout/IconVerticalSolidList"/>
    <dgm:cxn modelId="{2F996966-1AF5-2043-BA27-2FA49AE1CCA6}" type="presParOf" srcId="{F5C4934A-2E56-414E-86BD-65C852715881}" destId="{1C05AA33-78F2-47B1-A850-703775B7E7FB}" srcOrd="0" destOrd="0" presId="urn:microsoft.com/office/officeart/2018/2/layout/IconVerticalSolidList"/>
    <dgm:cxn modelId="{CD38D693-7D16-4444-9384-D19AF4288423}" type="presParOf" srcId="{F5C4934A-2E56-414E-86BD-65C852715881}" destId="{86563132-365B-49E3-A258-47B698F50E28}" srcOrd="1" destOrd="0" presId="urn:microsoft.com/office/officeart/2018/2/layout/IconVerticalSolidList"/>
    <dgm:cxn modelId="{44CCD99C-A6CF-5944-8131-F93A17F95B61}" type="presParOf" srcId="{F5C4934A-2E56-414E-86BD-65C852715881}" destId="{00403FF2-6CA0-47E8-BC49-33CBAE74017A}" srcOrd="2" destOrd="0" presId="urn:microsoft.com/office/officeart/2018/2/layout/IconVerticalSolidList"/>
    <dgm:cxn modelId="{43EC0C74-32F9-D74C-9D48-49E742CB9F4A}" type="presParOf" srcId="{F5C4934A-2E56-414E-86BD-65C852715881}" destId="{1BC4B01C-FFCE-433E-93CF-0639D7117C35}" srcOrd="3" destOrd="0" presId="urn:microsoft.com/office/officeart/2018/2/layout/IconVerticalSolidList"/>
    <dgm:cxn modelId="{CAF18960-0B74-2F4D-8D7A-13300E843BEA}" type="presParOf" srcId="{93B17826-EEF2-49F4-9531-25CE30ECD6E4}" destId="{8701469D-4468-4D85-9974-A18B5DF6D2EE}" srcOrd="9" destOrd="0" presId="urn:microsoft.com/office/officeart/2018/2/layout/IconVerticalSolidList"/>
    <dgm:cxn modelId="{A31980E7-FAA6-0D46-9043-E6210A2F3F41}" type="presParOf" srcId="{93B17826-EEF2-49F4-9531-25CE30ECD6E4}" destId="{BAEC6B1F-33F2-462F-BF10-58B8661011C3}" srcOrd="10" destOrd="0" presId="urn:microsoft.com/office/officeart/2018/2/layout/IconVerticalSolidList"/>
    <dgm:cxn modelId="{3D8768B2-DEBF-8841-81EC-702103830FB0}" type="presParOf" srcId="{BAEC6B1F-33F2-462F-BF10-58B8661011C3}" destId="{ACCE8B09-8A8D-4BEF-B7D2-05E40B936DAE}" srcOrd="0" destOrd="0" presId="urn:microsoft.com/office/officeart/2018/2/layout/IconVerticalSolidList"/>
    <dgm:cxn modelId="{7B3C85FF-C26C-2849-83B9-0143905DA11E}" type="presParOf" srcId="{BAEC6B1F-33F2-462F-BF10-58B8661011C3}" destId="{22731671-8472-43F9-AE8D-C6E60093CE68}" srcOrd="1" destOrd="0" presId="urn:microsoft.com/office/officeart/2018/2/layout/IconVerticalSolidList"/>
    <dgm:cxn modelId="{A7608875-3423-454C-9925-87F19A13307E}" type="presParOf" srcId="{BAEC6B1F-33F2-462F-BF10-58B8661011C3}" destId="{4380780A-1BA0-4D49-B643-4FC2C7C1A75E}" srcOrd="2" destOrd="0" presId="urn:microsoft.com/office/officeart/2018/2/layout/IconVerticalSolidList"/>
    <dgm:cxn modelId="{FA09B899-2D45-2F4F-9ACC-95BB5FBD33E7}" type="presParOf" srcId="{BAEC6B1F-33F2-462F-BF10-58B8661011C3}" destId="{68B8ACFD-10FE-49FD-9A6C-19D62BB653F2}" srcOrd="3" destOrd="0" presId="urn:microsoft.com/office/officeart/2018/2/layout/IconVerticalSolidList"/>
    <dgm:cxn modelId="{639C2314-3DA5-5A45-8E17-B88F4A34F34E}" type="presParOf" srcId="{93B17826-EEF2-49F4-9531-25CE30ECD6E4}" destId="{9D83C4B9-D2CD-4EB1-B75C-30BB1CFDEC8F}" srcOrd="11" destOrd="0" presId="urn:microsoft.com/office/officeart/2018/2/layout/IconVerticalSolidList"/>
    <dgm:cxn modelId="{4362B208-F15A-3B4F-9BD9-D03B0EE3F2CE}" type="presParOf" srcId="{93B17826-EEF2-49F4-9531-25CE30ECD6E4}" destId="{5978F97C-0F32-4D5A-BCBD-A32DB70EEC6C}" srcOrd="12" destOrd="0" presId="urn:microsoft.com/office/officeart/2018/2/layout/IconVerticalSolidList"/>
    <dgm:cxn modelId="{232BAADF-E3DF-DF49-8438-9B71938785A6}" type="presParOf" srcId="{5978F97C-0F32-4D5A-BCBD-A32DB70EEC6C}" destId="{47F9F9A9-6AD2-4D7D-A3D6-90CCD488FB0A}" srcOrd="0" destOrd="0" presId="urn:microsoft.com/office/officeart/2018/2/layout/IconVerticalSolidList"/>
    <dgm:cxn modelId="{C970259B-F5D7-D34C-91D1-05F8EF780A94}" type="presParOf" srcId="{5978F97C-0F32-4D5A-BCBD-A32DB70EEC6C}" destId="{CE8ABD54-0A12-4FEF-872E-A3BB44DC1345}" srcOrd="1" destOrd="0" presId="urn:microsoft.com/office/officeart/2018/2/layout/IconVerticalSolidList"/>
    <dgm:cxn modelId="{082E0D7F-BD37-274D-9241-D650AA1E2720}" type="presParOf" srcId="{5978F97C-0F32-4D5A-BCBD-A32DB70EEC6C}" destId="{940AF53C-D82D-4290-A551-4543096AE0F0}" srcOrd="2" destOrd="0" presId="urn:microsoft.com/office/officeart/2018/2/layout/IconVerticalSolidList"/>
    <dgm:cxn modelId="{0CD2D27D-ADDF-8444-9ECD-94C2D95AFA50}" type="presParOf" srcId="{5978F97C-0F32-4D5A-BCBD-A32DB70EEC6C}" destId="{B66525BB-DFAD-4CEB-BACC-6820E1895B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ABB182-149F-4D69-8D13-B110412295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1AD5F82-A444-4C7D-9430-117AEE01ACFD}">
      <dgm:prSet/>
      <dgm:spPr/>
      <dgm:t>
        <a:bodyPr/>
        <a:lstStyle/>
        <a:p>
          <a:pPr>
            <a:lnSpc>
              <a:spcPct val="100000"/>
            </a:lnSpc>
          </a:pPr>
          <a:r>
            <a:rPr lang="en-US" i="1" dirty="0"/>
            <a:t>2. Use web conferencing for group instruction and individualized coaching to ensure instructional efficacy across 5 states and 20 districts or LEAs. </a:t>
          </a:r>
          <a:endParaRPr lang="en-US" dirty="0"/>
        </a:p>
      </dgm:t>
    </dgm:pt>
    <dgm:pt modelId="{461C84E9-60E7-40B6-81EA-9688BD866603}" type="parTrans" cxnId="{CED1EE26-696B-48F1-8DF5-C0B580E36599}">
      <dgm:prSet/>
      <dgm:spPr/>
      <dgm:t>
        <a:bodyPr/>
        <a:lstStyle/>
        <a:p>
          <a:endParaRPr lang="en-US"/>
        </a:p>
      </dgm:t>
    </dgm:pt>
    <dgm:pt modelId="{F0CA8E67-5CDE-4205-B473-5CB210C539FA}" type="sibTrans" cxnId="{CED1EE26-696B-48F1-8DF5-C0B580E36599}">
      <dgm:prSet/>
      <dgm:spPr/>
      <dgm:t>
        <a:bodyPr/>
        <a:lstStyle/>
        <a:p>
          <a:endParaRPr lang="en-US"/>
        </a:p>
      </dgm:t>
    </dgm:pt>
    <dgm:pt modelId="{93B17826-EEF2-49F4-9531-25CE30ECD6E4}" type="pres">
      <dgm:prSet presAssocID="{E5ABB182-149F-4D69-8D13-B11041229592}" presName="root" presStyleCnt="0">
        <dgm:presLayoutVars>
          <dgm:dir/>
          <dgm:resizeHandles val="exact"/>
        </dgm:presLayoutVars>
      </dgm:prSet>
      <dgm:spPr/>
    </dgm:pt>
    <dgm:pt modelId="{14641166-5732-417E-A878-4D597724BD4B}" type="pres">
      <dgm:prSet presAssocID="{41AD5F82-A444-4C7D-9430-117AEE01ACFD}" presName="compNode" presStyleCnt="0"/>
      <dgm:spPr/>
    </dgm:pt>
    <dgm:pt modelId="{3C9CC8AE-4912-4A3F-AC4F-109DCCB2C34F}" type="pres">
      <dgm:prSet presAssocID="{41AD5F82-A444-4C7D-9430-117AEE01ACFD}" presName="bgRect" presStyleLbl="bgShp" presStyleIdx="0" presStyleCnt="1"/>
      <dgm:spPr/>
    </dgm:pt>
    <dgm:pt modelId="{2DFE1B0A-548E-49A4-B62B-B12733DAD353}" type="pres">
      <dgm:prSet presAssocID="{41AD5F82-A444-4C7D-9430-117AEE01ACFD}"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232DBBDF-9F42-40EF-98F2-234734A1313C}" type="pres">
      <dgm:prSet presAssocID="{41AD5F82-A444-4C7D-9430-117AEE01ACFD}" presName="spaceRect" presStyleCnt="0"/>
      <dgm:spPr/>
    </dgm:pt>
    <dgm:pt modelId="{D1B62C00-358B-41F0-B65F-EC8265A9C265}" type="pres">
      <dgm:prSet presAssocID="{41AD5F82-A444-4C7D-9430-117AEE01ACFD}" presName="parTx" presStyleLbl="revTx" presStyleIdx="0" presStyleCnt="1">
        <dgm:presLayoutVars>
          <dgm:chMax val="0"/>
          <dgm:chPref val="0"/>
        </dgm:presLayoutVars>
      </dgm:prSet>
      <dgm:spPr/>
    </dgm:pt>
  </dgm:ptLst>
  <dgm:cxnLst>
    <dgm:cxn modelId="{CED1EE26-696B-48F1-8DF5-C0B580E36599}" srcId="{E5ABB182-149F-4D69-8D13-B11041229592}" destId="{41AD5F82-A444-4C7D-9430-117AEE01ACFD}" srcOrd="0" destOrd="0" parTransId="{461C84E9-60E7-40B6-81EA-9688BD866603}" sibTransId="{F0CA8E67-5CDE-4205-B473-5CB210C539FA}"/>
    <dgm:cxn modelId="{1DFC56F1-BCAE-884A-9802-28E9E4A732CF}" type="presOf" srcId="{E5ABB182-149F-4D69-8D13-B11041229592}" destId="{93B17826-EEF2-49F4-9531-25CE30ECD6E4}" srcOrd="0" destOrd="0" presId="urn:microsoft.com/office/officeart/2018/2/layout/IconVerticalSolidList"/>
    <dgm:cxn modelId="{FBE18FF1-CB1F-6049-98CD-58427ED0A12E}" type="presOf" srcId="{41AD5F82-A444-4C7D-9430-117AEE01ACFD}" destId="{D1B62C00-358B-41F0-B65F-EC8265A9C265}" srcOrd="0" destOrd="0" presId="urn:microsoft.com/office/officeart/2018/2/layout/IconVerticalSolidList"/>
    <dgm:cxn modelId="{8D60F481-2A73-3145-81E9-6FE08B0D1A04}" type="presParOf" srcId="{93B17826-EEF2-49F4-9531-25CE30ECD6E4}" destId="{14641166-5732-417E-A878-4D597724BD4B}" srcOrd="0" destOrd="0" presId="urn:microsoft.com/office/officeart/2018/2/layout/IconVerticalSolidList"/>
    <dgm:cxn modelId="{B28BE1B4-D067-F041-9D41-AEAB55EDD693}" type="presParOf" srcId="{14641166-5732-417E-A878-4D597724BD4B}" destId="{3C9CC8AE-4912-4A3F-AC4F-109DCCB2C34F}" srcOrd="0" destOrd="0" presId="urn:microsoft.com/office/officeart/2018/2/layout/IconVerticalSolidList"/>
    <dgm:cxn modelId="{E4638BAE-1741-4E40-BF88-839165FA7E54}" type="presParOf" srcId="{14641166-5732-417E-A878-4D597724BD4B}" destId="{2DFE1B0A-548E-49A4-B62B-B12733DAD353}" srcOrd="1" destOrd="0" presId="urn:microsoft.com/office/officeart/2018/2/layout/IconVerticalSolidList"/>
    <dgm:cxn modelId="{81B1A5F2-4874-0E46-8ED9-AC3837B6BD86}" type="presParOf" srcId="{14641166-5732-417E-A878-4D597724BD4B}" destId="{232DBBDF-9F42-40EF-98F2-234734A1313C}" srcOrd="2" destOrd="0" presId="urn:microsoft.com/office/officeart/2018/2/layout/IconVerticalSolidList"/>
    <dgm:cxn modelId="{D4FA3E90-4FA1-F747-B02E-56667A3A01B0}" type="presParOf" srcId="{14641166-5732-417E-A878-4D597724BD4B}" destId="{D1B62C00-358B-41F0-B65F-EC8265A9C26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97EB83-C0F3-4450-B8C0-6CD6E725BC2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5A5FF2FE-45B7-4F89-BF00-E7A6227ACF43}">
      <dgm:prSet/>
      <dgm:spPr/>
      <dgm:t>
        <a:bodyPr/>
        <a:lstStyle/>
        <a:p>
          <a:r>
            <a:rPr lang="en-US" i="1"/>
            <a:t>Training</a:t>
          </a:r>
          <a:endParaRPr lang="en-US"/>
        </a:p>
      </dgm:t>
    </dgm:pt>
    <dgm:pt modelId="{B197CC0C-ED40-4336-8DB8-C9F626B36DC1}" type="parTrans" cxnId="{B89C8A42-C4D0-422D-9293-218530C06AEA}">
      <dgm:prSet/>
      <dgm:spPr/>
      <dgm:t>
        <a:bodyPr/>
        <a:lstStyle/>
        <a:p>
          <a:endParaRPr lang="en-US"/>
        </a:p>
      </dgm:t>
    </dgm:pt>
    <dgm:pt modelId="{F74CE2F2-BB95-49B8-9DB2-02857B531A18}" type="sibTrans" cxnId="{B89C8A42-C4D0-422D-9293-218530C06AEA}">
      <dgm:prSet/>
      <dgm:spPr/>
      <dgm:t>
        <a:bodyPr/>
        <a:lstStyle/>
        <a:p>
          <a:endParaRPr lang="en-US"/>
        </a:p>
      </dgm:t>
    </dgm:pt>
    <dgm:pt modelId="{CCD30D4A-1106-4F95-B135-68D79DDA366B}">
      <dgm:prSet/>
      <dgm:spPr/>
      <dgm:t>
        <a:bodyPr/>
        <a:lstStyle/>
        <a:p>
          <a:r>
            <a:rPr lang="en-US" i="1"/>
            <a:t>Identify Goals</a:t>
          </a:r>
          <a:endParaRPr lang="en-US"/>
        </a:p>
      </dgm:t>
    </dgm:pt>
    <dgm:pt modelId="{F56D7948-20C8-4E83-BFEC-87B87AA70AEC}" type="parTrans" cxnId="{3D9D1953-7BBE-4447-8093-7A4F004ADD7D}">
      <dgm:prSet/>
      <dgm:spPr/>
      <dgm:t>
        <a:bodyPr/>
        <a:lstStyle/>
        <a:p>
          <a:endParaRPr lang="en-US"/>
        </a:p>
      </dgm:t>
    </dgm:pt>
    <dgm:pt modelId="{388923E1-BB1D-48FA-A6FD-6E09AF0FF230}" type="sibTrans" cxnId="{3D9D1953-7BBE-4447-8093-7A4F004ADD7D}">
      <dgm:prSet/>
      <dgm:spPr/>
      <dgm:t>
        <a:bodyPr/>
        <a:lstStyle/>
        <a:p>
          <a:endParaRPr lang="en-US"/>
        </a:p>
      </dgm:t>
    </dgm:pt>
    <dgm:pt modelId="{9C4B0CE9-4857-4AED-AC3B-6F5064F9E527}">
      <dgm:prSet/>
      <dgm:spPr/>
      <dgm:t>
        <a:bodyPr/>
        <a:lstStyle/>
        <a:p>
          <a:r>
            <a:rPr lang="en-US" i="1"/>
            <a:t>Direction</a:t>
          </a:r>
          <a:endParaRPr lang="en-US"/>
        </a:p>
      </dgm:t>
    </dgm:pt>
    <dgm:pt modelId="{7A17EA92-98E2-477C-BB58-7DAD43FEEECF}" type="parTrans" cxnId="{9A5E4198-448B-4A62-B2F4-6B0D4BF825BE}">
      <dgm:prSet/>
      <dgm:spPr/>
      <dgm:t>
        <a:bodyPr/>
        <a:lstStyle/>
        <a:p>
          <a:endParaRPr lang="en-US"/>
        </a:p>
      </dgm:t>
    </dgm:pt>
    <dgm:pt modelId="{2B650162-2614-4643-B525-68CFCC3A287C}" type="sibTrans" cxnId="{9A5E4198-448B-4A62-B2F4-6B0D4BF825BE}">
      <dgm:prSet/>
      <dgm:spPr/>
      <dgm:t>
        <a:bodyPr/>
        <a:lstStyle/>
        <a:p>
          <a:endParaRPr lang="en-US"/>
        </a:p>
      </dgm:t>
    </dgm:pt>
    <dgm:pt modelId="{6940EDBB-310B-4A1A-A73E-1BCFFF8EC2D6}">
      <dgm:prSet/>
      <dgm:spPr/>
      <dgm:t>
        <a:bodyPr/>
        <a:lstStyle/>
        <a:p>
          <a:r>
            <a:rPr lang="en-US" i="1"/>
            <a:t>Agree on meeting cadence</a:t>
          </a:r>
          <a:endParaRPr lang="en-US"/>
        </a:p>
      </dgm:t>
    </dgm:pt>
    <dgm:pt modelId="{B72AD453-05A3-4FD2-AF8C-634BF43E1A24}" type="parTrans" cxnId="{06089CA0-0B68-4BEF-BB11-F2373E51F45F}">
      <dgm:prSet/>
      <dgm:spPr/>
      <dgm:t>
        <a:bodyPr/>
        <a:lstStyle/>
        <a:p>
          <a:endParaRPr lang="en-US"/>
        </a:p>
      </dgm:t>
    </dgm:pt>
    <dgm:pt modelId="{3D4FF951-37F9-493E-883C-F61B9DEE4F94}" type="sibTrans" cxnId="{06089CA0-0B68-4BEF-BB11-F2373E51F45F}">
      <dgm:prSet/>
      <dgm:spPr/>
      <dgm:t>
        <a:bodyPr/>
        <a:lstStyle/>
        <a:p>
          <a:endParaRPr lang="en-US"/>
        </a:p>
      </dgm:t>
    </dgm:pt>
    <dgm:pt modelId="{B4A7743D-D6CB-4A90-8780-ECDA1689AC13}">
      <dgm:prSet/>
      <dgm:spPr/>
      <dgm:t>
        <a:bodyPr/>
        <a:lstStyle/>
        <a:p>
          <a:r>
            <a:rPr lang="en-US" i="1"/>
            <a:t>Align Expectations</a:t>
          </a:r>
          <a:endParaRPr lang="en-US"/>
        </a:p>
      </dgm:t>
    </dgm:pt>
    <dgm:pt modelId="{DDD24B30-6BB9-49CF-9C15-729E1C3A962B}" type="parTrans" cxnId="{D4F41D26-03CD-468D-8D73-AE59C85C3A37}">
      <dgm:prSet/>
      <dgm:spPr/>
      <dgm:t>
        <a:bodyPr/>
        <a:lstStyle/>
        <a:p>
          <a:endParaRPr lang="en-US"/>
        </a:p>
      </dgm:t>
    </dgm:pt>
    <dgm:pt modelId="{AF7514E5-40A1-4E7B-899A-7021AC8D3959}" type="sibTrans" cxnId="{D4F41D26-03CD-468D-8D73-AE59C85C3A37}">
      <dgm:prSet/>
      <dgm:spPr/>
      <dgm:t>
        <a:bodyPr/>
        <a:lstStyle/>
        <a:p>
          <a:endParaRPr lang="en-US"/>
        </a:p>
      </dgm:t>
    </dgm:pt>
    <dgm:pt modelId="{C3B86500-BD81-42FC-8026-CB33963B21C4}">
      <dgm:prSet/>
      <dgm:spPr/>
      <dgm:t>
        <a:bodyPr/>
        <a:lstStyle/>
        <a:p>
          <a:r>
            <a:rPr lang="en-US" i="1"/>
            <a:t>Motivation</a:t>
          </a:r>
          <a:endParaRPr lang="en-US"/>
        </a:p>
      </dgm:t>
    </dgm:pt>
    <dgm:pt modelId="{0FFF02B4-4214-480B-BD7E-7CF590F8F3EF}" type="parTrans" cxnId="{C873B7E9-8C06-4451-B1DD-CBFF9BAC43B6}">
      <dgm:prSet/>
      <dgm:spPr/>
      <dgm:t>
        <a:bodyPr/>
        <a:lstStyle/>
        <a:p>
          <a:endParaRPr lang="en-US"/>
        </a:p>
      </dgm:t>
    </dgm:pt>
    <dgm:pt modelId="{9DB38AC1-ED7C-4DFA-B001-582AEE945750}" type="sibTrans" cxnId="{C873B7E9-8C06-4451-B1DD-CBFF9BAC43B6}">
      <dgm:prSet/>
      <dgm:spPr/>
      <dgm:t>
        <a:bodyPr/>
        <a:lstStyle/>
        <a:p>
          <a:endParaRPr lang="en-US"/>
        </a:p>
      </dgm:t>
    </dgm:pt>
    <dgm:pt modelId="{E8DD848E-1308-40B6-853B-D08C04EEC3A2}">
      <dgm:prSet/>
      <dgm:spPr/>
      <dgm:t>
        <a:bodyPr/>
        <a:lstStyle/>
        <a:p>
          <a:r>
            <a:rPr lang="en-US" i="1"/>
            <a:t>Coaching</a:t>
          </a:r>
          <a:endParaRPr lang="en-US"/>
        </a:p>
      </dgm:t>
    </dgm:pt>
    <dgm:pt modelId="{9299543E-18B6-4F46-82DE-EAD324995D71}" type="parTrans" cxnId="{7F2DAD5C-A51E-4C3C-AFC6-E3DA63DC0DE9}">
      <dgm:prSet/>
      <dgm:spPr/>
      <dgm:t>
        <a:bodyPr/>
        <a:lstStyle/>
        <a:p>
          <a:endParaRPr lang="en-US"/>
        </a:p>
      </dgm:t>
    </dgm:pt>
    <dgm:pt modelId="{F5AE484C-BDA9-4710-9743-A7F3F9C28A42}" type="sibTrans" cxnId="{7F2DAD5C-A51E-4C3C-AFC6-E3DA63DC0DE9}">
      <dgm:prSet/>
      <dgm:spPr/>
      <dgm:t>
        <a:bodyPr/>
        <a:lstStyle/>
        <a:p>
          <a:endParaRPr lang="en-US"/>
        </a:p>
      </dgm:t>
    </dgm:pt>
    <dgm:pt modelId="{B263664F-6B22-42DB-99F6-1CCA6641BE13}">
      <dgm:prSet/>
      <dgm:spPr/>
      <dgm:t>
        <a:bodyPr/>
        <a:lstStyle/>
        <a:p>
          <a:r>
            <a:rPr lang="en-US" i="1"/>
            <a:t>Support</a:t>
          </a:r>
          <a:endParaRPr lang="en-US"/>
        </a:p>
      </dgm:t>
    </dgm:pt>
    <dgm:pt modelId="{A683634D-765A-4714-AFCC-413A788C5EA0}" type="parTrans" cxnId="{4D20C0AB-EE6B-4354-BDC1-6F73C8E889A5}">
      <dgm:prSet/>
      <dgm:spPr/>
      <dgm:t>
        <a:bodyPr/>
        <a:lstStyle/>
        <a:p>
          <a:endParaRPr lang="en-US"/>
        </a:p>
      </dgm:t>
    </dgm:pt>
    <dgm:pt modelId="{3BEB765E-F711-4AC8-BAAD-8D000FE1EFD2}" type="sibTrans" cxnId="{4D20C0AB-EE6B-4354-BDC1-6F73C8E889A5}">
      <dgm:prSet/>
      <dgm:spPr/>
      <dgm:t>
        <a:bodyPr/>
        <a:lstStyle/>
        <a:p>
          <a:endParaRPr lang="en-US"/>
        </a:p>
      </dgm:t>
    </dgm:pt>
    <dgm:pt modelId="{CD6EF81E-3BFC-5848-8081-380A3BF8B72E}" type="pres">
      <dgm:prSet presAssocID="{7497EB83-C0F3-4450-B8C0-6CD6E725BC2C}" presName="diagram" presStyleCnt="0">
        <dgm:presLayoutVars>
          <dgm:dir/>
          <dgm:resizeHandles val="exact"/>
        </dgm:presLayoutVars>
      </dgm:prSet>
      <dgm:spPr/>
    </dgm:pt>
    <dgm:pt modelId="{0C2F0A79-DA99-6447-B942-E79654B05986}" type="pres">
      <dgm:prSet presAssocID="{5A5FF2FE-45B7-4F89-BF00-E7A6227ACF43}" presName="node" presStyleLbl="node1" presStyleIdx="0" presStyleCnt="8">
        <dgm:presLayoutVars>
          <dgm:bulletEnabled val="1"/>
        </dgm:presLayoutVars>
      </dgm:prSet>
      <dgm:spPr/>
    </dgm:pt>
    <dgm:pt modelId="{58A12791-E958-1A42-B420-9644CC4A447E}" type="pres">
      <dgm:prSet presAssocID="{F74CE2F2-BB95-49B8-9DB2-02857B531A18}" presName="sibTrans" presStyleCnt="0"/>
      <dgm:spPr/>
    </dgm:pt>
    <dgm:pt modelId="{C0C779B7-EDAD-1349-AE3C-B47D98F58E3D}" type="pres">
      <dgm:prSet presAssocID="{CCD30D4A-1106-4F95-B135-68D79DDA366B}" presName="node" presStyleLbl="node1" presStyleIdx="1" presStyleCnt="8">
        <dgm:presLayoutVars>
          <dgm:bulletEnabled val="1"/>
        </dgm:presLayoutVars>
      </dgm:prSet>
      <dgm:spPr/>
    </dgm:pt>
    <dgm:pt modelId="{66F6FC53-D031-E04E-9051-0E877E758DBC}" type="pres">
      <dgm:prSet presAssocID="{388923E1-BB1D-48FA-A6FD-6E09AF0FF230}" presName="sibTrans" presStyleCnt="0"/>
      <dgm:spPr/>
    </dgm:pt>
    <dgm:pt modelId="{2C1CEE50-2CED-3843-98E6-CE1E05BBBEB3}" type="pres">
      <dgm:prSet presAssocID="{9C4B0CE9-4857-4AED-AC3B-6F5064F9E527}" presName="node" presStyleLbl="node1" presStyleIdx="2" presStyleCnt="8">
        <dgm:presLayoutVars>
          <dgm:bulletEnabled val="1"/>
        </dgm:presLayoutVars>
      </dgm:prSet>
      <dgm:spPr/>
    </dgm:pt>
    <dgm:pt modelId="{87B09C72-E219-A844-8325-09FD8C6A6300}" type="pres">
      <dgm:prSet presAssocID="{2B650162-2614-4643-B525-68CFCC3A287C}" presName="sibTrans" presStyleCnt="0"/>
      <dgm:spPr/>
    </dgm:pt>
    <dgm:pt modelId="{631CEF1B-AD95-844D-B011-31E882107C07}" type="pres">
      <dgm:prSet presAssocID="{6940EDBB-310B-4A1A-A73E-1BCFFF8EC2D6}" presName="node" presStyleLbl="node1" presStyleIdx="3" presStyleCnt="8">
        <dgm:presLayoutVars>
          <dgm:bulletEnabled val="1"/>
        </dgm:presLayoutVars>
      </dgm:prSet>
      <dgm:spPr/>
    </dgm:pt>
    <dgm:pt modelId="{E452E827-8033-ED44-8CC5-A37625243060}" type="pres">
      <dgm:prSet presAssocID="{3D4FF951-37F9-493E-883C-F61B9DEE4F94}" presName="sibTrans" presStyleCnt="0"/>
      <dgm:spPr/>
    </dgm:pt>
    <dgm:pt modelId="{96BF4DE5-10A5-6946-9BCE-D29B9C685A30}" type="pres">
      <dgm:prSet presAssocID="{B4A7743D-D6CB-4A90-8780-ECDA1689AC13}" presName="node" presStyleLbl="node1" presStyleIdx="4" presStyleCnt="8">
        <dgm:presLayoutVars>
          <dgm:bulletEnabled val="1"/>
        </dgm:presLayoutVars>
      </dgm:prSet>
      <dgm:spPr/>
    </dgm:pt>
    <dgm:pt modelId="{9A3D68A8-C2EA-5C4C-9954-3A127DF4C4E1}" type="pres">
      <dgm:prSet presAssocID="{AF7514E5-40A1-4E7B-899A-7021AC8D3959}" presName="sibTrans" presStyleCnt="0"/>
      <dgm:spPr/>
    </dgm:pt>
    <dgm:pt modelId="{DB068631-A229-8B48-926E-973B23E6502C}" type="pres">
      <dgm:prSet presAssocID="{C3B86500-BD81-42FC-8026-CB33963B21C4}" presName="node" presStyleLbl="node1" presStyleIdx="5" presStyleCnt="8">
        <dgm:presLayoutVars>
          <dgm:bulletEnabled val="1"/>
        </dgm:presLayoutVars>
      </dgm:prSet>
      <dgm:spPr/>
    </dgm:pt>
    <dgm:pt modelId="{CE64FACA-B882-E543-A444-14699916E00A}" type="pres">
      <dgm:prSet presAssocID="{9DB38AC1-ED7C-4DFA-B001-582AEE945750}" presName="sibTrans" presStyleCnt="0"/>
      <dgm:spPr/>
    </dgm:pt>
    <dgm:pt modelId="{62ED974E-9AB0-974C-B84A-736C0EC19EBA}" type="pres">
      <dgm:prSet presAssocID="{E8DD848E-1308-40B6-853B-D08C04EEC3A2}" presName="node" presStyleLbl="node1" presStyleIdx="6" presStyleCnt="8">
        <dgm:presLayoutVars>
          <dgm:bulletEnabled val="1"/>
        </dgm:presLayoutVars>
      </dgm:prSet>
      <dgm:spPr/>
    </dgm:pt>
    <dgm:pt modelId="{4C8D1267-D05C-4C47-881C-77C9413F281E}" type="pres">
      <dgm:prSet presAssocID="{F5AE484C-BDA9-4710-9743-A7F3F9C28A42}" presName="sibTrans" presStyleCnt="0"/>
      <dgm:spPr/>
    </dgm:pt>
    <dgm:pt modelId="{0DAB008C-ABAC-524E-903A-055DE26E2E56}" type="pres">
      <dgm:prSet presAssocID="{B263664F-6B22-42DB-99F6-1CCA6641BE13}" presName="node" presStyleLbl="node1" presStyleIdx="7" presStyleCnt="8">
        <dgm:presLayoutVars>
          <dgm:bulletEnabled val="1"/>
        </dgm:presLayoutVars>
      </dgm:prSet>
      <dgm:spPr/>
    </dgm:pt>
  </dgm:ptLst>
  <dgm:cxnLst>
    <dgm:cxn modelId="{D4F41D26-03CD-468D-8D73-AE59C85C3A37}" srcId="{7497EB83-C0F3-4450-B8C0-6CD6E725BC2C}" destId="{B4A7743D-D6CB-4A90-8780-ECDA1689AC13}" srcOrd="4" destOrd="0" parTransId="{DDD24B30-6BB9-49CF-9C15-729E1C3A962B}" sibTransId="{AF7514E5-40A1-4E7B-899A-7021AC8D3959}"/>
    <dgm:cxn modelId="{7F2DAD5C-A51E-4C3C-AFC6-E3DA63DC0DE9}" srcId="{7497EB83-C0F3-4450-B8C0-6CD6E725BC2C}" destId="{E8DD848E-1308-40B6-853B-D08C04EEC3A2}" srcOrd="6" destOrd="0" parTransId="{9299543E-18B6-4F46-82DE-EAD324995D71}" sibTransId="{F5AE484C-BDA9-4710-9743-A7F3F9C28A42}"/>
    <dgm:cxn modelId="{424D8160-E55B-8740-9768-5CAF5FB19A5B}" type="presOf" srcId="{E8DD848E-1308-40B6-853B-D08C04EEC3A2}" destId="{62ED974E-9AB0-974C-B84A-736C0EC19EBA}" srcOrd="0" destOrd="0" presId="urn:microsoft.com/office/officeart/2005/8/layout/default"/>
    <dgm:cxn modelId="{4AEEB041-0C0D-7B47-8E52-3929E1E6E99A}" type="presOf" srcId="{6940EDBB-310B-4A1A-A73E-1BCFFF8EC2D6}" destId="{631CEF1B-AD95-844D-B011-31E882107C07}" srcOrd="0" destOrd="0" presId="urn:microsoft.com/office/officeart/2005/8/layout/default"/>
    <dgm:cxn modelId="{B89C8A42-C4D0-422D-9293-218530C06AEA}" srcId="{7497EB83-C0F3-4450-B8C0-6CD6E725BC2C}" destId="{5A5FF2FE-45B7-4F89-BF00-E7A6227ACF43}" srcOrd="0" destOrd="0" parTransId="{B197CC0C-ED40-4336-8DB8-C9F626B36DC1}" sibTransId="{F74CE2F2-BB95-49B8-9DB2-02857B531A18}"/>
    <dgm:cxn modelId="{3D9D1953-7BBE-4447-8093-7A4F004ADD7D}" srcId="{7497EB83-C0F3-4450-B8C0-6CD6E725BC2C}" destId="{CCD30D4A-1106-4F95-B135-68D79DDA366B}" srcOrd="1" destOrd="0" parTransId="{F56D7948-20C8-4E83-BFEC-87B87AA70AEC}" sibTransId="{388923E1-BB1D-48FA-A6FD-6E09AF0FF230}"/>
    <dgm:cxn modelId="{D7D6A48C-1C05-0048-8529-80BFA31BF892}" type="presOf" srcId="{9C4B0CE9-4857-4AED-AC3B-6F5064F9E527}" destId="{2C1CEE50-2CED-3843-98E6-CE1E05BBBEB3}" srcOrd="0" destOrd="0" presId="urn:microsoft.com/office/officeart/2005/8/layout/default"/>
    <dgm:cxn modelId="{5A428C8D-3E59-9943-84E0-22B2932D3458}" type="presOf" srcId="{B263664F-6B22-42DB-99F6-1CCA6641BE13}" destId="{0DAB008C-ABAC-524E-903A-055DE26E2E56}" srcOrd="0" destOrd="0" presId="urn:microsoft.com/office/officeart/2005/8/layout/default"/>
    <dgm:cxn modelId="{9A5E4198-448B-4A62-B2F4-6B0D4BF825BE}" srcId="{7497EB83-C0F3-4450-B8C0-6CD6E725BC2C}" destId="{9C4B0CE9-4857-4AED-AC3B-6F5064F9E527}" srcOrd="2" destOrd="0" parTransId="{7A17EA92-98E2-477C-BB58-7DAD43FEEECF}" sibTransId="{2B650162-2614-4643-B525-68CFCC3A287C}"/>
    <dgm:cxn modelId="{D0E7CD9E-BC5F-4642-A81A-0CE1862DBD17}" type="presOf" srcId="{B4A7743D-D6CB-4A90-8780-ECDA1689AC13}" destId="{96BF4DE5-10A5-6946-9BCE-D29B9C685A30}" srcOrd="0" destOrd="0" presId="urn:microsoft.com/office/officeart/2005/8/layout/default"/>
    <dgm:cxn modelId="{06089CA0-0B68-4BEF-BB11-F2373E51F45F}" srcId="{7497EB83-C0F3-4450-B8C0-6CD6E725BC2C}" destId="{6940EDBB-310B-4A1A-A73E-1BCFFF8EC2D6}" srcOrd="3" destOrd="0" parTransId="{B72AD453-05A3-4FD2-AF8C-634BF43E1A24}" sibTransId="{3D4FF951-37F9-493E-883C-F61B9DEE4F94}"/>
    <dgm:cxn modelId="{4D20C0AB-EE6B-4354-BDC1-6F73C8E889A5}" srcId="{7497EB83-C0F3-4450-B8C0-6CD6E725BC2C}" destId="{B263664F-6B22-42DB-99F6-1CCA6641BE13}" srcOrd="7" destOrd="0" parTransId="{A683634D-765A-4714-AFCC-413A788C5EA0}" sibTransId="{3BEB765E-F711-4AC8-BAAD-8D000FE1EFD2}"/>
    <dgm:cxn modelId="{620A3EB0-C072-2F4C-B107-D5C0C6ACCAB7}" type="presOf" srcId="{C3B86500-BD81-42FC-8026-CB33963B21C4}" destId="{DB068631-A229-8B48-926E-973B23E6502C}" srcOrd="0" destOrd="0" presId="urn:microsoft.com/office/officeart/2005/8/layout/default"/>
    <dgm:cxn modelId="{7A104FD8-DD96-3440-BC93-D8570385284A}" type="presOf" srcId="{5A5FF2FE-45B7-4F89-BF00-E7A6227ACF43}" destId="{0C2F0A79-DA99-6447-B942-E79654B05986}" srcOrd="0" destOrd="0" presId="urn:microsoft.com/office/officeart/2005/8/layout/default"/>
    <dgm:cxn modelId="{687EAADA-D36D-3F45-8109-F505AB4C47B3}" type="presOf" srcId="{7497EB83-C0F3-4450-B8C0-6CD6E725BC2C}" destId="{CD6EF81E-3BFC-5848-8081-380A3BF8B72E}" srcOrd="0" destOrd="0" presId="urn:microsoft.com/office/officeart/2005/8/layout/default"/>
    <dgm:cxn modelId="{6658C7DC-C58F-9444-8264-E84BB4C6598B}" type="presOf" srcId="{CCD30D4A-1106-4F95-B135-68D79DDA366B}" destId="{C0C779B7-EDAD-1349-AE3C-B47D98F58E3D}" srcOrd="0" destOrd="0" presId="urn:microsoft.com/office/officeart/2005/8/layout/default"/>
    <dgm:cxn modelId="{C873B7E9-8C06-4451-B1DD-CBFF9BAC43B6}" srcId="{7497EB83-C0F3-4450-B8C0-6CD6E725BC2C}" destId="{C3B86500-BD81-42FC-8026-CB33963B21C4}" srcOrd="5" destOrd="0" parTransId="{0FFF02B4-4214-480B-BD7E-7CF590F8F3EF}" sibTransId="{9DB38AC1-ED7C-4DFA-B001-582AEE945750}"/>
    <dgm:cxn modelId="{7E219507-024A-234D-80C1-CBA1941E14D8}" type="presParOf" srcId="{CD6EF81E-3BFC-5848-8081-380A3BF8B72E}" destId="{0C2F0A79-DA99-6447-B942-E79654B05986}" srcOrd="0" destOrd="0" presId="urn:microsoft.com/office/officeart/2005/8/layout/default"/>
    <dgm:cxn modelId="{EC8A19C2-6F77-EF4F-8934-A6FFF5A5067C}" type="presParOf" srcId="{CD6EF81E-3BFC-5848-8081-380A3BF8B72E}" destId="{58A12791-E958-1A42-B420-9644CC4A447E}" srcOrd="1" destOrd="0" presId="urn:microsoft.com/office/officeart/2005/8/layout/default"/>
    <dgm:cxn modelId="{0FDAB8DF-16CC-1641-8ECB-656989825A13}" type="presParOf" srcId="{CD6EF81E-3BFC-5848-8081-380A3BF8B72E}" destId="{C0C779B7-EDAD-1349-AE3C-B47D98F58E3D}" srcOrd="2" destOrd="0" presId="urn:microsoft.com/office/officeart/2005/8/layout/default"/>
    <dgm:cxn modelId="{9DD62831-342F-5443-8D77-A1A93E9118EC}" type="presParOf" srcId="{CD6EF81E-3BFC-5848-8081-380A3BF8B72E}" destId="{66F6FC53-D031-E04E-9051-0E877E758DBC}" srcOrd="3" destOrd="0" presId="urn:microsoft.com/office/officeart/2005/8/layout/default"/>
    <dgm:cxn modelId="{7652AC66-A7FD-144E-B20C-56D3B7C067DC}" type="presParOf" srcId="{CD6EF81E-3BFC-5848-8081-380A3BF8B72E}" destId="{2C1CEE50-2CED-3843-98E6-CE1E05BBBEB3}" srcOrd="4" destOrd="0" presId="urn:microsoft.com/office/officeart/2005/8/layout/default"/>
    <dgm:cxn modelId="{976950AE-7A80-E941-BDD8-C31D47355C9E}" type="presParOf" srcId="{CD6EF81E-3BFC-5848-8081-380A3BF8B72E}" destId="{87B09C72-E219-A844-8325-09FD8C6A6300}" srcOrd="5" destOrd="0" presId="urn:microsoft.com/office/officeart/2005/8/layout/default"/>
    <dgm:cxn modelId="{E8C2ECBB-3ADF-B547-923F-F9FFC655676E}" type="presParOf" srcId="{CD6EF81E-3BFC-5848-8081-380A3BF8B72E}" destId="{631CEF1B-AD95-844D-B011-31E882107C07}" srcOrd="6" destOrd="0" presId="urn:microsoft.com/office/officeart/2005/8/layout/default"/>
    <dgm:cxn modelId="{C75F7C1B-EE43-3447-9AFB-3C992B998472}" type="presParOf" srcId="{CD6EF81E-3BFC-5848-8081-380A3BF8B72E}" destId="{E452E827-8033-ED44-8CC5-A37625243060}" srcOrd="7" destOrd="0" presId="urn:microsoft.com/office/officeart/2005/8/layout/default"/>
    <dgm:cxn modelId="{1323B86D-47F0-7F4F-8DE7-72086645743C}" type="presParOf" srcId="{CD6EF81E-3BFC-5848-8081-380A3BF8B72E}" destId="{96BF4DE5-10A5-6946-9BCE-D29B9C685A30}" srcOrd="8" destOrd="0" presId="urn:microsoft.com/office/officeart/2005/8/layout/default"/>
    <dgm:cxn modelId="{26C1456B-5330-E048-89E8-D749F217948E}" type="presParOf" srcId="{CD6EF81E-3BFC-5848-8081-380A3BF8B72E}" destId="{9A3D68A8-C2EA-5C4C-9954-3A127DF4C4E1}" srcOrd="9" destOrd="0" presId="urn:microsoft.com/office/officeart/2005/8/layout/default"/>
    <dgm:cxn modelId="{759DAB42-47B4-D24A-B4EB-99DAEB49AE6C}" type="presParOf" srcId="{CD6EF81E-3BFC-5848-8081-380A3BF8B72E}" destId="{DB068631-A229-8B48-926E-973B23E6502C}" srcOrd="10" destOrd="0" presId="urn:microsoft.com/office/officeart/2005/8/layout/default"/>
    <dgm:cxn modelId="{B06C376E-066C-BD4B-9E3B-6DCDCB23B1D4}" type="presParOf" srcId="{CD6EF81E-3BFC-5848-8081-380A3BF8B72E}" destId="{CE64FACA-B882-E543-A444-14699916E00A}" srcOrd="11" destOrd="0" presId="urn:microsoft.com/office/officeart/2005/8/layout/default"/>
    <dgm:cxn modelId="{F79868CD-06DB-0547-BC2C-6CE1B8DFF6A0}" type="presParOf" srcId="{CD6EF81E-3BFC-5848-8081-380A3BF8B72E}" destId="{62ED974E-9AB0-974C-B84A-736C0EC19EBA}" srcOrd="12" destOrd="0" presId="urn:microsoft.com/office/officeart/2005/8/layout/default"/>
    <dgm:cxn modelId="{6DC84FCC-0D20-1141-9397-4E089D4E64A0}" type="presParOf" srcId="{CD6EF81E-3BFC-5848-8081-380A3BF8B72E}" destId="{4C8D1267-D05C-4C47-881C-77C9413F281E}" srcOrd="13" destOrd="0" presId="urn:microsoft.com/office/officeart/2005/8/layout/default"/>
    <dgm:cxn modelId="{5374C941-0064-7044-807C-F67C6742333F}" type="presParOf" srcId="{CD6EF81E-3BFC-5848-8081-380A3BF8B72E}" destId="{0DAB008C-ABAC-524E-903A-055DE26E2E5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749A2-0478-41DF-907B-E59E0F832084}">
      <dsp:nvSpPr>
        <dsp:cNvPr id="0" name=""/>
        <dsp:cNvSpPr/>
      </dsp:nvSpPr>
      <dsp:spPr>
        <a:xfrm>
          <a:off x="3175524" y="47690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94738-2B12-4504-A8EB-6D89006BEFC9}">
      <dsp:nvSpPr>
        <dsp:cNvPr id="0" name=""/>
        <dsp:cNvSpPr/>
      </dsp:nvSpPr>
      <dsp:spPr>
        <a:xfrm>
          <a:off x="3175524" y="211291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i="1" kern="1200"/>
            <a:t>Providing Professional Development and Structured Mentoring To Vision Professionals</a:t>
          </a:r>
          <a:endParaRPr lang="en-US" sz="1500" kern="1200"/>
        </a:p>
      </dsp:txBody>
      <dsp:txXfrm>
        <a:off x="3175524" y="2112910"/>
        <a:ext cx="4320000" cy="648000"/>
      </dsp:txXfrm>
    </dsp:sp>
    <dsp:sp modelId="{D3901ABC-0061-4F18-8224-6ED933F247C6}">
      <dsp:nvSpPr>
        <dsp:cNvPr id="0" name=""/>
        <dsp:cNvSpPr/>
      </dsp:nvSpPr>
      <dsp:spPr>
        <a:xfrm>
          <a:off x="3175524" y="2818588"/>
          <a:ext cx="4320000" cy="542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i="1" kern="1200" dirty="0"/>
            <a:t>Increase understanding of CVI </a:t>
          </a:r>
          <a:endParaRPr lang="en-US" sz="1200" kern="1200" dirty="0"/>
        </a:p>
        <a:p>
          <a:pPr marL="0" lvl="0" indent="0" algn="l" defTabSz="533400">
            <a:lnSpc>
              <a:spcPct val="100000"/>
            </a:lnSpc>
            <a:spcBef>
              <a:spcPct val="0"/>
            </a:spcBef>
            <a:spcAft>
              <a:spcPct val="35000"/>
            </a:spcAft>
            <a:buNone/>
          </a:pPr>
          <a:r>
            <a:rPr lang="en-US" sz="1200" i="1" kern="1200" dirty="0"/>
            <a:t>Gain Skills in the use of the CViConnect App</a:t>
          </a:r>
          <a:endParaRPr lang="en-US" sz="1200" kern="1200" dirty="0"/>
        </a:p>
      </dsp:txBody>
      <dsp:txXfrm>
        <a:off x="3175524" y="2818588"/>
        <a:ext cx="4320000" cy="5422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D03BB-42AB-4F40-8ACC-C31ABB89D7A0}">
      <dsp:nvSpPr>
        <dsp:cNvPr id="0" name=""/>
        <dsp:cNvSpPr/>
      </dsp:nvSpPr>
      <dsp:spPr>
        <a:xfrm>
          <a:off x="0" y="43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75D7-495E-44ED-B4F1-4C9B4604760E}">
      <dsp:nvSpPr>
        <dsp:cNvPr id="0" name=""/>
        <dsp:cNvSpPr/>
      </dsp:nvSpPr>
      <dsp:spPr>
        <a:xfrm>
          <a:off x="180921" y="135004"/>
          <a:ext cx="328948" cy="328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040AD-9653-458A-9DF8-AB44B223D716}">
      <dsp:nvSpPr>
        <dsp:cNvPr id="0" name=""/>
        <dsp:cNvSpPr/>
      </dsp:nvSpPr>
      <dsp:spPr>
        <a:xfrm>
          <a:off x="690791" y="43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1. Produce excellent training materials for the use of the CViConnect app.</a:t>
          </a:r>
          <a:endParaRPr lang="en-US" sz="1500" kern="1200" dirty="0"/>
        </a:p>
      </dsp:txBody>
      <dsp:txXfrm>
        <a:off x="690791" y="434"/>
        <a:ext cx="9980256" cy="598088"/>
      </dsp:txXfrm>
    </dsp:sp>
    <dsp:sp modelId="{3C9CC8AE-4912-4A3F-AC4F-109DCCB2C34F}">
      <dsp:nvSpPr>
        <dsp:cNvPr id="0" name=""/>
        <dsp:cNvSpPr/>
      </dsp:nvSpPr>
      <dsp:spPr>
        <a:xfrm>
          <a:off x="0" y="74804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E1B0A-548E-49A4-B62B-B12733DAD353}">
      <dsp:nvSpPr>
        <dsp:cNvPr id="0" name=""/>
        <dsp:cNvSpPr/>
      </dsp:nvSpPr>
      <dsp:spPr>
        <a:xfrm>
          <a:off x="180921" y="882614"/>
          <a:ext cx="328948" cy="328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62C00-358B-41F0-B65F-EC8265A9C265}">
      <dsp:nvSpPr>
        <dsp:cNvPr id="0" name=""/>
        <dsp:cNvSpPr/>
      </dsp:nvSpPr>
      <dsp:spPr>
        <a:xfrm>
          <a:off x="690791" y="74804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2. Use web conferencing for group instruction and individualized coaching to ensure instructional efficacy across 5 states and 20 districts or LEAs. </a:t>
          </a:r>
          <a:endParaRPr lang="en-US" sz="1500" kern="1200" dirty="0"/>
        </a:p>
      </dsp:txBody>
      <dsp:txXfrm>
        <a:off x="690791" y="748044"/>
        <a:ext cx="9980256" cy="598088"/>
      </dsp:txXfrm>
    </dsp:sp>
    <dsp:sp modelId="{B31C6788-C851-4F86-8198-8D5E0C99E81F}">
      <dsp:nvSpPr>
        <dsp:cNvPr id="0" name=""/>
        <dsp:cNvSpPr/>
      </dsp:nvSpPr>
      <dsp:spPr>
        <a:xfrm>
          <a:off x="0" y="149565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40525-85B7-4875-83A8-D2D7AEAFAEA0}">
      <dsp:nvSpPr>
        <dsp:cNvPr id="0" name=""/>
        <dsp:cNvSpPr/>
      </dsp:nvSpPr>
      <dsp:spPr>
        <a:xfrm>
          <a:off x="180921" y="1630224"/>
          <a:ext cx="328948" cy="328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789A8-080E-4425-AAAE-E21217213455}">
      <dsp:nvSpPr>
        <dsp:cNvPr id="0" name=""/>
        <dsp:cNvSpPr/>
      </dsp:nvSpPr>
      <dsp:spPr>
        <a:xfrm>
          <a:off x="690791" y="149565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3. Increase TVI confidence in assessing and instructing students with CVI.</a:t>
          </a:r>
          <a:endParaRPr lang="en-US" sz="1500" kern="1200" dirty="0"/>
        </a:p>
      </dsp:txBody>
      <dsp:txXfrm>
        <a:off x="690791" y="1495654"/>
        <a:ext cx="9980256" cy="598088"/>
      </dsp:txXfrm>
    </dsp:sp>
    <dsp:sp modelId="{A95002BB-5E73-4204-82B0-B83157A1A3B0}">
      <dsp:nvSpPr>
        <dsp:cNvPr id="0" name=""/>
        <dsp:cNvSpPr/>
      </dsp:nvSpPr>
      <dsp:spPr>
        <a:xfrm>
          <a:off x="0" y="224326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DAC36-DEE5-4203-B110-B910CEB2CBC4}">
      <dsp:nvSpPr>
        <dsp:cNvPr id="0" name=""/>
        <dsp:cNvSpPr/>
      </dsp:nvSpPr>
      <dsp:spPr>
        <a:xfrm>
          <a:off x="180921" y="2377834"/>
          <a:ext cx="328948" cy="3289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51BCB-3472-4C17-B3F0-4E038CF4C102}">
      <dsp:nvSpPr>
        <dsp:cNvPr id="0" name=""/>
        <dsp:cNvSpPr/>
      </dsp:nvSpPr>
      <dsp:spPr>
        <a:xfrm>
          <a:off x="690791" y="224326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4. Improve student access to assessment and interventions for CVI. </a:t>
          </a:r>
          <a:endParaRPr lang="en-US" sz="1500" kern="1200" dirty="0"/>
        </a:p>
      </dsp:txBody>
      <dsp:txXfrm>
        <a:off x="690791" y="2243264"/>
        <a:ext cx="9980256" cy="598088"/>
      </dsp:txXfrm>
    </dsp:sp>
    <dsp:sp modelId="{1C05AA33-78F2-47B1-A850-703775B7E7FB}">
      <dsp:nvSpPr>
        <dsp:cNvPr id="0" name=""/>
        <dsp:cNvSpPr/>
      </dsp:nvSpPr>
      <dsp:spPr>
        <a:xfrm>
          <a:off x="0" y="299087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63132-365B-49E3-A258-47B698F50E28}">
      <dsp:nvSpPr>
        <dsp:cNvPr id="0" name=""/>
        <dsp:cNvSpPr/>
      </dsp:nvSpPr>
      <dsp:spPr>
        <a:xfrm>
          <a:off x="180921" y="3125444"/>
          <a:ext cx="328948" cy="3289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4B01C-FFCE-433E-93CF-0639D7117C35}">
      <dsp:nvSpPr>
        <dsp:cNvPr id="0" name=""/>
        <dsp:cNvSpPr/>
      </dsp:nvSpPr>
      <dsp:spPr>
        <a:xfrm>
          <a:off x="690791" y="299087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5. Improve student outcomes on the CVI range scores for 80% of students.</a:t>
          </a:r>
          <a:endParaRPr lang="en-US" sz="1500" kern="1200"/>
        </a:p>
      </dsp:txBody>
      <dsp:txXfrm>
        <a:off x="690791" y="2990875"/>
        <a:ext cx="9980256" cy="598088"/>
      </dsp:txXfrm>
    </dsp:sp>
    <dsp:sp modelId="{ACCE8B09-8A8D-4BEF-B7D2-05E40B936DAE}">
      <dsp:nvSpPr>
        <dsp:cNvPr id="0" name=""/>
        <dsp:cNvSpPr/>
      </dsp:nvSpPr>
      <dsp:spPr>
        <a:xfrm>
          <a:off x="0" y="373848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31671-8472-43F9-AE8D-C6E60093CE68}">
      <dsp:nvSpPr>
        <dsp:cNvPr id="0" name=""/>
        <dsp:cNvSpPr/>
      </dsp:nvSpPr>
      <dsp:spPr>
        <a:xfrm>
          <a:off x="180921" y="3873055"/>
          <a:ext cx="328948" cy="3289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8ACFD-10FE-49FD-9A6C-19D62BB653F2}">
      <dsp:nvSpPr>
        <dsp:cNvPr id="0" name=""/>
        <dsp:cNvSpPr/>
      </dsp:nvSpPr>
      <dsp:spPr>
        <a:xfrm>
          <a:off x="690791" y="373848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6. Provide access to CViConnect app and a professional trained in its use in 5 states with at least 20 districts/LEAs.</a:t>
          </a:r>
          <a:endParaRPr lang="en-US" sz="1500" kern="1200"/>
        </a:p>
      </dsp:txBody>
      <dsp:txXfrm>
        <a:off x="690791" y="3738485"/>
        <a:ext cx="9980256" cy="598088"/>
      </dsp:txXfrm>
    </dsp:sp>
    <dsp:sp modelId="{47F9F9A9-6AD2-4D7D-A3D6-90CCD488FB0A}">
      <dsp:nvSpPr>
        <dsp:cNvPr id="0" name=""/>
        <dsp:cNvSpPr/>
      </dsp:nvSpPr>
      <dsp:spPr>
        <a:xfrm>
          <a:off x="0" y="448609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ABD54-0A12-4FEF-872E-A3BB44DC1345}">
      <dsp:nvSpPr>
        <dsp:cNvPr id="0" name=""/>
        <dsp:cNvSpPr/>
      </dsp:nvSpPr>
      <dsp:spPr>
        <a:xfrm>
          <a:off x="180921" y="4620665"/>
          <a:ext cx="328948" cy="3289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525BB-DFAD-4CEB-BACC-6820E1895BD3}">
      <dsp:nvSpPr>
        <dsp:cNvPr id="0" name=""/>
        <dsp:cNvSpPr/>
      </dsp:nvSpPr>
      <dsp:spPr>
        <a:xfrm>
          <a:off x="690791" y="448609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7. Apply developed training materials and procedures to both rural and urban LEAs, with an emphasis on LEAs that serve areas with high poverty or have high racial and ethnic diversity. </a:t>
          </a:r>
          <a:endParaRPr lang="en-US" sz="1500" kern="1200"/>
        </a:p>
      </dsp:txBody>
      <dsp:txXfrm>
        <a:off x="690791" y="4486095"/>
        <a:ext cx="9980256" cy="5980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C6788-C851-4F86-8198-8D5E0C99E81F}">
      <dsp:nvSpPr>
        <dsp:cNvPr id="0" name=""/>
        <dsp:cNvSpPr/>
      </dsp:nvSpPr>
      <dsp:spPr>
        <a:xfrm>
          <a:off x="0" y="579466"/>
          <a:ext cx="10662850" cy="49668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40525-85B7-4875-83A8-D2D7AEAFAEA0}">
      <dsp:nvSpPr>
        <dsp:cNvPr id="0" name=""/>
        <dsp:cNvSpPr/>
      </dsp:nvSpPr>
      <dsp:spPr>
        <a:xfrm>
          <a:off x="150247" y="691220"/>
          <a:ext cx="273176" cy="2731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789A8-080E-4425-AAAE-E21217213455}">
      <dsp:nvSpPr>
        <dsp:cNvPr id="0" name=""/>
        <dsp:cNvSpPr/>
      </dsp:nvSpPr>
      <dsp:spPr>
        <a:xfrm>
          <a:off x="573671" y="579466"/>
          <a:ext cx="10089178" cy="49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566" tIns="52566" rIns="52566" bIns="52566" numCol="1" spcCol="1270" anchor="ctr" anchorCtr="0">
          <a:noAutofit/>
        </a:bodyPr>
        <a:lstStyle/>
        <a:p>
          <a:pPr marL="0" lvl="0" indent="0" algn="l" defTabSz="1066800">
            <a:lnSpc>
              <a:spcPct val="100000"/>
            </a:lnSpc>
            <a:spcBef>
              <a:spcPct val="0"/>
            </a:spcBef>
            <a:spcAft>
              <a:spcPct val="35000"/>
            </a:spcAft>
            <a:buNone/>
          </a:pPr>
          <a:r>
            <a:rPr lang="en-US" sz="2400" i="1" kern="1200" dirty="0"/>
            <a:t>3. Increase TVI confidence in assessing and instructing students with CVI.</a:t>
          </a:r>
          <a:endParaRPr lang="en-US" sz="2400" kern="1200" dirty="0"/>
        </a:p>
      </dsp:txBody>
      <dsp:txXfrm>
        <a:off x="573671" y="579466"/>
        <a:ext cx="10089178" cy="4966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DA9C6-2E77-B24E-8C5E-3D405E2EFE3A}">
      <dsp:nvSpPr>
        <dsp:cNvPr id="0" name=""/>
        <dsp:cNvSpPr/>
      </dsp:nvSpPr>
      <dsp:spPr>
        <a:xfrm>
          <a:off x="0" y="468"/>
          <a:ext cx="106720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D80D1B-5ACF-744F-8781-1C80E9294ACF}">
      <dsp:nvSpPr>
        <dsp:cNvPr id="0" name=""/>
        <dsp:cNvSpPr/>
      </dsp:nvSpPr>
      <dsp:spPr>
        <a:xfrm>
          <a:off x="0" y="468"/>
          <a:ext cx="10672098" cy="767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It’s non-invasive, it’s not a medical procedure</a:t>
          </a:r>
        </a:p>
      </dsp:txBody>
      <dsp:txXfrm>
        <a:off x="0" y="468"/>
        <a:ext cx="10672098" cy="767718"/>
      </dsp:txXfrm>
    </dsp:sp>
    <dsp:sp modelId="{99E59B5B-F24F-B54A-903A-560C7075B8CB}">
      <dsp:nvSpPr>
        <dsp:cNvPr id="0" name=""/>
        <dsp:cNvSpPr/>
      </dsp:nvSpPr>
      <dsp:spPr>
        <a:xfrm>
          <a:off x="0" y="768186"/>
          <a:ext cx="106720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046777-34B0-4A4C-A9DD-C59AC733A7BA}">
      <dsp:nvSpPr>
        <dsp:cNvPr id="0" name=""/>
        <dsp:cNvSpPr/>
      </dsp:nvSpPr>
      <dsp:spPr>
        <a:xfrm>
          <a:off x="0" y="768186"/>
          <a:ext cx="10672098" cy="767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If administered correctly, it will not stress the baby</a:t>
          </a:r>
        </a:p>
      </dsp:txBody>
      <dsp:txXfrm>
        <a:off x="0" y="768186"/>
        <a:ext cx="10672098" cy="767718"/>
      </dsp:txXfrm>
    </dsp:sp>
    <dsp:sp modelId="{5AB5D531-92FC-1E4C-8280-92D5550E7CEB}">
      <dsp:nvSpPr>
        <dsp:cNvPr id="0" name=""/>
        <dsp:cNvSpPr/>
      </dsp:nvSpPr>
      <dsp:spPr>
        <a:xfrm>
          <a:off x="0" y="1535904"/>
          <a:ext cx="106720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D32C4-B6C5-0E40-BBAA-F284F1B54F9B}">
      <dsp:nvSpPr>
        <dsp:cNvPr id="0" name=""/>
        <dsp:cNvSpPr/>
      </dsp:nvSpPr>
      <dsp:spPr>
        <a:xfrm>
          <a:off x="0" y="1535904"/>
          <a:ext cx="10672098" cy="767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The screening takes about 10 minutes to complete</a:t>
          </a:r>
        </a:p>
      </dsp:txBody>
      <dsp:txXfrm>
        <a:off x="0" y="1535904"/>
        <a:ext cx="10672098" cy="767718"/>
      </dsp:txXfrm>
    </dsp:sp>
    <dsp:sp modelId="{D72AE0E1-185B-7540-A3C9-D4AA9A0C5C7E}">
      <dsp:nvSpPr>
        <dsp:cNvPr id="0" name=""/>
        <dsp:cNvSpPr/>
      </dsp:nvSpPr>
      <dsp:spPr>
        <a:xfrm>
          <a:off x="0" y="2303623"/>
          <a:ext cx="106720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6AAB4-BAF7-2E45-94F2-824C7CBF1B7A}">
      <dsp:nvSpPr>
        <dsp:cNvPr id="0" name=""/>
        <dsp:cNvSpPr/>
      </dsp:nvSpPr>
      <dsp:spPr>
        <a:xfrm>
          <a:off x="0" y="2303623"/>
          <a:ext cx="10672098" cy="767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It’s easy to train, about 2-3 sessions with hands-on portion</a:t>
          </a:r>
        </a:p>
      </dsp:txBody>
      <dsp:txXfrm>
        <a:off x="0" y="2303623"/>
        <a:ext cx="10672098" cy="767718"/>
      </dsp:txXfrm>
    </dsp:sp>
    <dsp:sp modelId="{19213798-762D-CC47-BF37-C0FB0A4262B0}">
      <dsp:nvSpPr>
        <dsp:cNvPr id="0" name=""/>
        <dsp:cNvSpPr/>
      </dsp:nvSpPr>
      <dsp:spPr>
        <a:xfrm>
          <a:off x="0" y="3071341"/>
          <a:ext cx="1067209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B35E6-2DD1-A941-9D70-571427A0465A}">
      <dsp:nvSpPr>
        <dsp:cNvPr id="0" name=""/>
        <dsp:cNvSpPr/>
      </dsp:nvSpPr>
      <dsp:spPr>
        <a:xfrm>
          <a:off x="0" y="3071341"/>
          <a:ext cx="10672098" cy="767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Any specialist can be trained; it does not have to be a TVI</a:t>
          </a:r>
        </a:p>
      </dsp:txBody>
      <dsp:txXfrm>
        <a:off x="0" y="3071341"/>
        <a:ext cx="10672098" cy="7677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D03BB-42AB-4F40-8ACC-C31ABB89D7A0}">
      <dsp:nvSpPr>
        <dsp:cNvPr id="0" name=""/>
        <dsp:cNvSpPr/>
      </dsp:nvSpPr>
      <dsp:spPr>
        <a:xfrm>
          <a:off x="0" y="43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75D7-495E-44ED-B4F1-4C9B4604760E}">
      <dsp:nvSpPr>
        <dsp:cNvPr id="0" name=""/>
        <dsp:cNvSpPr/>
      </dsp:nvSpPr>
      <dsp:spPr>
        <a:xfrm>
          <a:off x="180921" y="135004"/>
          <a:ext cx="328948" cy="328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040AD-9653-458A-9DF8-AB44B223D716}">
      <dsp:nvSpPr>
        <dsp:cNvPr id="0" name=""/>
        <dsp:cNvSpPr/>
      </dsp:nvSpPr>
      <dsp:spPr>
        <a:xfrm>
          <a:off x="690791" y="43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1. Produce excellent training materials for the use of the CViConnect app.</a:t>
          </a:r>
          <a:endParaRPr lang="en-US" sz="1500" kern="1200" dirty="0"/>
        </a:p>
      </dsp:txBody>
      <dsp:txXfrm>
        <a:off x="690791" y="434"/>
        <a:ext cx="9980256" cy="598088"/>
      </dsp:txXfrm>
    </dsp:sp>
    <dsp:sp modelId="{3C9CC8AE-4912-4A3F-AC4F-109DCCB2C34F}">
      <dsp:nvSpPr>
        <dsp:cNvPr id="0" name=""/>
        <dsp:cNvSpPr/>
      </dsp:nvSpPr>
      <dsp:spPr>
        <a:xfrm>
          <a:off x="0" y="74804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E1B0A-548E-49A4-B62B-B12733DAD353}">
      <dsp:nvSpPr>
        <dsp:cNvPr id="0" name=""/>
        <dsp:cNvSpPr/>
      </dsp:nvSpPr>
      <dsp:spPr>
        <a:xfrm>
          <a:off x="180921" y="882614"/>
          <a:ext cx="328948" cy="328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62C00-358B-41F0-B65F-EC8265A9C265}">
      <dsp:nvSpPr>
        <dsp:cNvPr id="0" name=""/>
        <dsp:cNvSpPr/>
      </dsp:nvSpPr>
      <dsp:spPr>
        <a:xfrm>
          <a:off x="690791" y="74804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2. Use web conferencing for group instruction and individualized coaching to ensure instructional efficacy across 5 states and 20 districts or LEAs. </a:t>
          </a:r>
          <a:endParaRPr lang="en-US" sz="1500" kern="1200" dirty="0"/>
        </a:p>
      </dsp:txBody>
      <dsp:txXfrm>
        <a:off x="690791" y="748044"/>
        <a:ext cx="9980256" cy="598088"/>
      </dsp:txXfrm>
    </dsp:sp>
    <dsp:sp modelId="{B31C6788-C851-4F86-8198-8D5E0C99E81F}">
      <dsp:nvSpPr>
        <dsp:cNvPr id="0" name=""/>
        <dsp:cNvSpPr/>
      </dsp:nvSpPr>
      <dsp:spPr>
        <a:xfrm>
          <a:off x="0" y="149565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40525-85B7-4875-83A8-D2D7AEAFAEA0}">
      <dsp:nvSpPr>
        <dsp:cNvPr id="0" name=""/>
        <dsp:cNvSpPr/>
      </dsp:nvSpPr>
      <dsp:spPr>
        <a:xfrm>
          <a:off x="180921" y="1630224"/>
          <a:ext cx="328948" cy="328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789A8-080E-4425-AAAE-E21217213455}">
      <dsp:nvSpPr>
        <dsp:cNvPr id="0" name=""/>
        <dsp:cNvSpPr/>
      </dsp:nvSpPr>
      <dsp:spPr>
        <a:xfrm>
          <a:off x="690791" y="149565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3. Increase TVI confidence in assessing and instructing students with CVI.</a:t>
          </a:r>
          <a:endParaRPr lang="en-US" sz="1500" kern="1200" dirty="0"/>
        </a:p>
      </dsp:txBody>
      <dsp:txXfrm>
        <a:off x="690791" y="1495654"/>
        <a:ext cx="9980256" cy="598088"/>
      </dsp:txXfrm>
    </dsp:sp>
    <dsp:sp modelId="{A95002BB-5E73-4204-82B0-B83157A1A3B0}">
      <dsp:nvSpPr>
        <dsp:cNvPr id="0" name=""/>
        <dsp:cNvSpPr/>
      </dsp:nvSpPr>
      <dsp:spPr>
        <a:xfrm>
          <a:off x="0" y="224326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DAC36-DEE5-4203-B110-B910CEB2CBC4}">
      <dsp:nvSpPr>
        <dsp:cNvPr id="0" name=""/>
        <dsp:cNvSpPr/>
      </dsp:nvSpPr>
      <dsp:spPr>
        <a:xfrm>
          <a:off x="180921" y="2377834"/>
          <a:ext cx="328948" cy="3289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51BCB-3472-4C17-B3F0-4E038CF4C102}">
      <dsp:nvSpPr>
        <dsp:cNvPr id="0" name=""/>
        <dsp:cNvSpPr/>
      </dsp:nvSpPr>
      <dsp:spPr>
        <a:xfrm>
          <a:off x="690791" y="224326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4. Improve student access to assessment and interventions for CVI. </a:t>
          </a:r>
          <a:endParaRPr lang="en-US" sz="1500" kern="1200" dirty="0"/>
        </a:p>
      </dsp:txBody>
      <dsp:txXfrm>
        <a:off x="690791" y="2243264"/>
        <a:ext cx="9980256" cy="598088"/>
      </dsp:txXfrm>
    </dsp:sp>
    <dsp:sp modelId="{1C05AA33-78F2-47B1-A850-703775B7E7FB}">
      <dsp:nvSpPr>
        <dsp:cNvPr id="0" name=""/>
        <dsp:cNvSpPr/>
      </dsp:nvSpPr>
      <dsp:spPr>
        <a:xfrm>
          <a:off x="0" y="299087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63132-365B-49E3-A258-47B698F50E28}">
      <dsp:nvSpPr>
        <dsp:cNvPr id="0" name=""/>
        <dsp:cNvSpPr/>
      </dsp:nvSpPr>
      <dsp:spPr>
        <a:xfrm>
          <a:off x="180921" y="3125444"/>
          <a:ext cx="328948" cy="3289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4B01C-FFCE-433E-93CF-0639D7117C35}">
      <dsp:nvSpPr>
        <dsp:cNvPr id="0" name=""/>
        <dsp:cNvSpPr/>
      </dsp:nvSpPr>
      <dsp:spPr>
        <a:xfrm>
          <a:off x="690791" y="299087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5. Improve student outcomes on the CVI range scores for 80% of students.</a:t>
          </a:r>
          <a:endParaRPr lang="en-US" sz="1500" kern="1200"/>
        </a:p>
      </dsp:txBody>
      <dsp:txXfrm>
        <a:off x="690791" y="2990875"/>
        <a:ext cx="9980256" cy="598088"/>
      </dsp:txXfrm>
    </dsp:sp>
    <dsp:sp modelId="{ACCE8B09-8A8D-4BEF-B7D2-05E40B936DAE}">
      <dsp:nvSpPr>
        <dsp:cNvPr id="0" name=""/>
        <dsp:cNvSpPr/>
      </dsp:nvSpPr>
      <dsp:spPr>
        <a:xfrm>
          <a:off x="0" y="373848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31671-8472-43F9-AE8D-C6E60093CE68}">
      <dsp:nvSpPr>
        <dsp:cNvPr id="0" name=""/>
        <dsp:cNvSpPr/>
      </dsp:nvSpPr>
      <dsp:spPr>
        <a:xfrm>
          <a:off x="180921" y="3873055"/>
          <a:ext cx="328948" cy="3289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8ACFD-10FE-49FD-9A6C-19D62BB653F2}">
      <dsp:nvSpPr>
        <dsp:cNvPr id="0" name=""/>
        <dsp:cNvSpPr/>
      </dsp:nvSpPr>
      <dsp:spPr>
        <a:xfrm>
          <a:off x="690791" y="373848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6. Provide access to CViConnect app and a professional trained in its use in 5 states with at least 20 districts/LEAs.</a:t>
          </a:r>
          <a:endParaRPr lang="en-US" sz="1500" kern="1200"/>
        </a:p>
      </dsp:txBody>
      <dsp:txXfrm>
        <a:off x="690791" y="3738485"/>
        <a:ext cx="9980256" cy="598088"/>
      </dsp:txXfrm>
    </dsp:sp>
    <dsp:sp modelId="{47F9F9A9-6AD2-4D7D-A3D6-90CCD488FB0A}">
      <dsp:nvSpPr>
        <dsp:cNvPr id="0" name=""/>
        <dsp:cNvSpPr/>
      </dsp:nvSpPr>
      <dsp:spPr>
        <a:xfrm>
          <a:off x="0" y="448609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ABD54-0A12-4FEF-872E-A3BB44DC1345}">
      <dsp:nvSpPr>
        <dsp:cNvPr id="0" name=""/>
        <dsp:cNvSpPr/>
      </dsp:nvSpPr>
      <dsp:spPr>
        <a:xfrm>
          <a:off x="180921" y="4620665"/>
          <a:ext cx="328948" cy="3289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525BB-DFAD-4CEB-BACC-6820E1895BD3}">
      <dsp:nvSpPr>
        <dsp:cNvPr id="0" name=""/>
        <dsp:cNvSpPr/>
      </dsp:nvSpPr>
      <dsp:spPr>
        <a:xfrm>
          <a:off x="690791" y="448609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7. Apply developed training materials and procedures to both rural and urban LEAs, with an emphasis on LEAs that serve areas with high poverty or have high racial and ethnic diversity. </a:t>
          </a:r>
          <a:endParaRPr lang="en-US" sz="1500" kern="1200"/>
        </a:p>
      </dsp:txBody>
      <dsp:txXfrm>
        <a:off x="690791" y="4486095"/>
        <a:ext cx="9980256" cy="5980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002BB-5E73-4204-82B0-B83157A1A3B0}">
      <dsp:nvSpPr>
        <dsp:cNvPr id="0" name=""/>
        <dsp:cNvSpPr/>
      </dsp:nvSpPr>
      <dsp:spPr>
        <a:xfrm>
          <a:off x="0" y="498864"/>
          <a:ext cx="10812222" cy="4275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DAC36-DEE5-4203-B110-B910CEB2CBC4}">
      <dsp:nvSpPr>
        <dsp:cNvPr id="0" name=""/>
        <dsp:cNvSpPr/>
      </dsp:nvSpPr>
      <dsp:spPr>
        <a:xfrm>
          <a:off x="129348" y="595074"/>
          <a:ext cx="235178" cy="2351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51BCB-3472-4C17-B3F0-4E038CF4C102}">
      <dsp:nvSpPr>
        <dsp:cNvPr id="0" name=""/>
        <dsp:cNvSpPr/>
      </dsp:nvSpPr>
      <dsp:spPr>
        <a:xfrm>
          <a:off x="493875" y="498864"/>
          <a:ext cx="10318346" cy="427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254" tIns="45254" rIns="45254" bIns="45254" numCol="1" spcCol="1270" anchor="ctr" anchorCtr="0">
          <a:noAutofit/>
        </a:bodyPr>
        <a:lstStyle/>
        <a:p>
          <a:pPr marL="0" lvl="0" indent="0" algn="l" defTabSz="933450">
            <a:lnSpc>
              <a:spcPct val="100000"/>
            </a:lnSpc>
            <a:spcBef>
              <a:spcPct val="0"/>
            </a:spcBef>
            <a:spcAft>
              <a:spcPct val="35000"/>
            </a:spcAft>
            <a:buNone/>
          </a:pPr>
          <a:r>
            <a:rPr lang="en-US" sz="2100" i="1" kern="1200" dirty="0"/>
            <a:t>4. Improve student access to assessment and interventions for CVI. </a:t>
          </a:r>
          <a:endParaRPr lang="en-US" sz="2100" kern="1200" dirty="0"/>
        </a:p>
      </dsp:txBody>
      <dsp:txXfrm>
        <a:off x="493875" y="498864"/>
        <a:ext cx="10318346" cy="4275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D03BB-42AB-4F40-8ACC-C31ABB89D7A0}">
      <dsp:nvSpPr>
        <dsp:cNvPr id="0" name=""/>
        <dsp:cNvSpPr/>
      </dsp:nvSpPr>
      <dsp:spPr>
        <a:xfrm>
          <a:off x="0" y="43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75D7-495E-44ED-B4F1-4C9B4604760E}">
      <dsp:nvSpPr>
        <dsp:cNvPr id="0" name=""/>
        <dsp:cNvSpPr/>
      </dsp:nvSpPr>
      <dsp:spPr>
        <a:xfrm>
          <a:off x="180921" y="135004"/>
          <a:ext cx="328948" cy="328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040AD-9653-458A-9DF8-AB44B223D716}">
      <dsp:nvSpPr>
        <dsp:cNvPr id="0" name=""/>
        <dsp:cNvSpPr/>
      </dsp:nvSpPr>
      <dsp:spPr>
        <a:xfrm>
          <a:off x="690791" y="43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1. Produce excellent training materials for the use of the CViConnect app.</a:t>
          </a:r>
          <a:endParaRPr lang="en-US" sz="1500" kern="1200" dirty="0"/>
        </a:p>
      </dsp:txBody>
      <dsp:txXfrm>
        <a:off x="690791" y="434"/>
        <a:ext cx="9980256" cy="598088"/>
      </dsp:txXfrm>
    </dsp:sp>
    <dsp:sp modelId="{3C9CC8AE-4912-4A3F-AC4F-109DCCB2C34F}">
      <dsp:nvSpPr>
        <dsp:cNvPr id="0" name=""/>
        <dsp:cNvSpPr/>
      </dsp:nvSpPr>
      <dsp:spPr>
        <a:xfrm>
          <a:off x="0" y="74804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E1B0A-548E-49A4-B62B-B12733DAD353}">
      <dsp:nvSpPr>
        <dsp:cNvPr id="0" name=""/>
        <dsp:cNvSpPr/>
      </dsp:nvSpPr>
      <dsp:spPr>
        <a:xfrm>
          <a:off x="180921" y="882614"/>
          <a:ext cx="328948" cy="328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62C00-358B-41F0-B65F-EC8265A9C265}">
      <dsp:nvSpPr>
        <dsp:cNvPr id="0" name=""/>
        <dsp:cNvSpPr/>
      </dsp:nvSpPr>
      <dsp:spPr>
        <a:xfrm>
          <a:off x="690791" y="74804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2. Use web conferencing for group instruction and individualized coaching to ensure instructional efficacy across 5 states and 20 districts or LEAs. </a:t>
          </a:r>
          <a:endParaRPr lang="en-US" sz="1500" kern="1200" dirty="0"/>
        </a:p>
      </dsp:txBody>
      <dsp:txXfrm>
        <a:off x="690791" y="748044"/>
        <a:ext cx="9980256" cy="598088"/>
      </dsp:txXfrm>
    </dsp:sp>
    <dsp:sp modelId="{B31C6788-C851-4F86-8198-8D5E0C99E81F}">
      <dsp:nvSpPr>
        <dsp:cNvPr id="0" name=""/>
        <dsp:cNvSpPr/>
      </dsp:nvSpPr>
      <dsp:spPr>
        <a:xfrm>
          <a:off x="0" y="149565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40525-85B7-4875-83A8-D2D7AEAFAEA0}">
      <dsp:nvSpPr>
        <dsp:cNvPr id="0" name=""/>
        <dsp:cNvSpPr/>
      </dsp:nvSpPr>
      <dsp:spPr>
        <a:xfrm>
          <a:off x="180921" y="1630224"/>
          <a:ext cx="328948" cy="328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789A8-080E-4425-AAAE-E21217213455}">
      <dsp:nvSpPr>
        <dsp:cNvPr id="0" name=""/>
        <dsp:cNvSpPr/>
      </dsp:nvSpPr>
      <dsp:spPr>
        <a:xfrm>
          <a:off x="690791" y="149565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3. Increase TVI confidence in assessing and instructing students with CVI.</a:t>
          </a:r>
          <a:endParaRPr lang="en-US" sz="1500" kern="1200" dirty="0"/>
        </a:p>
      </dsp:txBody>
      <dsp:txXfrm>
        <a:off x="690791" y="1495654"/>
        <a:ext cx="9980256" cy="598088"/>
      </dsp:txXfrm>
    </dsp:sp>
    <dsp:sp modelId="{A95002BB-5E73-4204-82B0-B83157A1A3B0}">
      <dsp:nvSpPr>
        <dsp:cNvPr id="0" name=""/>
        <dsp:cNvSpPr/>
      </dsp:nvSpPr>
      <dsp:spPr>
        <a:xfrm>
          <a:off x="0" y="224326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DAC36-DEE5-4203-B110-B910CEB2CBC4}">
      <dsp:nvSpPr>
        <dsp:cNvPr id="0" name=""/>
        <dsp:cNvSpPr/>
      </dsp:nvSpPr>
      <dsp:spPr>
        <a:xfrm>
          <a:off x="180921" y="2377834"/>
          <a:ext cx="328948" cy="3289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51BCB-3472-4C17-B3F0-4E038CF4C102}">
      <dsp:nvSpPr>
        <dsp:cNvPr id="0" name=""/>
        <dsp:cNvSpPr/>
      </dsp:nvSpPr>
      <dsp:spPr>
        <a:xfrm>
          <a:off x="690791" y="224326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4. Improve student access to assessment and interventions for CVI. </a:t>
          </a:r>
          <a:endParaRPr lang="en-US" sz="1500" kern="1200" dirty="0"/>
        </a:p>
      </dsp:txBody>
      <dsp:txXfrm>
        <a:off x="690791" y="2243264"/>
        <a:ext cx="9980256" cy="598088"/>
      </dsp:txXfrm>
    </dsp:sp>
    <dsp:sp modelId="{1C05AA33-78F2-47B1-A850-703775B7E7FB}">
      <dsp:nvSpPr>
        <dsp:cNvPr id="0" name=""/>
        <dsp:cNvSpPr/>
      </dsp:nvSpPr>
      <dsp:spPr>
        <a:xfrm>
          <a:off x="0" y="299087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63132-365B-49E3-A258-47B698F50E28}">
      <dsp:nvSpPr>
        <dsp:cNvPr id="0" name=""/>
        <dsp:cNvSpPr/>
      </dsp:nvSpPr>
      <dsp:spPr>
        <a:xfrm>
          <a:off x="180921" y="3125444"/>
          <a:ext cx="328948" cy="3289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4B01C-FFCE-433E-93CF-0639D7117C35}">
      <dsp:nvSpPr>
        <dsp:cNvPr id="0" name=""/>
        <dsp:cNvSpPr/>
      </dsp:nvSpPr>
      <dsp:spPr>
        <a:xfrm>
          <a:off x="690791" y="299087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5. Improve student outcomes on the CVI range scores for 80% of students.</a:t>
          </a:r>
          <a:endParaRPr lang="en-US" sz="1500" kern="1200"/>
        </a:p>
      </dsp:txBody>
      <dsp:txXfrm>
        <a:off x="690791" y="2990875"/>
        <a:ext cx="9980256" cy="598088"/>
      </dsp:txXfrm>
    </dsp:sp>
    <dsp:sp modelId="{ACCE8B09-8A8D-4BEF-B7D2-05E40B936DAE}">
      <dsp:nvSpPr>
        <dsp:cNvPr id="0" name=""/>
        <dsp:cNvSpPr/>
      </dsp:nvSpPr>
      <dsp:spPr>
        <a:xfrm>
          <a:off x="0" y="373848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31671-8472-43F9-AE8D-C6E60093CE68}">
      <dsp:nvSpPr>
        <dsp:cNvPr id="0" name=""/>
        <dsp:cNvSpPr/>
      </dsp:nvSpPr>
      <dsp:spPr>
        <a:xfrm>
          <a:off x="180921" y="3873055"/>
          <a:ext cx="328948" cy="3289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8ACFD-10FE-49FD-9A6C-19D62BB653F2}">
      <dsp:nvSpPr>
        <dsp:cNvPr id="0" name=""/>
        <dsp:cNvSpPr/>
      </dsp:nvSpPr>
      <dsp:spPr>
        <a:xfrm>
          <a:off x="690791" y="373848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6. Provide access to CViConnect app and a professional trained in its use in 5 states with at least 20 districts/LEAs.</a:t>
          </a:r>
          <a:endParaRPr lang="en-US" sz="1500" kern="1200"/>
        </a:p>
      </dsp:txBody>
      <dsp:txXfrm>
        <a:off x="690791" y="3738485"/>
        <a:ext cx="9980256" cy="598088"/>
      </dsp:txXfrm>
    </dsp:sp>
    <dsp:sp modelId="{47F9F9A9-6AD2-4D7D-A3D6-90CCD488FB0A}">
      <dsp:nvSpPr>
        <dsp:cNvPr id="0" name=""/>
        <dsp:cNvSpPr/>
      </dsp:nvSpPr>
      <dsp:spPr>
        <a:xfrm>
          <a:off x="0" y="448609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ABD54-0A12-4FEF-872E-A3BB44DC1345}">
      <dsp:nvSpPr>
        <dsp:cNvPr id="0" name=""/>
        <dsp:cNvSpPr/>
      </dsp:nvSpPr>
      <dsp:spPr>
        <a:xfrm>
          <a:off x="180921" y="4620665"/>
          <a:ext cx="328948" cy="3289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525BB-DFAD-4CEB-BACC-6820E1895BD3}">
      <dsp:nvSpPr>
        <dsp:cNvPr id="0" name=""/>
        <dsp:cNvSpPr/>
      </dsp:nvSpPr>
      <dsp:spPr>
        <a:xfrm>
          <a:off x="690791" y="448609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7. Apply developed training materials and procedures to both rural and urban LEAs, with an emphasis on LEAs that serve areas with high poverty or have high racial and ethnic diversity. </a:t>
          </a:r>
          <a:endParaRPr lang="en-US" sz="1500" kern="1200"/>
        </a:p>
      </dsp:txBody>
      <dsp:txXfrm>
        <a:off x="690791" y="4486095"/>
        <a:ext cx="9980256" cy="5980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5AA33-78F2-47B1-A850-703775B7E7FB}">
      <dsp:nvSpPr>
        <dsp:cNvPr id="0" name=""/>
        <dsp:cNvSpPr/>
      </dsp:nvSpPr>
      <dsp:spPr>
        <a:xfrm>
          <a:off x="0" y="443232"/>
          <a:ext cx="10535124" cy="3799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63132-365B-49E3-A258-47B698F50E28}">
      <dsp:nvSpPr>
        <dsp:cNvPr id="0" name=""/>
        <dsp:cNvSpPr/>
      </dsp:nvSpPr>
      <dsp:spPr>
        <a:xfrm>
          <a:off x="114923" y="528713"/>
          <a:ext cx="208952" cy="2089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4B01C-FFCE-433E-93CF-0639D7117C35}">
      <dsp:nvSpPr>
        <dsp:cNvPr id="0" name=""/>
        <dsp:cNvSpPr/>
      </dsp:nvSpPr>
      <dsp:spPr>
        <a:xfrm>
          <a:off x="438800" y="443232"/>
          <a:ext cx="10096323" cy="379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208" tIns="40208" rIns="40208" bIns="40208" numCol="1" spcCol="1270" anchor="ctr" anchorCtr="0">
          <a:noAutofit/>
        </a:bodyPr>
        <a:lstStyle/>
        <a:p>
          <a:pPr marL="0" lvl="0" indent="0" algn="l" defTabSz="844550">
            <a:lnSpc>
              <a:spcPct val="100000"/>
            </a:lnSpc>
            <a:spcBef>
              <a:spcPct val="0"/>
            </a:spcBef>
            <a:spcAft>
              <a:spcPct val="35000"/>
            </a:spcAft>
            <a:buNone/>
          </a:pPr>
          <a:r>
            <a:rPr lang="en-US" sz="1900" i="1" kern="1200" dirty="0"/>
            <a:t>5. Improve student outcomes on the CVI range scores for 80% of students.</a:t>
          </a:r>
          <a:endParaRPr lang="en-US" sz="1900" kern="1200" dirty="0"/>
        </a:p>
      </dsp:txBody>
      <dsp:txXfrm>
        <a:off x="438800" y="443232"/>
        <a:ext cx="10096323" cy="37991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D03BB-42AB-4F40-8ACC-C31ABB89D7A0}">
      <dsp:nvSpPr>
        <dsp:cNvPr id="0" name=""/>
        <dsp:cNvSpPr/>
      </dsp:nvSpPr>
      <dsp:spPr>
        <a:xfrm>
          <a:off x="0" y="43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75D7-495E-44ED-B4F1-4C9B4604760E}">
      <dsp:nvSpPr>
        <dsp:cNvPr id="0" name=""/>
        <dsp:cNvSpPr/>
      </dsp:nvSpPr>
      <dsp:spPr>
        <a:xfrm>
          <a:off x="180921" y="135004"/>
          <a:ext cx="328948" cy="328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040AD-9653-458A-9DF8-AB44B223D716}">
      <dsp:nvSpPr>
        <dsp:cNvPr id="0" name=""/>
        <dsp:cNvSpPr/>
      </dsp:nvSpPr>
      <dsp:spPr>
        <a:xfrm>
          <a:off x="690791" y="43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1. Produce excellent training materials for the use of the CViConnect app.</a:t>
          </a:r>
          <a:endParaRPr lang="en-US" sz="1500" kern="1200" dirty="0"/>
        </a:p>
      </dsp:txBody>
      <dsp:txXfrm>
        <a:off x="690791" y="434"/>
        <a:ext cx="9980256" cy="598088"/>
      </dsp:txXfrm>
    </dsp:sp>
    <dsp:sp modelId="{3C9CC8AE-4912-4A3F-AC4F-109DCCB2C34F}">
      <dsp:nvSpPr>
        <dsp:cNvPr id="0" name=""/>
        <dsp:cNvSpPr/>
      </dsp:nvSpPr>
      <dsp:spPr>
        <a:xfrm>
          <a:off x="0" y="74804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E1B0A-548E-49A4-B62B-B12733DAD353}">
      <dsp:nvSpPr>
        <dsp:cNvPr id="0" name=""/>
        <dsp:cNvSpPr/>
      </dsp:nvSpPr>
      <dsp:spPr>
        <a:xfrm>
          <a:off x="180921" y="882614"/>
          <a:ext cx="328948" cy="328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62C00-358B-41F0-B65F-EC8265A9C265}">
      <dsp:nvSpPr>
        <dsp:cNvPr id="0" name=""/>
        <dsp:cNvSpPr/>
      </dsp:nvSpPr>
      <dsp:spPr>
        <a:xfrm>
          <a:off x="690791" y="74804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2. Use web conferencing for group instruction and individualized coaching to ensure instructional efficacy across 5 states and 20 districts or LEAs. </a:t>
          </a:r>
          <a:endParaRPr lang="en-US" sz="1500" kern="1200" dirty="0"/>
        </a:p>
      </dsp:txBody>
      <dsp:txXfrm>
        <a:off x="690791" y="748044"/>
        <a:ext cx="9980256" cy="598088"/>
      </dsp:txXfrm>
    </dsp:sp>
    <dsp:sp modelId="{B31C6788-C851-4F86-8198-8D5E0C99E81F}">
      <dsp:nvSpPr>
        <dsp:cNvPr id="0" name=""/>
        <dsp:cNvSpPr/>
      </dsp:nvSpPr>
      <dsp:spPr>
        <a:xfrm>
          <a:off x="0" y="149565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40525-85B7-4875-83A8-D2D7AEAFAEA0}">
      <dsp:nvSpPr>
        <dsp:cNvPr id="0" name=""/>
        <dsp:cNvSpPr/>
      </dsp:nvSpPr>
      <dsp:spPr>
        <a:xfrm>
          <a:off x="180921" y="1630224"/>
          <a:ext cx="328948" cy="328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789A8-080E-4425-AAAE-E21217213455}">
      <dsp:nvSpPr>
        <dsp:cNvPr id="0" name=""/>
        <dsp:cNvSpPr/>
      </dsp:nvSpPr>
      <dsp:spPr>
        <a:xfrm>
          <a:off x="690791" y="149565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3. Increase TVI confidence in assessing and instructing students with CVI.</a:t>
          </a:r>
          <a:endParaRPr lang="en-US" sz="1500" kern="1200" dirty="0"/>
        </a:p>
      </dsp:txBody>
      <dsp:txXfrm>
        <a:off x="690791" y="1495654"/>
        <a:ext cx="9980256" cy="598088"/>
      </dsp:txXfrm>
    </dsp:sp>
    <dsp:sp modelId="{A95002BB-5E73-4204-82B0-B83157A1A3B0}">
      <dsp:nvSpPr>
        <dsp:cNvPr id="0" name=""/>
        <dsp:cNvSpPr/>
      </dsp:nvSpPr>
      <dsp:spPr>
        <a:xfrm>
          <a:off x="0" y="224326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DAC36-DEE5-4203-B110-B910CEB2CBC4}">
      <dsp:nvSpPr>
        <dsp:cNvPr id="0" name=""/>
        <dsp:cNvSpPr/>
      </dsp:nvSpPr>
      <dsp:spPr>
        <a:xfrm>
          <a:off x="180921" y="2377834"/>
          <a:ext cx="328948" cy="3289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51BCB-3472-4C17-B3F0-4E038CF4C102}">
      <dsp:nvSpPr>
        <dsp:cNvPr id="0" name=""/>
        <dsp:cNvSpPr/>
      </dsp:nvSpPr>
      <dsp:spPr>
        <a:xfrm>
          <a:off x="690791" y="224326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4. Improve student access to assessment and interventions for CVI. </a:t>
          </a:r>
          <a:endParaRPr lang="en-US" sz="1500" kern="1200" dirty="0"/>
        </a:p>
      </dsp:txBody>
      <dsp:txXfrm>
        <a:off x="690791" y="2243264"/>
        <a:ext cx="9980256" cy="598088"/>
      </dsp:txXfrm>
    </dsp:sp>
    <dsp:sp modelId="{1C05AA33-78F2-47B1-A850-703775B7E7FB}">
      <dsp:nvSpPr>
        <dsp:cNvPr id="0" name=""/>
        <dsp:cNvSpPr/>
      </dsp:nvSpPr>
      <dsp:spPr>
        <a:xfrm>
          <a:off x="0" y="299087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63132-365B-49E3-A258-47B698F50E28}">
      <dsp:nvSpPr>
        <dsp:cNvPr id="0" name=""/>
        <dsp:cNvSpPr/>
      </dsp:nvSpPr>
      <dsp:spPr>
        <a:xfrm>
          <a:off x="180921" y="3125444"/>
          <a:ext cx="328948" cy="3289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4B01C-FFCE-433E-93CF-0639D7117C35}">
      <dsp:nvSpPr>
        <dsp:cNvPr id="0" name=""/>
        <dsp:cNvSpPr/>
      </dsp:nvSpPr>
      <dsp:spPr>
        <a:xfrm>
          <a:off x="690791" y="299087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5. Improve student outcomes on the CVI range scores for 80% of students.</a:t>
          </a:r>
          <a:endParaRPr lang="en-US" sz="1500" kern="1200"/>
        </a:p>
      </dsp:txBody>
      <dsp:txXfrm>
        <a:off x="690791" y="2990875"/>
        <a:ext cx="9980256" cy="598088"/>
      </dsp:txXfrm>
    </dsp:sp>
    <dsp:sp modelId="{ACCE8B09-8A8D-4BEF-B7D2-05E40B936DAE}">
      <dsp:nvSpPr>
        <dsp:cNvPr id="0" name=""/>
        <dsp:cNvSpPr/>
      </dsp:nvSpPr>
      <dsp:spPr>
        <a:xfrm>
          <a:off x="0" y="373848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31671-8472-43F9-AE8D-C6E60093CE68}">
      <dsp:nvSpPr>
        <dsp:cNvPr id="0" name=""/>
        <dsp:cNvSpPr/>
      </dsp:nvSpPr>
      <dsp:spPr>
        <a:xfrm>
          <a:off x="180921" y="3873055"/>
          <a:ext cx="328948" cy="3289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8ACFD-10FE-49FD-9A6C-19D62BB653F2}">
      <dsp:nvSpPr>
        <dsp:cNvPr id="0" name=""/>
        <dsp:cNvSpPr/>
      </dsp:nvSpPr>
      <dsp:spPr>
        <a:xfrm>
          <a:off x="690791" y="373848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6. Provide access to CViConnect app and a professional trained in its use in 5 states with at least 20 districts/LEAs.</a:t>
          </a:r>
          <a:endParaRPr lang="en-US" sz="1500" kern="1200"/>
        </a:p>
      </dsp:txBody>
      <dsp:txXfrm>
        <a:off x="690791" y="3738485"/>
        <a:ext cx="9980256" cy="598088"/>
      </dsp:txXfrm>
    </dsp:sp>
    <dsp:sp modelId="{47F9F9A9-6AD2-4D7D-A3D6-90CCD488FB0A}">
      <dsp:nvSpPr>
        <dsp:cNvPr id="0" name=""/>
        <dsp:cNvSpPr/>
      </dsp:nvSpPr>
      <dsp:spPr>
        <a:xfrm>
          <a:off x="0" y="448609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ABD54-0A12-4FEF-872E-A3BB44DC1345}">
      <dsp:nvSpPr>
        <dsp:cNvPr id="0" name=""/>
        <dsp:cNvSpPr/>
      </dsp:nvSpPr>
      <dsp:spPr>
        <a:xfrm>
          <a:off x="180921" y="4620665"/>
          <a:ext cx="328948" cy="3289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525BB-DFAD-4CEB-BACC-6820E1895BD3}">
      <dsp:nvSpPr>
        <dsp:cNvPr id="0" name=""/>
        <dsp:cNvSpPr/>
      </dsp:nvSpPr>
      <dsp:spPr>
        <a:xfrm>
          <a:off x="690791" y="448609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7. Apply developed training materials and procedures to both rural and urban LEAs, with an emphasis on LEAs that serve areas with high poverty or have high racial and ethnic diversity. </a:t>
          </a:r>
          <a:endParaRPr lang="en-US" sz="1500" kern="1200"/>
        </a:p>
      </dsp:txBody>
      <dsp:txXfrm>
        <a:off x="690791" y="4486095"/>
        <a:ext cx="9980256" cy="5980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E8B09-8A8D-4BEF-B7D2-05E40B936DAE}">
      <dsp:nvSpPr>
        <dsp:cNvPr id="0" name=""/>
        <dsp:cNvSpPr/>
      </dsp:nvSpPr>
      <dsp:spPr>
        <a:xfrm>
          <a:off x="0" y="1004064"/>
          <a:ext cx="10522767" cy="8606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31671-8472-43F9-AE8D-C6E60093CE68}">
      <dsp:nvSpPr>
        <dsp:cNvPr id="0" name=""/>
        <dsp:cNvSpPr/>
      </dsp:nvSpPr>
      <dsp:spPr>
        <a:xfrm>
          <a:off x="260339" y="1197705"/>
          <a:ext cx="473344" cy="4733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8ACFD-10FE-49FD-9A6C-19D62BB653F2}">
      <dsp:nvSpPr>
        <dsp:cNvPr id="0" name=""/>
        <dsp:cNvSpPr/>
      </dsp:nvSpPr>
      <dsp:spPr>
        <a:xfrm>
          <a:off x="994023" y="1004064"/>
          <a:ext cx="9528743" cy="860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83" tIns="91083" rIns="91083" bIns="91083" numCol="1" spcCol="1270" anchor="ctr" anchorCtr="0">
          <a:noAutofit/>
        </a:bodyPr>
        <a:lstStyle/>
        <a:p>
          <a:pPr marL="0" lvl="0" indent="0" algn="l" defTabSz="977900">
            <a:lnSpc>
              <a:spcPct val="100000"/>
            </a:lnSpc>
            <a:spcBef>
              <a:spcPct val="0"/>
            </a:spcBef>
            <a:spcAft>
              <a:spcPct val="35000"/>
            </a:spcAft>
            <a:buNone/>
          </a:pPr>
          <a:r>
            <a:rPr lang="en-US" sz="2200" i="1" kern="1200" dirty="0"/>
            <a:t>6. Provide access to CViConnect app and a professional trained in its use in 5 states with at least 20 districts/LEAs.</a:t>
          </a:r>
          <a:endParaRPr lang="en-US" sz="2200" kern="1200" dirty="0"/>
        </a:p>
      </dsp:txBody>
      <dsp:txXfrm>
        <a:off x="994023" y="1004064"/>
        <a:ext cx="9528743" cy="8606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F4BCD-4FC5-DD4C-8892-888A6AD55902}">
      <dsp:nvSpPr>
        <dsp:cNvPr id="0" name=""/>
        <dsp:cNvSpPr/>
      </dsp:nvSpPr>
      <dsp:spPr>
        <a:xfrm>
          <a:off x="0" y="1247"/>
          <a:ext cx="10518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DD9310-1B29-D146-9542-0C56D2510401}">
      <dsp:nvSpPr>
        <dsp:cNvPr id="0" name=""/>
        <dsp:cNvSpPr/>
      </dsp:nvSpPr>
      <dsp:spPr>
        <a:xfrm>
          <a:off x="0" y="1247"/>
          <a:ext cx="10518648" cy="850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b="0" i="0" kern="1200" baseline="0" dirty="0"/>
            <a:t>26 trained TVIs over 7 sites with data on 88 students</a:t>
          </a:r>
          <a:endParaRPr lang="en-US" sz="3200" kern="1200" dirty="0"/>
        </a:p>
      </dsp:txBody>
      <dsp:txXfrm>
        <a:off x="0" y="1247"/>
        <a:ext cx="10518648" cy="850683"/>
      </dsp:txXfrm>
    </dsp:sp>
    <dsp:sp modelId="{1E4D1131-71B4-664C-B351-90C24920676E}">
      <dsp:nvSpPr>
        <dsp:cNvPr id="0" name=""/>
        <dsp:cNvSpPr/>
      </dsp:nvSpPr>
      <dsp:spPr>
        <a:xfrm>
          <a:off x="0" y="851930"/>
          <a:ext cx="10518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541583-C34F-D14D-B595-75FEE68E5677}">
      <dsp:nvSpPr>
        <dsp:cNvPr id="0" name=""/>
        <dsp:cNvSpPr/>
      </dsp:nvSpPr>
      <dsp:spPr>
        <a:xfrm>
          <a:off x="0" y="851930"/>
          <a:ext cx="10518648" cy="850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b="0" i="0" kern="1200" baseline="0"/>
            <a:t>24 untrained TVIs over 8 sites with data on 71 students</a:t>
          </a:r>
          <a:endParaRPr lang="en-US" sz="3200" kern="1200"/>
        </a:p>
      </dsp:txBody>
      <dsp:txXfrm>
        <a:off x="0" y="851930"/>
        <a:ext cx="10518648" cy="850683"/>
      </dsp:txXfrm>
    </dsp:sp>
    <dsp:sp modelId="{B2D2A853-4401-3E42-ABB9-52E83352DA54}">
      <dsp:nvSpPr>
        <dsp:cNvPr id="0" name=""/>
        <dsp:cNvSpPr/>
      </dsp:nvSpPr>
      <dsp:spPr>
        <a:xfrm>
          <a:off x="0" y="1702614"/>
          <a:ext cx="10518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E4EE46-871B-424F-ADE5-BA08A81FB7EB}">
      <dsp:nvSpPr>
        <dsp:cNvPr id="0" name=""/>
        <dsp:cNvSpPr/>
      </dsp:nvSpPr>
      <dsp:spPr>
        <a:xfrm>
          <a:off x="0" y="1702614"/>
          <a:ext cx="10518648" cy="850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b="0" i="0" kern="1200" baseline="0" dirty="0"/>
            <a:t>Dataset has 6,136 instructional sessions</a:t>
          </a:r>
          <a:endParaRPr lang="en-US" sz="3200" kern="1200" dirty="0"/>
        </a:p>
      </dsp:txBody>
      <dsp:txXfrm>
        <a:off x="0" y="1702614"/>
        <a:ext cx="10518648" cy="850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749A2-0478-41DF-907B-E59E0F832084}">
      <dsp:nvSpPr>
        <dsp:cNvPr id="0" name=""/>
        <dsp:cNvSpPr/>
      </dsp:nvSpPr>
      <dsp:spPr>
        <a:xfrm>
          <a:off x="637524" y="47690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94738-2B12-4504-A8EB-6D89006BEFC9}">
      <dsp:nvSpPr>
        <dsp:cNvPr id="0" name=""/>
        <dsp:cNvSpPr/>
      </dsp:nvSpPr>
      <dsp:spPr>
        <a:xfrm>
          <a:off x="637524" y="211291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i="1" kern="1200"/>
            <a:t>Providing Professional Development and Structured Mentoring To Vision Professionals</a:t>
          </a:r>
          <a:endParaRPr lang="en-US" sz="1500" kern="1200"/>
        </a:p>
      </dsp:txBody>
      <dsp:txXfrm>
        <a:off x="637524" y="2112910"/>
        <a:ext cx="4320000" cy="648000"/>
      </dsp:txXfrm>
    </dsp:sp>
    <dsp:sp modelId="{D3901ABC-0061-4F18-8224-6ED933F247C6}">
      <dsp:nvSpPr>
        <dsp:cNvPr id="0" name=""/>
        <dsp:cNvSpPr/>
      </dsp:nvSpPr>
      <dsp:spPr>
        <a:xfrm>
          <a:off x="637524" y="2818588"/>
          <a:ext cx="4320000" cy="542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i="1" kern="1200" dirty="0"/>
            <a:t>Increase understanding of CVI </a:t>
          </a:r>
          <a:endParaRPr lang="en-US" sz="1200" kern="1200" dirty="0"/>
        </a:p>
        <a:p>
          <a:pPr marL="0" lvl="0" indent="0" algn="l" defTabSz="533400">
            <a:lnSpc>
              <a:spcPct val="100000"/>
            </a:lnSpc>
            <a:spcBef>
              <a:spcPct val="0"/>
            </a:spcBef>
            <a:spcAft>
              <a:spcPct val="35000"/>
            </a:spcAft>
            <a:buNone/>
          </a:pPr>
          <a:r>
            <a:rPr lang="en-US" sz="1200" i="1" kern="1200" dirty="0"/>
            <a:t>Gain Skills in the use of the CViConnect App</a:t>
          </a:r>
          <a:endParaRPr lang="en-US" sz="1200" kern="1200" dirty="0"/>
        </a:p>
      </dsp:txBody>
      <dsp:txXfrm>
        <a:off x="637524" y="2818588"/>
        <a:ext cx="4320000" cy="542217"/>
      </dsp:txXfrm>
    </dsp:sp>
    <dsp:sp modelId="{D5BD0A71-A218-4845-8E04-00A062091A1A}">
      <dsp:nvSpPr>
        <dsp:cNvPr id="0" name=""/>
        <dsp:cNvSpPr/>
      </dsp:nvSpPr>
      <dsp:spPr>
        <a:xfrm>
          <a:off x="5713524" y="47690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BF082-D414-4F3E-97A7-C93FA9029C76}">
      <dsp:nvSpPr>
        <dsp:cNvPr id="0" name=""/>
        <dsp:cNvSpPr/>
      </dsp:nvSpPr>
      <dsp:spPr>
        <a:xfrm>
          <a:off x="5713524" y="211291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i="1" kern="1200" dirty="0"/>
            <a:t>7 States will have training teams</a:t>
          </a:r>
        </a:p>
      </dsp:txBody>
      <dsp:txXfrm>
        <a:off x="5713524" y="2112910"/>
        <a:ext cx="4320000" cy="648000"/>
      </dsp:txXfrm>
    </dsp:sp>
    <dsp:sp modelId="{3A1EBA35-89EE-492F-8245-5B3E59E5CD4D}">
      <dsp:nvSpPr>
        <dsp:cNvPr id="0" name=""/>
        <dsp:cNvSpPr/>
      </dsp:nvSpPr>
      <dsp:spPr>
        <a:xfrm>
          <a:off x="5713524" y="2818588"/>
          <a:ext cx="4320000" cy="542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i="1" kern="1200" dirty="0"/>
            <a:t>Arizona, Colorado, Hawaii, Michigan, North Dakota, Oregon, and South Dakota,</a:t>
          </a:r>
        </a:p>
      </dsp:txBody>
      <dsp:txXfrm>
        <a:off x="5713524" y="2818588"/>
        <a:ext cx="4320000" cy="54221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D03BB-42AB-4F40-8ACC-C31ABB89D7A0}">
      <dsp:nvSpPr>
        <dsp:cNvPr id="0" name=""/>
        <dsp:cNvSpPr/>
      </dsp:nvSpPr>
      <dsp:spPr>
        <a:xfrm>
          <a:off x="0" y="43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75D7-495E-44ED-B4F1-4C9B4604760E}">
      <dsp:nvSpPr>
        <dsp:cNvPr id="0" name=""/>
        <dsp:cNvSpPr/>
      </dsp:nvSpPr>
      <dsp:spPr>
        <a:xfrm>
          <a:off x="180921" y="135004"/>
          <a:ext cx="328948" cy="328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040AD-9653-458A-9DF8-AB44B223D716}">
      <dsp:nvSpPr>
        <dsp:cNvPr id="0" name=""/>
        <dsp:cNvSpPr/>
      </dsp:nvSpPr>
      <dsp:spPr>
        <a:xfrm>
          <a:off x="690791" y="43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1. Produce excellent training materials for the use of the CViConnect app.</a:t>
          </a:r>
          <a:endParaRPr lang="en-US" sz="1500" kern="1200" dirty="0"/>
        </a:p>
      </dsp:txBody>
      <dsp:txXfrm>
        <a:off x="690791" y="434"/>
        <a:ext cx="9980256" cy="598088"/>
      </dsp:txXfrm>
    </dsp:sp>
    <dsp:sp modelId="{3C9CC8AE-4912-4A3F-AC4F-109DCCB2C34F}">
      <dsp:nvSpPr>
        <dsp:cNvPr id="0" name=""/>
        <dsp:cNvSpPr/>
      </dsp:nvSpPr>
      <dsp:spPr>
        <a:xfrm>
          <a:off x="0" y="74804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E1B0A-548E-49A4-B62B-B12733DAD353}">
      <dsp:nvSpPr>
        <dsp:cNvPr id="0" name=""/>
        <dsp:cNvSpPr/>
      </dsp:nvSpPr>
      <dsp:spPr>
        <a:xfrm>
          <a:off x="180921" y="882614"/>
          <a:ext cx="328948" cy="328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62C00-358B-41F0-B65F-EC8265A9C265}">
      <dsp:nvSpPr>
        <dsp:cNvPr id="0" name=""/>
        <dsp:cNvSpPr/>
      </dsp:nvSpPr>
      <dsp:spPr>
        <a:xfrm>
          <a:off x="690791" y="74804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2. Use web conferencing for group instruction and individualized coaching to ensure instructional efficacy across 5 states and 20 districts or LEAs. </a:t>
          </a:r>
          <a:endParaRPr lang="en-US" sz="1500" kern="1200" dirty="0"/>
        </a:p>
      </dsp:txBody>
      <dsp:txXfrm>
        <a:off x="690791" y="748044"/>
        <a:ext cx="9980256" cy="598088"/>
      </dsp:txXfrm>
    </dsp:sp>
    <dsp:sp modelId="{B31C6788-C851-4F86-8198-8D5E0C99E81F}">
      <dsp:nvSpPr>
        <dsp:cNvPr id="0" name=""/>
        <dsp:cNvSpPr/>
      </dsp:nvSpPr>
      <dsp:spPr>
        <a:xfrm>
          <a:off x="0" y="149565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40525-85B7-4875-83A8-D2D7AEAFAEA0}">
      <dsp:nvSpPr>
        <dsp:cNvPr id="0" name=""/>
        <dsp:cNvSpPr/>
      </dsp:nvSpPr>
      <dsp:spPr>
        <a:xfrm>
          <a:off x="180921" y="1630224"/>
          <a:ext cx="328948" cy="328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789A8-080E-4425-AAAE-E21217213455}">
      <dsp:nvSpPr>
        <dsp:cNvPr id="0" name=""/>
        <dsp:cNvSpPr/>
      </dsp:nvSpPr>
      <dsp:spPr>
        <a:xfrm>
          <a:off x="690791" y="149565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3. Increase TVI confidence in assessing and instructing students with CVI.</a:t>
          </a:r>
          <a:endParaRPr lang="en-US" sz="1500" kern="1200" dirty="0"/>
        </a:p>
      </dsp:txBody>
      <dsp:txXfrm>
        <a:off x="690791" y="1495654"/>
        <a:ext cx="9980256" cy="598088"/>
      </dsp:txXfrm>
    </dsp:sp>
    <dsp:sp modelId="{A95002BB-5E73-4204-82B0-B83157A1A3B0}">
      <dsp:nvSpPr>
        <dsp:cNvPr id="0" name=""/>
        <dsp:cNvSpPr/>
      </dsp:nvSpPr>
      <dsp:spPr>
        <a:xfrm>
          <a:off x="0" y="224326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DAC36-DEE5-4203-B110-B910CEB2CBC4}">
      <dsp:nvSpPr>
        <dsp:cNvPr id="0" name=""/>
        <dsp:cNvSpPr/>
      </dsp:nvSpPr>
      <dsp:spPr>
        <a:xfrm>
          <a:off x="180921" y="2377834"/>
          <a:ext cx="328948" cy="3289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51BCB-3472-4C17-B3F0-4E038CF4C102}">
      <dsp:nvSpPr>
        <dsp:cNvPr id="0" name=""/>
        <dsp:cNvSpPr/>
      </dsp:nvSpPr>
      <dsp:spPr>
        <a:xfrm>
          <a:off x="690791" y="224326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4. Improve student access to assessment and interventions for CVI. </a:t>
          </a:r>
          <a:endParaRPr lang="en-US" sz="1500" kern="1200" dirty="0"/>
        </a:p>
      </dsp:txBody>
      <dsp:txXfrm>
        <a:off x="690791" y="2243264"/>
        <a:ext cx="9980256" cy="598088"/>
      </dsp:txXfrm>
    </dsp:sp>
    <dsp:sp modelId="{1C05AA33-78F2-47B1-A850-703775B7E7FB}">
      <dsp:nvSpPr>
        <dsp:cNvPr id="0" name=""/>
        <dsp:cNvSpPr/>
      </dsp:nvSpPr>
      <dsp:spPr>
        <a:xfrm>
          <a:off x="0" y="299087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63132-365B-49E3-A258-47B698F50E28}">
      <dsp:nvSpPr>
        <dsp:cNvPr id="0" name=""/>
        <dsp:cNvSpPr/>
      </dsp:nvSpPr>
      <dsp:spPr>
        <a:xfrm>
          <a:off x="180921" y="3125444"/>
          <a:ext cx="328948" cy="3289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4B01C-FFCE-433E-93CF-0639D7117C35}">
      <dsp:nvSpPr>
        <dsp:cNvPr id="0" name=""/>
        <dsp:cNvSpPr/>
      </dsp:nvSpPr>
      <dsp:spPr>
        <a:xfrm>
          <a:off x="690791" y="299087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5. Improve student outcomes on the CVI range scores for 80% of students.</a:t>
          </a:r>
          <a:endParaRPr lang="en-US" sz="1500" kern="1200"/>
        </a:p>
      </dsp:txBody>
      <dsp:txXfrm>
        <a:off x="690791" y="2990875"/>
        <a:ext cx="9980256" cy="598088"/>
      </dsp:txXfrm>
    </dsp:sp>
    <dsp:sp modelId="{ACCE8B09-8A8D-4BEF-B7D2-05E40B936DAE}">
      <dsp:nvSpPr>
        <dsp:cNvPr id="0" name=""/>
        <dsp:cNvSpPr/>
      </dsp:nvSpPr>
      <dsp:spPr>
        <a:xfrm>
          <a:off x="0" y="373848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31671-8472-43F9-AE8D-C6E60093CE68}">
      <dsp:nvSpPr>
        <dsp:cNvPr id="0" name=""/>
        <dsp:cNvSpPr/>
      </dsp:nvSpPr>
      <dsp:spPr>
        <a:xfrm>
          <a:off x="180921" y="3873055"/>
          <a:ext cx="328948" cy="3289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8ACFD-10FE-49FD-9A6C-19D62BB653F2}">
      <dsp:nvSpPr>
        <dsp:cNvPr id="0" name=""/>
        <dsp:cNvSpPr/>
      </dsp:nvSpPr>
      <dsp:spPr>
        <a:xfrm>
          <a:off x="690791" y="373848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6. Provide access to CViConnect app and a professional trained in its use in 5 states with at least 20 districts/LEAs.</a:t>
          </a:r>
          <a:endParaRPr lang="en-US" sz="1500" kern="1200"/>
        </a:p>
      </dsp:txBody>
      <dsp:txXfrm>
        <a:off x="690791" y="3738485"/>
        <a:ext cx="9980256" cy="598088"/>
      </dsp:txXfrm>
    </dsp:sp>
    <dsp:sp modelId="{47F9F9A9-6AD2-4D7D-A3D6-90CCD488FB0A}">
      <dsp:nvSpPr>
        <dsp:cNvPr id="0" name=""/>
        <dsp:cNvSpPr/>
      </dsp:nvSpPr>
      <dsp:spPr>
        <a:xfrm>
          <a:off x="0" y="448609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ABD54-0A12-4FEF-872E-A3BB44DC1345}">
      <dsp:nvSpPr>
        <dsp:cNvPr id="0" name=""/>
        <dsp:cNvSpPr/>
      </dsp:nvSpPr>
      <dsp:spPr>
        <a:xfrm>
          <a:off x="180921" y="4620665"/>
          <a:ext cx="328948" cy="3289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525BB-DFAD-4CEB-BACC-6820E1895BD3}">
      <dsp:nvSpPr>
        <dsp:cNvPr id="0" name=""/>
        <dsp:cNvSpPr/>
      </dsp:nvSpPr>
      <dsp:spPr>
        <a:xfrm>
          <a:off x="690791" y="448609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7. Apply developed training materials and procedures to both rural and urban LEAs, with an emphasis on LEAs that serve areas with high poverty or have high racial and ethnic diversity. </a:t>
          </a:r>
          <a:endParaRPr lang="en-US" sz="1500" kern="1200"/>
        </a:p>
      </dsp:txBody>
      <dsp:txXfrm>
        <a:off x="690791" y="4486095"/>
        <a:ext cx="9980256" cy="59808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9F9A9-6AD2-4D7D-A3D6-90CCD488FB0A}">
      <dsp:nvSpPr>
        <dsp:cNvPr id="0" name=""/>
        <dsp:cNvSpPr/>
      </dsp:nvSpPr>
      <dsp:spPr>
        <a:xfrm>
          <a:off x="0" y="953632"/>
          <a:ext cx="10572194" cy="8173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ABD54-0A12-4FEF-872E-A3BB44DC1345}">
      <dsp:nvSpPr>
        <dsp:cNvPr id="0" name=""/>
        <dsp:cNvSpPr/>
      </dsp:nvSpPr>
      <dsp:spPr>
        <a:xfrm>
          <a:off x="247263" y="1137547"/>
          <a:ext cx="449569" cy="449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525BB-DFAD-4CEB-BACC-6820E1895BD3}">
      <dsp:nvSpPr>
        <dsp:cNvPr id="0" name=""/>
        <dsp:cNvSpPr/>
      </dsp:nvSpPr>
      <dsp:spPr>
        <a:xfrm>
          <a:off x="944096" y="953632"/>
          <a:ext cx="9628097" cy="817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508" tIns="86508" rIns="86508" bIns="86508" numCol="1" spcCol="1270" anchor="ctr" anchorCtr="0">
          <a:noAutofit/>
        </a:bodyPr>
        <a:lstStyle/>
        <a:p>
          <a:pPr marL="0" lvl="0" indent="0" algn="l" defTabSz="800100">
            <a:lnSpc>
              <a:spcPct val="100000"/>
            </a:lnSpc>
            <a:spcBef>
              <a:spcPct val="0"/>
            </a:spcBef>
            <a:spcAft>
              <a:spcPct val="35000"/>
            </a:spcAft>
            <a:buNone/>
          </a:pPr>
          <a:r>
            <a:rPr lang="en-US" sz="1800" i="1" kern="1200" dirty="0"/>
            <a:t>7. Apply developed training materials and procedures to both rural and urban LEAs, with an emphasis on LEAs that serve areas with high poverty or have high racial and ethnic diversity. </a:t>
          </a:r>
          <a:endParaRPr lang="en-US" sz="1800" kern="1200" dirty="0"/>
        </a:p>
      </dsp:txBody>
      <dsp:txXfrm>
        <a:off x="944096" y="953632"/>
        <a:ext cx="9628097" cy="817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749A2-0478-41DF-907B-E59E0F832084}">
      <dsp:nvSpPr>
        <dsp:cNvPr id="0" name=""/>
        <dsp:cNvSpPr/>
      </dsp:nvSpPr>
      <dsp:spPr>
        <a:xfrm>
          <a:off x="387" y="757703"/>
          <a:ext cx="1114804" cy="1114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94738-2B12-4504-A8EB-6D89006BEFC9}">
      <dsp:nvSpPr>
        <dsp:cNvPr id="0" name=""/>
        <dsp:cNvSpPr/>
      </dsp:nvSpPr>
      <dsp:spPr>
        <a:xfrm>
          <a:off x="387" y="1972367"/>
          <a:ext cx="3185156" cy="656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i="1" kern="1200"/>
            <a:t>Providing Professional Development and Structured Mentoring To Vision Professionals</a:t>
          </a:r>
          <a:endParaRPr lang="en-US" sz="1400" kern="1200"/>
        </a:p>
      </dsp:txBody>
      <dsp:txXfrm>
        <a:off x="387" y="1972367"/>
        <a:ext cx="3185156" cy="656938"/>
      </dsp:txXfrm>
    </dsp:sp>
    <dsp:sp modelId="{D3901ABC-0061-4F18-8224-6ED933F247C6}">
      <dsp:nvSpPr>
        <dsp:cNvPr id="0" name=""/>
        <dsp:cNvSpPr/>
      </dsp:nvSpPr>
      <dsp:spPr>
        <a:xfrm>
          <a:off x="387" y="2675752"/>
          <a:ext cx="3185156" cy="40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i="1" kern="1200" dirty="0"/>
            <a:t>Increase understanding of CVI </a:t>
          </a:r>
          <a:endParaRPr lang="en-US" sz="1100" kern="1200" dirty="0"/>
        </a:p>
        <a:p>
          <a:pPr marL="0" lvl="0" indent="0" algn="l" defTabSz="488950">
            <a:lnSpc>
              <a:spcPct val="100000"/>
            </a:lnSpc>
            <a:spcBef>
              <a:spcPct val="0"/>
            </a:spcBef>
            <a:spcAft>
              <a:spcPct val="35000"/>
            </a:spcAft>
            <a:buNone/>
          </a:pPr>
          <a:r>
            <a:rPr lang="en-US" sz="1100" i="1" kern="1200" dirty="0"/>
            <a:t>Gain Skills in the use of the CViConnect App</a:t>
          </a:r>
          <a:endParaRPr lang="en-US" sz="1100" kern="1200" dirty="0"/>
        </a:p>
      </dsp:txBody>
      <dsp:txXfrm>
        <a:off x="387" y="2675752"/>
        <a:ext cx="3185156" cy="404253"/>
      </dsp:txXfrm>
    </dsp:sp>
    <dsp:sp modelId="{D5BD0A71-A218-4845-8E04-00A062091A1A}">
      <dsp:nvSpPr>
        <dsp:cNvPr id="0" name=""/>
        <dsp:cNvSpPr/>
      </dsp:nvSpPr>
      <dsp:spPr>
        <a:xfrm>
          <a:off x="3742945" y="757703"/>
          <a:ext cx="1114804" cy="1114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BF082-D414-4F3E-97A7-C93FA9029C76}">
      <dsp:nvSpPr>
        <dsp:cNvPr id="0" name=""/>
        <dsp:cNvSpPr/>
      </dsp:nvSpPr>
      <dsp:spPr>
        <a:xfrm>
          <a:off x="3742945" y="1972367"/>
          <a:ext cx="3185156" cy="656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i="1" kern="1200" dirty="0"/>
            <a:t>7 States will have training teams</a:t>
          </a:r>
        </a:p>
      </dsp:txBody>
      <dsp:txXfrm>
        <a:off x="3742945" y="1972367"/>
        <a:ext cx="3185156" cy="656938"/>
      </dsp:txXfrm>
    </dsp:sp>
    <dsp:sp modelId="{3A1EBA35-89EE-492F-8245-5B3E59E5CD4D}">
      <dsp:nvSpPr>
        <dsp:cNvPr id="0" name=""/>
        <dsp:cNvSpPr/>
      </dsp:nvSpPr>
      <dsp:spPr>
        <a:xfrm>
          <a:off x="3742945" y="2675752"/>
          <a:ext cx="3185156" cy="40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i="1" kern="1200" dirty="0"/>
            <a:t>Arizona, Colorado, Hawaii, Michigan, North Dakota, Oregon, and South Dakota,</a:t>
          </a:r>
        </a:p>
      </dsp:txBody>
      <dsp:txXfrm>
        <a:off x="3742945" y="2675752"/>
        <a:ext cx="3185156" cy="404253"/>
      </dsp:txXfrm>
    </dsp:sp>
    <dsp:sp modelId="{6A51C8DE-537A-4F38-9B44-5C122463F230}">
      <dsp:nvSpPr>
        <dsp:cNvPr id="0" name=""/>
        <dsp:cNvSpPr/>
      </dsp:nvSpPr>
      <dsp:spPr>
        <a:xfrm>
          <a:off x="7485504" y="757703"/>
          <a:ext cx="1114804" cy="1114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60A24-813E-4C86-AE8B-28A125D9A551}">
      <dsp:nvSpPr>
        <dsp:cNvPr id="0" name=""/>
        <dsp:cNvSpPr/>
      </dsp:nvSpPr>
      <dsp:spPr>
        <a:xfrm>
          <a:off x="7485504" y="1972367"/>
          <a:ext cx="3185156" cy="656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i="1" kern="1200" dirty="0"/>
            <a:t>We provide training materials and mentorship</a:t>
          </a:r>
          <a:br>
            <a:rPr lang="en-US" sz="1400" i="1" kern="1200" dirty="0"/>
          </a:br>
          <a:r>
            <a:rPr lang="en-US" sz="1400" i="1" kern="1200" dirty="0"/>
            <a:t>(Train the Trainer Model )</a:t>
          </a:r>
          <a:endParaRPr lang="en-US" sz="1400" kern="1200" dirty="0"/>
        </a:p>
      </dsp:txBody>
      <dsp:txXfrm>
        <a:off x="7485504" y="1972367"/>
        <a:ext cx="3185156" cy="656938"/>
      </dsp:txXfrm>
    </dsp:sp>
    <dsp:sp modelId="{52DA22FA-3F67-4AFA-894A-886F385FE121}">
      <dsp:nvSpPr>
        <dsp:cNvPr id="0" name=""/>
        <dsp:cNvSpPr/>
      </dsp:nvSpPr>
      <dsp:spPr>
        <a:xfrm>
          <a:off x="7485504" y="2675752"/>
          <a:ext cx="3185156" cy="40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After one year of mentorship, the trainees begin mentoring other CTVI in their state</a:t>
          </a:r>
        </a:p>
      </dsp:txBody>
      <dsp:txXfrm>
        <a:off x="7485504" y="2675752"/>
        <a:ext cx="3185156" cy="4042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749A2-0478-41DF-907B-E59E0F832084}">
      <dsp:nvSpPr>
        <dsp:cNvPr id="0" name=""/>
        <dsp:cNvSpPr/>
      </dsp:nvSpPr>
      <dsp:spPr>
        <a:xfrm>
          <a:off x="9457" y="700363"/>
          <a:ext cx="823921" cy="8239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94738-2B12-4504-A8EB-6D89006BEFC9}">
      <dsp:nvSpPr>
        <dsp:cNvPr id="0" name=""/>
        <dsp:cNvSpPr/>
      </dsp:nvSpPr>
      <dsp:spPr>
        <a:xfrm>
          <a:off x="9457" y="1629075"/>
          <a:ext cx="2354062" cy="88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i="1" kern="1200"/>
            <a:t>Providing Professional Development and Structured Mentoring To Vision Professionals</a:t>
          </a:r>
          <a:endParaRPr lang="en-US" sz="1400" kern="1200"/>
        </a:p>
      </dsp:txBody>
      <dsp:txXfrm>
        <a:off x="9457" y="1629075"/>
        <a:ext cx="2354062" cy="882773"/>
      </dsp:txXfrm>
    </dsp:sp>
    <dsp:sp modelId="{D3901ABC-0061-4F18-8224-6ED933F247C6}">
      <dsp:nvSpPr>
        <dsp:cNvPr id="0" name=""/>
        <dsp:cNvSpPr/>
      </dsp:nvSpPr>
      <dsp:spPr>
        <a:xfrm>
          <a:off x="9457" y="2560588"/>
          <a:ext cx="2354062" cy="57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i="1" kern="1200" dirty="0"/>
            <a:t>Increase understanding of CVI </a:t>
          </a:r>
          <a:endParaRPr lang="en-US" sz="1100" kern="1200" dirty="0"/>
        </a:p>
        <a:p>
          <a:pPr marL="0" lvl="0" indent="0" algn="l" defTabSz="488950">
            <a:lnSpc>
              <a:spcPct val="100000"/>
            </a:lnSpc>
            <a:spcBef>
              <a:spcPct val="0"/>
            </a:spcBef>
            <a:spcAft>
              <a:spcPct val="35000"/>
            </a:spcAft>
            <a:buNone/>
          </a:pPr>
          <a:r>
            <a:rPr lang="en-US" sz="1100" i="1" kern="1200" dirty="0"/>
            <a:t>Gain Skills in the use of the CViConnect App</a:t>
          </a:r>
          <a:endParaRPr lang="en-US" sz="1100" kern="1200" dirty="0"/>
        </a:p>
      </dsp:txBody>
      <dsp:txXfrm>
        <a:off x="9457" y="2560588"/>
        <a:ext cx="2354062" cy="576757"/>
      </dsp:txXfrm>
    </dsp:sp>
    <dsp:sp modelId="{D5BD0A71-A218-4845-8E04-00A062091A1A}">
      <dsp:nvSpPr>
        <dsp:cNvPr id="0" name=""/>
        <dsp:cNvSpPr/>
      </dsp:nvSpPr>
      <dsp:spPr>
        <a:xfrm>
          <a:off x="2775481" y="700363"/>
          <a:ext cx="823921" cy="8239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BF082-D414-4F3E-97A7-C93FA9029C76}">
      <dsp:nvSpPr>
        <dsp:cNvPr id="0" name=""/>
        <dsp:cNvSpPr/>
      </dsp:nvSpPr>
      <dsp:spPr>
        <a:xfrm>
          <a:off x="2775481" y="1629075"/>
          <a:ext cx="2354062" cy="88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i="1" kern="1200" dirty="0"/>
            <a:t>7 States will have training teams</a:t>
          </a:r>
        </a:p>
      </dsp:txBody>
      <dsp:txXfrm>
        <a:off x="2775481" y="1629075"/>
        <a:ext cx="2354062" cy="882773"/>
      </dsp:txXfrm>
    </dsp:sp>
    <dsp:sp modelId="{3A1EBA35-89EE-492F-8245-5B3E59E5CD4D}">
      <dsp:nvSpPr>
        <dsp:cNvPr id="0" name=""/>
        <dsp:cNvSpPr/>
      </dsp:nvSpPr>
      <dsp:spPr>
        <a:xfrm>
          <a:off x="2775481" y="2560588"/>
          <a:ext cx="2354062" cy="57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i="1" kern="1200" dirty="0"/>
            <a:t>Arizona, Colorado, Hawaii, Michigan, North Dakota, Oregon, and South Dakota,</a:t>
          </a:r>
        </a:p>
      </dsp:txBody>
      <dsp:txXfrm>
        <a:off x="2775481" y="2560588"/>
        <a:ext cx="2354062" cy="576757"/>
      </dsp:txXfrm>
    </dsp:sp>
    <dsp:sp modelId="{6A51C8DE-537A-4F38-9B44-5C122463F230}">
      <dsp:nvSpPr>
        <dsp:cNvPr id="0" name=""/>
        <dsp:cNvSpPr/>
      </dsp:nvSpPr>
      <dsp:spPr>
        <a:xfrm>
          <a:off x="5541504" y="700363"/>
          <a:ext cx="823921" cy="823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C60A24-813E-4C86-AE8B-28A125D9A551}">
      <dsp:nvSpPr>
        <dsp:cNvPr id="0" name=""/>
        <dsp:cNvSpPr/>
      </dsp:nvSpPr>
      <dsp:spPr>
        <a:xfrm>
          <a:off x="5541504" y="1629075"/>
          <a:ext cx="2354062" cy="88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i="1" kern="1200" dirty="0"/>
            <a:t>We provide training materials and mentorship</a:t>
          </a:r>
          <a:br>
            <a:rPr lang="en-US" sz="1400" i="1" kern="1200" dirty="0"/>
          </a:br>
          <a:r>
            <a:rPr lang="en-US" sz="1400" i="1" kern="1200" dirty="0"/>
            <a:t>(Train the Trainer Model )</a:t>
          </a:r>
          <a:endParaRPr lang="en-US" sz="1400" kern="1200" dirty="0"/>
        </a:p>
      </dsp:txBody>
      <dsp:txXfrm>
        <a:off x="5541504" y="1629075"/>
        <a:ext cx="2354062" cy="882773"/>
      </dsp:txXfrm>
    </dsp:sp>
    <dsp:sp modelId="{52DA22FA-3F67-4AFA-894A-886F385FE121}">
      <dsp:nvSpPr>
        <dsp:cNvPr id="0" name=""/>
        <dsp:cNvSpPr/>
      </dsp:nvSpPr>
      <dsp:spPr>
        <a:xfrm>
          <a:off x="5541504" y="2560588"/>
          <a:ext cx="2354062" cy="57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After one year of mentorship, the trainees begin mentoring other CTVI in their state</a:t>
          </a:r>
        </a:p>
      </dsp:txBody>
      <dsp:txXfrm>
        <a:off x="5541504" y="2560588"/>
        <a:ext cx="2354062" cy="576757"/>
      </dsp:txXfrm>
    </dsp:sp>
    <dsp:sp modelId="{288D41B1-5D94-4C60-98E9-2C0304F1C8F6}">
      <dsp:nvSpPr>
        <dsp:cNvPr id="0" name=""/>
        <dsp:cNvSpPr/>
      </dsp:nvSpPr>
      <dsp:spPr>
        <a:xfrm>
          <a:off x="8307527" y="700363"/>
          <a:ext cx="823921" cy="8239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2160E-FEC4-453E-98D8-CCC35C34823C}">
      <dsp:nvSpPr>
        <dsp:cNvPr id="0" name=""/>
        <dsp:cNvSpPr/>
      </dsp:nvSpPr>
      <dsp:spPr>
        <a:xfrm>
          <a:off x="8307527" y="1629075"/>
          <a:ext cx="2354062" cy="88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i="1" kern="1200" dirty="0"/>
            <a:t>Ongoing training and support to meet their state needs</a:t>
          </a:r>
        </a:p>
      </dsp:txBody>
      <dsp:txXfrm>
        <a:off x="8307527" y="1629075"/>
        <a:ext cx="2354062" cy="882773"/>
      </dsp:txXfrm>
    </dsp:sp>
    <dsp:sp modelId="{FF2F7C75-35FC-465C-85F6-7D80CDB20E1E}">
      <dsp:nvSpPr>
        <dsp:cNvPr id="0" name=""/>
        <dsp:cNvSpPr/>
      </dsp:nvSpPr>
      <dsp:spPr>
        <a:xfrm>
          <a:off x="8307527" y="2560588"/>
          <a:ext cx="2354062" cy="576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i="1" kern="1200" dirty="0"/>
            <a:t>Ongoing mentorship, statewide training, NAVEG Training, etc.</a:t>
          </a:r>
        </a:p>
      </dsp:txBody>
      <dsp:txXfrm>
        <a:off x="8307527" y="2560588"/>
        <a:ext cx="2354062" cy="5767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D03BB-42AB-4F40-8ACC-C31ABB89D7A0}">
      <dsp:nvSpPr>
        <dsp:cNvPr id="0" name=""/>
        <dsp:cNvSpPr/>
      </dsp:nvSpPr>
      <dsp:spPr>
        <a:xfrm>
          <a:off x="0" y="43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75D7-495E-44ED-B4F1-4C9B4604760E}">
      <dsp:nvSpPr>
        <dsp:cNvPr id="0" name=""/>
        <dsp:cNvSpPr/>
      </dsp:nvSpPr>
      <dsp:spPr>
        <a:xfrm>
          <a:off x="180921" y="135004"/>
          <a:ext cx="328948" cy="328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040AD-9653-458A-9DF8-AB44B223D716}">
      <dsp:nvSpPr>
        <dsp:cNvPr id="0" name=""/>
        <dsp:cNvSpPr/>
      </dsp:nvSpPr>
      <dsp:spPr>
        <a:xfrm>
          <a:off x="690791" y="43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1. Produce excellent training materials for the use of the CViConnect app.</a:t>
          </a:r>
          <a:endParaRPr lang="en-US" sz="1500" kern="1200" dirty="0"/>
        </a:p>
      </dsp:txBody>
      <dsp:txXfrm>
        <a:off x="690791" y="434"/>
        <a:ext cx="9980256" cy="598088"/>
      </dsp:txXfrm>
    </dsp:sp>
    <dsp:sp modelId="{3C9CC8AE-4912-4A3F-AC4F-109DCCB2C34F}">
      <dsp:nvSpPr>
        <dsp:cNvPr id="0" name=""/>
        <dsp:cNvSpPr/>
      </dsp:nvSpPr>
      <dsp:spPr>
        <a:xfrm>
          <a:off x="0" y="74804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E1B0A-548E-49A4-B62B-B12733DAD353}">
      <dsp:nvSpPr>
        <dsp:cNvPr id="0" name=""/>
        <dsp:cNvSpPr/>
      </dsp:nvSpPr>
      <dsp:spPr>
        <a:xfrm>
          <a:off x="180921" y="882614"/>
          <a:ext cx="328948" cy="328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62C00-358B-41F0-B65F-EC8265A9C265}">
      <dsp:nvSpPr>
        <dsp:cNvPr id="0" name=""/>
        <dsp:cNvSpPr/>
      </dsp:nvSpPr>
      <dsp:spPr>
        <a:xfrm>
          <a:off x="690791" y="74804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2. Use web conferencing for group instruction and individualized coaching to ensure instructional efficacy across 5 states and 20 districts or LEAs. </a:t>
          </a:r>
          <a:endParaRPr lang="en-US" sz="1500" kern="1200" dirty="0"/>
        </a:p>
      </dsp:txBody>
      <dsp:txXfrm>
        <a:off x="690791" y="748044"/>
        <a:ext cx="9980256" cy="598088"/>
      </dsp:txXfrm>
    </dsp:sp>
    <dsp:sp modelId="{B31C6788-C851-4F86-8198-8D5E0C99E81F}">
      <dsp:nvSpPr>
        <dsp:cNvPr id="0" name=""/>
        <dsp:cNvSpPr/>
      </dsp:nvSpPr>
      <dsp:spPr>
        <a:xfrm>
          <a:off x="0" y="149565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40525-85B7-4875-83A8-D2D7AEAFAEA0}">
      <dsp:nvSpPr>
        <dsp:cNvPr id="0" name=""/>
        <dsp:cNvSpPr/>
      </dsp:nvSpPr>
      <dsp:spPr>
        <a:xfrm>
          <a:off x="180921" y="1630224"/>
          <a:ext cx="328948" cy="328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789A8-080E-4425-AAAE-E21217213455}">
      <dsp:nvSpPr>
        <dsp:cNvPr id="0" name=""/>
        <dsp:cNvSpPr/>
      </dsp:nvSpPr>
      <dsp:spPr>
        <a:xfrm>
          <a:off x="690791" y="149565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3. Increase TVI confidence in assessing and instructing students with CVI.</a:t>
          </a:r>
          <a:endParaRPr lang="en-US" sz="1500" kern="1200" dirty="0"/>
        </a:p>
      </dsp:txBody>
      <dsp:txXfrm>
        <a:off x="690791" y="1495654"/>
        <a:ext cx="9980256" cy="598088"/>
      </dsp:txXfrm>
    </dsp:sp>
    <dsp:sp modelId="{A95002BB-5E73-4204-82B0-B83157A1A3B0}">
      <dsp:nvSpPr>
        <dsp:cNvPr id="0" name=""/>
        <dsp:cNvSpPr/>
      </dsp:nvSpPr>
      <dsp:spPr>
        <a:xfrm>
          <a:off x="0" y="224326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DAC36-DEE5-4203-B110-B910CEB2CBC4}">
      <dsp:nvSpPr>
        <dsp:cNvPr id="0" name=""/>
        <dsp:cNvSpPr/>
      </dsp:nvSpPr>
      <dsp:spPr>
        <a:xfrm>
          <a:off x="180921" y="2377834"/>
          <a:ext cx="328948" cy="3289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51BCB-3472-4C17-B3F0-4E038CF4C102}">
      <dsp:nvSpPr>
        <dsp:cNvPr id="0" name=""/>
        <dsp:cNvSpPr/>
      </dsp:nvSpPr>
      <dsp:spPr>
        <a:xfrm>
          <a:off x="690791" y="224326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4. Improve student access to assessment and interventions for CVI. </a:t>
          </a:r>
          <a:endParaRPr lang="en-US" sz="1500" kern="1200" dirty="0"/>
        </a:p>
      </dsp:txBody>
      <dsp:txXfrm>
        <a:off x="690791" y="2243264"/>
        <a:ext cx="9980256" cy="598088"/>
      </dsp:txXfrm>
    </dsp:sp>
    <dsp:sp modelId="{1C05AA33-78F2-47B1-A850-703775B7E7FB}">
      <dsp:nvSpPr>
        <dsp:cNvPr id="0" name=""/>
        <dsp:cNvSpPr/>
      </dsp:nvSpPr>
      <dsp:spPr>
        <a:xfrm>
          <a:off x="0" y="299087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63132-365B-49E3-A258-47B698F50E28}">
      <dsp:nvSpPr>
        <dsp:cNvPr id="0" name=""/>
        <dsp:cNvSpPr/>
      </dsp:nvSpPr>
      <dsp:spPr>
        <a:xfrm>
          <a:off x="180921" y="3125444"/>
          <a:ext cx="328948" cy="3289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4B01C-FFCE-433E-93CF-0639D7117C35}">
      <dsp:nvSpPr>
        <dsp:cNvPr id="0" name=""/>
        <dsp:cNvSpPr/>
      </dsp:nvSpPr>
      <dsp:spPr>
        <a:xfrm>
          <a:off x="690791" y="299087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5. Improve student outcomes on the CVI range scores for 80% of students.</a:t>
          </a:r>
          <a:endParaRPr lang="en-US" sz="1500" kern="1200"/>
        </a:p>
      </dsp:txBody>
      <dsp:txXfrm>
        <a:off x="690791" y="2990875"/>
        <a:ext cx="9980256" cy="598088"/>
      </dsp:txXfrm>
    </dsp:sp>
    <dsp:sp modelId="{ACCE8B09-8A8D-4BEF-B7D2-05E40B936DAE}">
      <dsp:nvSpPr>
        <dsp:cNvPr id="0" name=""/>
        <dsp:cNvSpPr/>
      </dsp:nvSpPr>
      <dsp:spPr>
        <a:xfrm>
          <a:off x="0" y="373848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31671-8472-43F9-AE8D-C6E60093CE68}">
      <dsp:nvSpPr>
        <dsp:cNvPr id="0" name=""/>
        <dsp:cNvSpPr/>
      </dsp:nvSpPr>
      <dsp:spPr>
        <a:xfrm>
          <a:off x="180921" y="3873055"/>
          <a:ext cx="328948" cy="3289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8ACFD-10FE-49FD-9A6C-19D62BB653F2}">
      <dsp:nvSpPr>
        <dsp:cNvPr id="0" name=""/>
        <dsp:cNvSpPr/>
      </dsp:nvSpPr>
      <dsp:spPr>
        <a:xfrm>
          <a:off x="690791" y="373848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6. Provide access to CViConnect app and a professional trained in its use in 5 states with at least 20 districts/LEAs.</a:t>
          </a:r>
          <a:endParaRPr lang="en-US" sz="1500" kern="1200"/>
        </a:p>
      </dsp:txBody>
      <dsp:txXfrm>
        <a:off x="690791" y="3738485"/>
        <a:ext cx="9980256" cy="598088"/>
      </dsp:txXfrm>
    </dsp:sp>
    <dsp:sp modelId="{47F9F9A9-6AD2-4D7D-A3D6-90CCD488FB0A}">
      <dsp:nvSpPr>
        <dsp:cNvPr id="0" name=""/>
        <dsp:cNvSpPr/>
      </dsp:nvSpPr>
      <dsp:spPr>
        <a:xfrm>
          <a:off x="0" y="448609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ABD54-0A12-4FEF-872E-A3BB44DC1345}">
      <dsp:nvSpPr>
        <dsp:cNvPr id="0" name=""/>
        <dsp:cNvSpPr/>
      </dsp:nvSpPr>
      <dsp:spPr>
        <a:xfrm>
          <a:off x="180921" y="4620665"/>
          <a:ext cx="328948" cy="3289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525BB-DFAD-4CEB-BACC-6820E1895BD3}">
      <dsp:nvSpPr>
        <dsp:cNvPr id="0" name=""/>
        <dsp:cNvSpPr/>
      </dsp:nvSpPr>
      <dsp:spPr>
        <a:xfrm>
          <a:off x="690791" y="448609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7. Apply developed training materials and procedures to both rural and urban LEAs, with an emphasis on LEAs that serve areas with high poverty or have high racial and ethnic diversity. </a:t>
          </a:r>
          <a:endParaRPr lang="en-US" sz="1500" kern="1200"/>
        </a:p>
      </dsp:txBody>
      <dsp:txXfrm>
        <a:off x="690791" y="4486095"/>
        <a:ext cx="9980256" cy="5980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D03BB-42AB-4F40-8ACC-C31ABB89D7A0}">
      <dsp:nvSpPr>
        <dsp:cNvPr id="0" name=""/>
        <dsp:cNvSpPr/>
      </dsp:nvSpPr>
      <dsp:spPr>
        <a:xfrm>
          <a:off x="0" y="654627"/>
          <a:ext cx="10671048" cy="561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75D7-495E-44ED-B4F1-4C9B4604760E}">
      <dsp:nvSpPr>
        <dsp:cNvPr id="0" name=""/>
        <dsp:cNvSpPr/>
      </dsp:nvSpPr>
      <dsp:spPr>
        <a:xfrm>
          <a:off x="169735" y="780876"/>
          <a:ext cx="308610" cy="3086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040AD-9653-458A-9DF8-AB44B223D716}">
      <dsp:nvSpPr>
        <dsp:cNvPr id="0" name=""/>
        <dsp:cNvSpPr/>
      </dsp:nvSpPr>
      <dsp:spPr>
        <a:xfrm>
          <a:off x="648081" y="654627"/>
          <a:ext cx="10022966" cy="561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84" tIns="59384" rIns="59384" bIns="59384" numCol="1" spcCol="1270" anchor="ctr" anchorCtr="0">
          <a:noAutofit/>
        </a:bodyPr>
        <a:lstStyle/>
        <a:p>
          <a:pPr marL="0" lvl="0" indent="0" algn="l" defTabSz="1022350">
            <a:lnSpc>
              <a:spcPct val="100000"/>
            </a:lnSpc>
            <a:spcBef>
              <a:spcPct val="0"/>
            </a:spcBef>
            <a:spcAft>
              <a:spcPct val="35000"/>
            </a:spcAft>
            <a:buNone/>
          </a:pPr>
          <a:r>
            <a:rPr lang="en-US" sz="2300" i="1" kern="1200" dirty="0"/>
            <a:t>1. Produce excellent training materials for the use of the CViConnect app.</a:t>
          </a:r>
          <a:endParaRPr lang="en-US" sz="2300" kern="1200" dirty="0"/>
        </a:p>
      </dsp:txBody>
      <dsp:txXfrm>
        <a:off x="648081" y="654627"/>
        <a:ext cx="10022966" cy="5611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D03BB-42AB-4F40-8ACC-C31ABB89D7A0}">
      <dsp:nvSpPr>
        <dsp:cNvPr id="0" name=""/>
        <dsp:cNvSpPr/>
      </dsp:nvSpPr>
      <dsp:spPr>
        <a:xfrm>
          <a:off x="0" y="43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75D7-495E-44ED-B4F1-4C9B4604760E}">
      <dsp:nvSpPr>
        <dsp:cNvPr id="0" name=""/>
        <dsp:cNvSpPr/>
      </dsp:nvSpPr>
      <dsp:spPr>
        <a:xfrm>
          <a:off x="180921" y="135004"/>
          <a:ext cx="328948" cy="3289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040AD-9653-458A-9DF8-AB44B223D716}">
      <dsp:nvSpPr>
        <dsp:cNvPr id="0" name=""/>
        <dsp:cNvSpPr/>
      </dsp:nvSpPr>
      <dsp:spPr>
        <a:xfrm>
          <a:off x="690791" y="43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1. Produce excellent training materials for the use of the CViConnect app.</a:t>
          </a:r>
          <a:endParaRPr lang="en-US" sz="1500" kern="1200" dirty="0"/>
        </a:p>
      </dsp:txBody>
      <dsp:txXfrm>
        <a:off x="690791" y="434"/>
        <a:ext cx="9980256" cy="598088"/>
      </dsp:txXfrm>
    </dsp:sp>
    <dsp:sp modelId="{3C9CC8AE-4912-4A3F-AC4F-109DCCB2C34F}">
      <dsp:nvSpPr>
        <dsp:cNvPr id="0" name=""/>
        <dsp:cNvSpPr/>
      </dsp:nvSpPr>
      <dsp:spPr>
        <a:xfrm>
          <a:off x="0" y="74804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E1B0A-548E-49A4-B62B-B12733DAD353}">
      <dsp:nvSpPr>
        <dsp:cNvPr id="0" name=""/>
        <dsp:cNvSpPr/>
      </dsp:nvSpPr>
      <dsp:spPr>
        <a:xfrm>
          <a:off x="180921" y="882614"/>
          <a:ext cx="328948" cy="3289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62C00-358B-41F0-B65F-EC8265A9C265}">
      <dsp:nvSpPr>
        <dsp:cNvPr id="0" name=""/>
        <dsp:cNvSpPr/>
      </dsp:nvSpPr>
      <dsp:spPr>
        <a:xfrm>
          <a:off x="690791" y="74804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2. Use web conferencing for group instruction and individualized coaching to ensure instructional efficacy across 5 states and 20 districts or LEAs. </a:t>
          </a:r>
          <a:endParaRPr lang="en-US" sz="1500" kern="1200" dirty="0"/>
        </a:p>
      </dsp:txBody>
      <dsp:txXfrm>
        <a:off x="690791" y="748044"/>
        <a:ext cx="9980256" cy="598088"/>
      </dsp:txXfrm>
    </dsp:sp>
    <dsp:sp modelId="{B31C6788-C851-4F86-8198-8D5E0C99E81F}">
      <dsp:nvSpPr>
        <dsp:cNvPr id="0" name=""/>
        <dsp:cNvSpPr/>
      </dsp:nvSpPr>
      <dsp:spPr>
        <a:xfrm>
          <a:off x="0" y="149565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40525-85B7-4875-83A8-D2D7AEAFAEA0}">
      <dsp:nvSpPr>
        <dsp:cNvPr id="0" name=""/>
        <dsp:cNvSpPr/>
      </dsp:nvSpPr>
      <dsp:spPr>
        <a:xfrm>
          <a:off x="180921" y="1630224"/>
          <a:ext cx="328948" cy="3289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789A8-080E-4425-AAAE-E21217213455}">
      <dsp:nvSpPr>
        <dsp:cNvPr id="0" name=""/>
        <dsp:cNvSpPr/>
      </dsp:nvSpPr>
      <dsp:spPr>
        <a:xfrm>
          <a:off x="690791" y="149565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3. Increase TVI confidence in assessing and instructing students with CVI.</a:t>
          </a:r>
          <a:endParaRPr lang="en-US" sz="1500" kern="1200" dirty="0"/>
        </a:p>
      </dsp:txBody>
      <dsp:txXfrm>
        <a:off x="690791" y="1495654"/>
        <a:ext cx="9980256" cy="598088"/>
      </dsp:txXfrm>
    </dsp:sp>
    <dsp:sp modelId="{A95002BB-5E73-4204-82B0-B83157A1A3B0}">
      <dsp:nvSpPr>
        <dsp:cNvPr id="0" name=""/>
        <dsp:cNvSpPr/>
      </dsp:nvSpPr>
      <dsp:spPr>
        <a:xfrm>
          <a:off x="0" y="2243264"/>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DAC36-DEE5-4203-B110-B910CEB2CBC4}">
      <dsp:nvSpPr>
        <dsp:cNvPr id="0" name=""/>
        <dsp:cNvSpPr/>
      </dsp:nvSpPr>
      <dsp:spPr>
        <a:xfrm>
          <a:off x="180921" y="2377834"/>
          <a:ext cx="328948" cy="3289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51BCB-3472-4C17-B3F0-4E038CF4C102}">
      <dsp:nvSpPr>
        <dsp:cNvPr id="0" name=""/>
        <dsp:cNvSpPr/>
      </dsp:nvSpPr>
      <dsp:spPr>
        <a:xfrm>
          <a:off x="690791" y="2243264"/>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dirty="0"/>
            <a:t>4. Improve student access to assessment and interventions for CVI. </a:t>
          </a:r>
          <a:endParaRPr lang="en-US" sz="1500" kern="1200" dirty="0"/>
        </a:p>
      </dsp:txBody>
      <dsp:txXfrm>
        <a:off x="690791" y="2243264"/>
        <a:ext cx="9980256" cy="598088"/>
      </dsp:txXfrm>
    </dsp:sp>
    <dsp:sp modelId="{1C05AA33-78F2-47B1-A850-703775B7E7FB}">
      <dsp:nvSpPr>
        <dsp:cNvPr id="0" name=""/>
        <dsp:cNvSpPr/>
      </dsp:nvSpPr>
      <dsp:spPr>
        <a:xfrm>
          <a:off x="0" y="299087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63132-365B-49E3-A258-47B698F50E28}">
      <dsp:nvSpPr>
        <dsp:cNvPr id="0" name=""/>
        <dsp:cNvSpPr/>
      </dsp:nvSpPr>
      <dsp:spPr>
        <a:xfrm>
          <a:off x="180921" y="3125444"/>
          <a:ext cx="328948" cy="3289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4B01C-FFCE-433E-93CF-0639D7117C35}">
      <dsp:nvSpPr>
        <dsp:cNvPr id="0" name=""/>
        <dsp:cNvSpPr/>
      </dsp:nvSpPr>
      <dsp:spPr>
        <a:xfrm>
          <a:off x="690791" y="299087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5. Improve student outcomes on the CVI range scores for 80% of students.</a:t>
          </a:r>
          <a:endParaRPr lang="en-US" sz="1500" kern="1200"/>
        </a:p>
      </dsp:txBody>
      <dsp:txXfrm>
        <a:off x="690791" y="2990875"/>
        <a:ext cx="9980256" cy="598088"/>
      </dsp:txXfrm>
    </dsp:sp>
    <dsp:sp modelId="{ACCE8B09-8A8D-4BEF-B7D2-05E40B936DAE}">
      <dsp:nvSpPr>
        <dsp:cNvPr id="0" name=""/>
        <dsp:cNvSpPr/>
      </dsp:nvSpPr>
      <dsp:spPr>
        <a:xfrm>
          <a:off x="0" y="373848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31671-8472-43F9-AE8D-C6E60093CE68}">
      <dsp:nvSpPr>
        <dsp:cNvPr id="0" name=""/>
        <dsp:cNvSpPr/>
      </dsp:nvSpPr>
      <dsp:spPr>
        <a:xfrm>
          <a:off x="180921" y="3873055"/>
          <a:ext cx="328948" cy="32894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8ACFD-10FE-49FD-9A6C-19D62BB653F2}">
      <dsp:nvSpPr>
        <dsp:cNvPr id="0" name=""/>
        <dsp:cNvSpPr/>
      </dsp:nvSpPr>
      <dsp:spPr>
        <a:xfrm>
          <a:off x="690791" y="373848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6. Provide access to CViConnect app and a professional trained in its use in 5 states with at least 20 districts/LEAs.</a:t>
          </a:r>
          <a:endParaRPr lang="en-US" sz="1500" kern="1200"/>
        </a:p>
      </dsp:txBody>
      <dsp:txXfrm>
        <a:off x="690791" y="3738485"/>
        <a:ext cx="9980256" cy="598088"/>
      </dsp:txXfrm>
    </dsp:sp>
    <dsp:sp modelId="{47F9F9A9-6AD2-4D7D-A3D6-90CCD488FB0A}">
      <dsp:nvSpPr>
        <dsp:cNvPr id="0" name=""/>
        <dsp:cNvSpPr/>
      </dsp:nvSpPr>
      <dsp:spPr>
        <a:xfrm>
          <a:off x="0" y="4486095"/>
          <a:ext cx="10671048" cy="59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ABD54-0A12-4FEF-872E-A3BB44DC1345}">
      <dsp:nvSpPr>
        <dsp:cNvPr id="0" name=""/>
        <dsp:cNvSpPr/>
      </dsp:nvSpPr>
      <dsp:spPr>
        <a:xfrm>
          <a:off x="180921" y="4620665"/>
          <a:ext cx="328948" cy="32894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525BB-DFAD-4CEB-BACC-6820E1895BD3}">
      <dsp:nvSpPr>
        <dsp:cNvPr id="0" name=""/>
        <dsp:cNvSpPr/>
      </dsp:nvSpPr>
      <dsp:spPr>
        <a:xfrm>
          <a:off x="690791" y="4486095"/>
          <a:ext cx="9980256" cy="598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98" tIns="63298" rIns="63298" bIns="63298" numCol="1" spcCol="1270" anchor="ctr" anchorCtr="0">
          <a:noAutofit/>
        </a:bodyPr>
        <a:lstStyle/>
        <a:p>
          <a:pPr marL="0" lvl="0" indent="0" algn="l" defTabSz="666750">
            <a:lnSpc>
              <a:spcPct val="100000"/>
            </a:lnSpc>
            <a:spcBef>
              <a:spcPct val="0"/>
            </a:spcBef>
            <a:spcAft>
              <a:spcPct val="35000"/>
            </a:spcAft>
            <a:buNone/>
          </a:pPr>
          <a:r>
            <a:rPr lang="en-US" sz="1500" i="1" kern="1200"/>
            <a:t>7. Apply developed training materials and procedures to both rural and urban LEAs, with an emphasis on LEAs that serve areas with high poverty or have high racial and ethnic diversity. </a:t>
          </a:r>
          <a:endParaRPr lang="en-US" sz="1500" kern="1200"/>
        </a:p>
      </dsp:txBody>
      <dsp:txXfrm>
        <a:off x="690791" y="4486095"/>
        <a:ext cx="9980256" cy="5980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CC8AE-4912-4A3F-AC4F-109DCCB2C34F}">
      <dsp:nvSpPr>
        <dsp:cNvPr id="0" name=""/>
        <dsp:cNvSpPr/>
      </dsp:nvSpPr>
      <dsp:spPr>
        <a:xfrm>
          <a:off x="0" y="830374"/>
          <a:ext cx="10666949" cy="7117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E1B0A-548E-49A4-B62B-B12733DAD353}">
      <dsp:nvSpPr>
        <dsp:cNvPr id="0" name=""/>
        <dsp:cNvSpPr/>
      </dsp:nvSpPr>
      <dsp:spPr>
        <a:xfrm>
          <a:off x="215304" y="990517"/>
          <a:ext cx="391462" cy="3914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62C00-358B-41F0-B65F-EC8265A9C265}">
      <dsp:nvSpPr>
        <dsp:cNvPr id="0" name=""/>
        <dsp:cNvSpPr/>
      </dsp:nvSpPr>
      <dsp:spPr>
        <a:xfrm>
          <a:off x="822070" y="830374"/>
          <a:ext cx="9844878" cy="711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327" tIns="75327" rIns="75327" bIns="75327" numCol="1" spcCol="1270" anchor="ctr" anchorCtr="0">
          <a:noAutofit/>
        </a:bodyPr>
        <a:lstStyle/>
        <a:p>
          <a:pPr marL="0" lvl="0" indent="0" algn="l" defTabSz="800100">
            <a:lnSpc>
              <a:spcPct val="100000"/>
            </a:lnSpc>
            <a:spcBef>
              <a:spcPct val="0"/>
            </a:spcBef>
            <a:spcAft>
              <a:spcPct val="35000"/>
            </a:spcAft>
            <a:buNone/>
          </a:pPr>
          <a:r>
            <a:rPr lang="en-US" sz="1800" i="1" kern="1200" dirty="0"/>
            <a:t>2. Use web conferencing for group instruction and individualized coaching to ensure instructional efficacy across 5 states and 20 districts or LEAs. </a:t>
          </a:r>
          <a:endParaRPr lang="en-US" sz="1800" kern="1200" dirty="0"/>
        </a:p>
      </dsp:txBody>
      <dsp:txXfrm>
        <a:off x="822070" y="830374"/>
        <a:ext cx="9844878" cy="7117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F0A79-DA99-6447-B942-E79654B05986}">
      <dsp:nvSpPr>
        <dsp:cNvPr id="0" name=""/>
        <dsp:cNvSpPr/>
      </dsp:nvSpPr>
      <dsp:spPr>
        <a:xfrm>
          <a:off x="3126" y="504452"/>
          <a:ext cx="2480184" cy="1488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1" kern="1200"/>
            <a:t>Training</a:t>
          </a:r>
          <a:endParaRPr lang="en-US" sz="3000" kern="1200"/>
        </a:p>
      </dsp:txBody>
      <dsp:txXfrm>
        <a:off x="3126" y="504452"/>
        <a:ext cx="2480184" cy="1488110"/>
      </dsp:txXfrm>
    </dsp:sp>
    <dsp:sp modelId="{C0C779B7-EDAD-1349-AE3C-B47D98F58E3D}">
      <dsp:nvSpPr>
        <dsp:cNvPr id="0" name=""/>
        <dsp:cNvSpPr/>
      </dsp:nvSpPr>
      <dsp:spPr>
        <a:xfrm>
          <a:off x="2731329" y="504452"/>
          <a:ext cx="2480184" cy="1488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1" kern="1200"/>
            <a:t>Identify Goals</a:t>
          </a:r>
          <a:endParaRPr lang="en-US" sz="3000" kern="1200"/>
        </a:p>
      </dsp:txBody>
      <dsp:txXfrm>
        <a:off x="2731329" y="504452"/>
        <a:ext cx="2480184" cy="1488110"/>
      </dsp:txXfrm>
    </dsp:sp>
    <dsp:sp modelId="{2C1CEE50-2CED-3843-98E6-CE1E05BBBEB3}">
      <dsp:nvSpPr>
        <dsp:cNvPr id="0" name=""/>
        <dsp:cNvSpPr/>
      </dsp:nvSpPr>
      <dsp:spPr>
        <a:xfrm>
          <a:off x="5459533" y="504452"/>
          <a:ext cx="2480184" cy="1488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1" kern="1200"/>
            <a:t>Direction</a:t>
          </a:r>
          <a:endParaRPr lang="en-US" sz="3000" kern="1200"/>
        </a:p>
      </dsp:txBody>
      <dsp:txXfrm>
        <a:off x="5459533" y="504452"/>
        <a:ext cx="2480184" cy="1488110"/>
      </dsp:txXfrm>
    </dsp:sp>
    <dsp:sp modelId="{631CEF1B-AD95-844D-B011-31E882107C07}">
      <dsp:nvSpPr>
        <dsp:cNvPr id="0" name=""/>
        <dsp:cNvSpPr/>
      </dsp:nvSpPr>
      <dsp:spPr>
        <a:xfrm>
          <a:off x="8187736" y="504452"/>
          <a:ext cx="2480184" cy="1488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1" kern="1200"/>
            <a:t>Agree on meeting cadence</a:t>
          </a:r>
          <a:endParaRPr lang="en-US" sz="3000" kern="1200"/>
        </a:p>
      </dsp:txBody>
      <dsp:txXfrm>
        <a:off x="8187736" y="504452"/>
        <a:ext cx="2480184" cy="1488110"/>
      </dsp:txXfrm>
    </dsp:sp>
    <dsp:sp modelId="{96BF4DE5-10A5-6946-9BCE-D29B9C685A30}">
      <dsp:nvSpPr>
        <dsp:cNvPr id="0" name=""/>
        <dsp:cNvSpPr/>
      </dsp:nvSpPr>
      <dsp:spPr>
        <a:xfrm>
          <a:off x="3126" y="2240582"/>
          <a:ext cx="2480184" cy="1488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1" kern="1200"/>
            <a:t>Align Expectations</a:t>
          </a:r>
          <a:endParaRPr lang="en-US" sz="3000" kern="1200"/>
        </a:p>
      </dsp:txBody>
      <dsp:txXfrm>
        <a:off x="3126" y="2240582"/>
        <a:ext cx="2480184" cy="1488110"/>
      </dsp:txXfrm>
    </dsp:sp>
    <dsp:sp modelId="{DB068631-A229-8B48-926E-973B23E6502C}">
      <dsp:nvSpPr>
        <dsp:cNvPr id="0" name=""/>
        <dsp:cNvSpPr/>
      </dsp:nvSpPr>
      <dsp:spPr>
        <a:xfrm>
          <a:off x="2731329" y="2240582"/>
          <a:ext cx="2480184" cy="1488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1" kern="1200"/>
            <a:t>Motivation</a:t>
          </a:r>
          <a:endParaRPr lang="en-US" sz="3000" kern="1200"/>
        </a:p>
      </dsp:txBody>
      <dsp:txXfrm>
        <a:off x="2731329" y="2240582"/>
        <a:ext cx="2480184" cy="1488110"/>
      </dsp:txXfrm>
    </dsp:sp>
    <dsp:sp modelId="{62ED974E-9AB0-974C-B84A-736C0EC19EBA}">
      <dsp:nvSpPr>
        <dsp:cNvPr id="0" name=""/>
        <dsp:cNvSpPr/>
      </dsp:nvSpPr>
      <dsp:spPr>
        <a:xfrm>
          <a:off x="5459533" y="2240582"/>
          <a:ext cx="2480184" cy="1488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1" kern="1200"/>
            <a:t>Coaching</a:t>
          </a:r>
          <a:endParaRPr lang="en-US" sz="3000" kern="1200"/>
        </a:p>
      </dsp:txBody>
      <dsp:txXfrm>
        <a:off x="5459533" y="2240582"/>
        <a:ext cx="2480184" cy="1488110"/>
      </dsp:txXfrm>
    </dsp:sp>
    <dsp:sp modelId="{0DAB008C-ABAC-524E-903A-055DE26E2E56}">
      <dsp:nvSpPr>
        <dsp:cNvPr id="0" name=""/>
        <dsp:cNvSpPr/>
      </dsp:nvSpPr>
      <dsp:spPr>
        <a:xfrm>
          <a:off x="8187736" y="2240582"/>
          <a:ext cx="2480184" cy="1488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i="1" kern="1200"/>
            <a:t>Support</a:t>
          </a:r>
          <a:endParaRPr lang="en-US" sz="3000" kern="1200"/>
        </a:p>
      </dsp:txBody>
      <dsp:txXfrm>
        <a:off x="8187736" y="2240582"/>
        <a:ext cx="2480184" cy="148811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60BC2-300B-0248-AE8B-B2A7FF295BA6}"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EF1B-496F-174F-BFEA-C0C7DC3AC311}" type="slidenum">
              <a:rPr lang="en-US" smtClean="0"/>
              <a:t>‹#›</a:t>
            </a:fld>
            <a:endParaRPr lang="en-US"/>
          </a:p>
        </p:txBody>
      </p:sp>
    </p:spTree>
    <p:extLst>
      <p:ext uri="{BB962C8B-B14F-4D97-AF65-F5344CB8AC3E}">
        <p14:creationId xmlns:p14="http://schemas.microsoft.com/office/powerpoint/2010/main" val="239890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Dakota </a:t>
            </a:r>
          </a:p>
          <a:p>
            <a:r>
              <a:rPr lang="en-US" dirty="0"/>
              <a:t>3 TVIs	11 students</a:t>
            </a:r>
          </a:p>
          <a:p>
            <a:r>
              <a:rPr lang="en-US" dirty="0"/>
              <a:t>South Dakota </a:t>
            </a:r>
          </a:p>
          <a:p>
            <a:r>
              <a:rPr lang="en-US" dirty="0"/>
              <a:t>5 TVIs 	 6 students</a:t>
            </a:r>
          </a:p>
        </p:txBody>
      </p:sp>
      <p:sp>
        <p:nvSpPr>
          <p:cNvPr id="4" name="Slide Number Placeholder 3"/>
          <p:cNvSpPr>
            <a:spLocks noGrp="1"/>
          </p:cNvSpPr>
          <p:nvPr>
            <p:ph type="sldNum" sz="quarter" idx="5"/>
          </p:nvPr>
        </p:nvSpPr>
        <p:spPr/>
        <p:txBody>
          <a:bodyPr/>
          <a:lstStyle/>
          <a:p>
            <a:fld id="{A660EF1B-496F-174F-BFEA-C0C7DC3AC311}" type="slidenum">
              <a:rPr lang="en-US" smtClean="0"/>
              <a:t>13</a:t>
            </a:fld>
            <a:endParaRPr lang="en-US"/>
          </a:p>
        </p:txBody>
      </p:sp>
    </p:spTree>
    <p:extLst>
      <p:ext uri="{BB962C8B-B14F-4D97-AF65-F5344CB8AC3E}">
        <p14:creationId xmlns:p14="http://schemas.microsoft.com/office/powerpoint/2010/main" val="3556654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Ocular visual component</a:t>
            </a:r>
          </a:p>
          <a:p>
            <a:endParaRPr lang="en-US" dirty="0"/>
          </a:p>
          <a:p>
            <a:r>
              <a:rPr lang="en-US" dirty="0"/>
              <a:t>Motor visual components related</a:t>
            </a:r>
          </a:p>
          <a:p>
            <a:r>
              <a:rPr lang="en-US" dirty="0"/>
              <a:t>to ocular motor functions</a:t>
            </a:r>
          </a:p>
          <a:p>
            <a:endParaRPr lang="en-US" dirty="0"/>
          </a:p>
          <a:p>
            <a:r>
              <a:rPr lang="en-US" dirty="0"/>
              <a:t>Perceptual visual component</a:t>
            </a:r>
          </a:p>
          <a:p>
            <a:endParaRPr lang="en-US" dirty="0"/>
          </a:p>
          <a:p>
            <a:r>
              <a:rPr lang="en-US" dirty="0"/>
              <a:t>**North Dakota is implementing with their early on teams. They have begun training and practice with any babies to help improve their skills</a:t>
            </a:r>
          </a:p>
          <a:p>
            <a:endParaRPr lang="en-US" dirty="0"/>
          </a:p>
        </p:txBody>
      </p:sp>
      <p:sp>
        <p:nvSpPr>
          <p:cNvPr id="4" name="Slide Number Placeholder 3"/>
          <p:cNvSpPr>
            <a:spLocks noGrp="1"/>
          </p:cNvSpPr>
          <p:nvPr>
            <p:ph type="sldNum" sz="quarter" idx="5"/>
          </p:nvPr>
        </p:nvSpPr>
        <p:spPr/>
        <p:txBody>
          <a:bodyPr/>
          <a:lstStyle/>
          <a:p>
            <a:fld id="{A660EF1B-496F-174F-BFEA-C0C7DC3AC311}" type="slidenum">
              <a:rPr lang="en-US" smtClean="0"/>
              <a:t>27</a:t>
            </a:fld>
            <a:endParaRPr lang="en-US"/>
          </a:p>
        </p:txBody>
      </p:sp>
    </p:spTree>
    <p:extLst>
      <p:ext uri="{BB962C8B-B14F-4D97-AF65-F5344CB8AC3E}">
        <p14:creationId xmlns:p14="http://schemas.microsoft.com/office/powerpoint/2010/main" val="142589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02F3F-47F0-026E-F1B5-6C5546C0D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45BA1-CCB3-96F5-5F7F-034AA5FDDD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0C11E-EB7B-7289-E050-54AFDD0AC3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AA62B8-FE69-9733-3C30-C92D65733DDC}"/>
              </a:ext>
            </a:extLst>
          </p:cNvPr>
          <p:cNvSpPr>
            <a:spLocks noGrp="1"/>
          </p:cNvSpPr>
          <p:nvPr>
            <p:ph type="sldNum" sz="quarter" idx="5"/>
          </p:nvPr>
        </p:nvSpPr>
        <p:spPr/>
        <p:txBody>
          <a:bodyPr/>
          <a:lstStyle/>
          <a:p>
            <a:fld id="{A660EF1B-496F-174F-BFEA-C0C7DC3AC311}" type="slidenum">
              <a:rPr lang="en-US" smtClean="0"/>
              <a:t>28</a:t>
            </a:fld>
            <a:endParaRPr lang="en-US"/>
          </a:p>
        </p:txBody>
      </p:sp>
    </p:spTree>
    <p:extLst>
      <p:ext uri="{BB962C8B-B14F-4D97-AF65-F5344CB8AC3E}">
        <p14:creationId xmlns:p14="http://schemas.microsoft.com/office/powerpoint/2010/main" val="447783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6C787-0C0B-09A5-5A34-2E6B92590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56B45-18AC-B99B-A99E-DB92993C4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45BBE-347A-4E88-294D-0430BFE16D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D7B0CB-50E8-82D6-BE7C-5C40CC612294}"/>
              </a:ext>
            </a:extLst>
          </p:cNvPr>
          <p:cNvSpPr>
            <a:spLocks noGrp="1"/>
          </p:cNvSpPr>
          <p:nvPr>
            <p:ph type="sldNum" sz="quarter" idx="5"/>
          </p:nvPr>
        </p:nvSpPr>
        <p:spPr/>
        <p:txBody>
          <a:bodyPr/>
          <a:lstStyle/>
          <a:p>
            <a:fld id="{A660EF1B-496F-174F-BFEA-C0C7DC3AC311}" type="slidenum">
              <a:rPr lang="en-US" smtClean="0"/>
              <a:t>29</a:t>
            </a:fld>
            <a:endParaRPr lang="en-US"/>
          </a:p>
        </p:txBody>
      </p:sp>
    </p:spTree>
    <p:extLst>
      <p:ext uri="{BB962C8B-B14F-4D97-AF65-F5344CB8AC3E}">
        <p14:creationId xmlns:p14="http://schemas.microsoft.com/office/powerpoint/2010/main" val="3670979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73CA-0A62-21E4-EE57-551104162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243FD-2A3A-F9DA-58DF-EB76B54DA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2D499-9E46-7285-48A8-A30E9E1FB4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285C89-74A2-EA0A-9117-367ED8B2A01B}"/>
              </a:ext>
            </a:extLst>
          </p:cNvPr>
          <p:cNvSpPr>
            <a:spLocks noGrp="1"/>
          </p:cNvSpPr>
          <p:nvPr>
            <p:ph type="sldNum" sz="quarter" idx="5"/>
          </p:nvPr>
        </p:nvSpPr>
        <p:spPr/>
        <p:txBody>
          <a:bodyPr/>
          <a:lstStyle/>
          <a:p>
            <a:fld id="{A660EF1B-496F-174F-BFEA-C0C7DC3AC311}" type="slidenum">
              <a:rPr lang="en-US" smtClean="0"/>
              <a:t>30</a:t>
            </a:fld>
            <a:endParaRPr lang="en-US"/>
          </a:p>
        </p:txBody>
      </p:sp>
    </p:spTree>
    <p:extLst>
      <p:ext uri="{BB962C8B-B14F-4D97-AF65-F5344CB8AC3E}">
        <p14:creationId xmlns:p14="http://schemas.microsoft.com/office/powerpoint/2010/main" val="2007877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DFFF5-BE3D-5F0A-7AE6-41130A695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D0446-AEE1-9109-C024-CA02E09D9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FD6BD-4CE4-157F-31DC-101AAD4AAE78}"/>
              </a:ext>
            </a:extLst>
          </p:cNvPr>
          <p:cNvSpPr>
            <a:spLocks noGrp="1"/>
          </p:cNvSpPr>
          <p:nvPr>
            <p:ph type="body" idx="1"/>
          </p:nvPr>
        </p:nvSpPr>
        <p:spPr/>
        <p:txBody>
          <a:bodyPr/>
          <a:lstStyle/>
          <a:p>
            <a:r>
              <a:rPr lang="en-US" dirty="0"/>
              <a:t>Trained			Untrained</a:t>
            </a:r>
          </a:p>
          <a:p>
            <a:r>
              <a:rPr lang="en-US" dirty="0"/>
              <a:t>Look at screen more often		touch screen much more often</a:t>
            </a:r>
          </a:p>
          <a:p>
            <a:r>
              <a:rPr lang="en-US" dirty="0"/>
              <a:t>Longer sustained looking behavior</a:t>
            </a:r>
          </a:p>
          <a:p>
            <a:r>
              <a:rPr lang="en-US" dirty="0"/>
              <a:t>Spend more time looking</a:t>
            </a:r>
          </a:p>
        </p:txBody>
      </p:sp>
      <p:sp>
        <p:nvSpPr>
          <p:cNvPr id="4" name="Slide Number Placeholder 3">
            <a:extLst>
              <a:ext uri="{FF2B5EF4-FFF2-40B4-BE49-F238E27FC236}">
                <a16:creationId xmlns:a16="http://schemas.microsoft.com/office/drawing/2014/main" id="{BECE3FFE-7C21-91AA-8572-5B9F821888DB}"/>
              </a:ext>
            </a:extLst>
          </p:cNvPr>
          <p:cNvSpPr>
            <a:spLocks noGrp="1"/>
          </p:cNvSpPr>
          <p:nvPr>
            <p:ph type="sldNum" sz="quarter" idx="5"/>
          </p:nvPr>
        </p:nvSpPr>
        <p:spPr/>
        <p:txBody>
          <a:bodyPr/>
          <a:lstStyle/>
          <a:p>
            <a:fld id="{A660EF1B-496F-174F-BFEA-C0C7DC3AC311}" type="slidenum">
              <a:rPr lang="en-US" smtClean="0"/>
              <a:t>31</a:t>
            </a:fld>
            <a:endParaRPr lang="en-US"/>
          </a:p>
        </p:txBody>
      </p:sp>
    </p:spTree>
    <p:extLst>
      <p:ext uri="{BB962C8B-B14F-4D97-AF65-F5344CB8AC3E}">
        <p14:creationId xmlns:p14="http://schemas.microsoft.com/office/powerpoint/2010/main" val="840798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5E37-F4DE-025F-0E08-45CFF482C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1A921-D1D1-FB79-E78F-FCBB51291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74528-A2D2-9205-0C24-458A8DCEEE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C71949-67EF-AEDC-D8D4-AA6C3DE1861D}"/>
              </a:ext>
            </a:extLst>
          </p:cNvPr>
          <p:cNvSpPr>
            <a:spLocks noGrp="1"/>
          </p:cNvSpPr>
          <p:nvPr>
            <p:ph type="sldNum" sz="quarter" idx="5"/>
          </p:nvPr>
        </p:nvSpPr>
        <p:spPr/>
        <p:txBody>
          <a:bodyPr/>
          <a:lstStyle/>
          <a:p>
            <a:fld id="{A660EF1B-496F-174F-BFEA-C0C7DC3AC311}" type="slidenum">
              <a:rPr lang="en-US" smtClean="0"/>
              <a:t>32</a:t>
            </a:fld>
            <a:endParaRPr lang="en-US"/>
          </a:p>
        </p:txBody>
      </p:sp>
    </p:spTree>
    <p:extLst>
      <p:ext uri="{BB962C8B-B14F-4D97-AF65-F5344CB8AC3E}">
        <p14:creationId xmlns:p14="http://schemas.microsoft.com/office/powerpoint/2010/main" val="188980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445FB-0E90-621A-4A1D-F159F4F7D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B8592-23E5-4C91-CC9F-3254B8E63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A77AC-C92A-0E51-8ADC-4B2433AE41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01A90E-4A74-EB35-4B2D-5759498D5A92}"/>
              </a:ext>
            </a:extLst>
          </p:cNvPr>
          <p:cNvSpPr>
            <a:spLocks noGrp="1"/>
          </p:cNvSpPr>
          <p:nvPr>
            <p:ph type="sldNum" sz="quarter" idx="5"/>
          </p:nvPr>
        </p:nvSpPr>
        <p:spPr/>
        <p:txBody>
          <a:bodyPr/>
          <a:lstStyle/>
          <a:p>
            <a:fld id="{A660EF1B-496F-174F-BFEA-C0C7DC3AC311}" type="slidenum">
              <a:rPr lang="en-US" smtClean="0"/>
              <a:t>33</a:t>
            </a:fld>
            <a:endParaRPr lang="en-US"/>
          </a:p>
        </p:txBody>
      </p:sp>
    </p:spTree>
    <p:extLst>
      <p:ext uri="{BB962C8B-B14F-4D97-AF65-F5344CB8AC3E}">
        <p14:creationId xmlns:p14="http://schemas.microsoft.com/office/powerpoint/2010/main" val="1887031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B6794-DD5E-8512-7BA1-EF2B87698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42CC2-D673-39E6-FE1D-0265C299C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16238-999C-48A8-875C-7FB84C4ADE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BB5A6E-6DC1-FA7D-8056-6681CF12705B}"/>
              </a:ext>
            </a:extLst>
          </p:cNvPr>
          <p:cNvSpPr>
            <a:spLocks noGrp="1"/>
          </p:cNvSpPr>
          <p:nvPr>
            <p:ph type="sldNum" sz="quarter" idx="5"/>
          </p:nvPr>
        </p:nvSpPr>
        <p:spPr/>
        <p:txBody>
          <a:bodyPr/>
          <a:lstStyle/>
          <a:p>
            <a:fld id="{A660EF1B-496F-174F-BFEA-C0C7DC3AC311}" type="slidenum">
              <a:rPr lang="en-US" smtClean="0"/>
              <a:t>34</a:t>
            </a:fld>
            <a:endParaRPr lang="en-US"/>
          </a:p>
        </p:txBody>
      </p:sp>
    </p:spTree>
    <p:extLst>
      <p:ext uri="{BB962C8B-B14F-4D97-AF65-F5344CB8AC3E}">
        <p14:creationId xmlns:p14="http://schemas.microsoft.com/office/powerpoint/2010/main" val="1496946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2B891-DC05-18E2-4F5F-FE4E78171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3351C-E233-698D-A309-CE332CC8E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97706-E129-6F16-3515-45ACE60582F8}"/>
              </a:ext>
            </a:extLst>
          </p:cNvPr>
          <p:cNvSpPr>
            <a:spLocks noGrp="1"/>
          </p:cNvSpPr>
          <p:nvPr>
            <p:ph type="body" idx="1"/>
          </p:nvPr>
        </p:nvSpPr>
        <p:spPr/>
        <p:txBody>
          <a:bodyPr/>
          <a:lstStyle/>
          <a:p>
            <a:r>
              <a:rPr lang="en-US" dirty="0"/>
              <a:t>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solidFill>
                  <a:schemeClr val="tx1"/>
                </a:solidFill>
              </a:rPr>
              <a:t>Designed for to meet the visual and behavioral characteristics of CVI</a:t>
            </a:r>
          </a:p>
          <a:p>
            <a:r>
              <a:rPr lang="en-US" dirty="0"/>
              <a:t>	Sorted by Phase of CVI</a:t>
            </a:r>
          </a:p>
        </p:txBody>
      </p:sp>
      <p:sp>
        <p:nvSpPr>
          <p:cNvPr id="4" name="Slide Number Placeholder 3">
            <a:extLst>
              <a:ext uri="{FF2B5EF4-FFF2-40B4-BE49-F238E27FC236}">
                <a16:creationId xmlns:a16="http://schemas.microsoft.com/office/drawing/2014/main" id="{6290698F-1502-8DA1-6422-919884F0396C}"/>
              </a:ext>
            </a:extLst>
          </p:cNvPr>
          <p:cNvSpPr>
            <a:spLocks noGrp="1"/>
          </p:cNvSpPr>
          <p:nvPr>
            <p:ph type="sldNum" sz="quarter" idx="5"/>
          </p:nvPr>
        </p:nvSpPr>
        <p:spPr/>
        <p:txBody>
          <a:bodyPr/>
          <a:lstStyle/>
          <a:p>
            <a:fld id="{A660EF1B-496F-174F-BFEA-C0C7DC3AC311}" type="slidenum">
              <a:rPr lang="en-US" smtClean="0"/>
              <a:t>35</a:t>
            </a:fld>
            <a:endParaRPr lang="en-US"/>
          </a:p>
        </p:txBody>
      </p:sp>
    </p:spTree>
    <p:extLst>
      <p:ext uri="{BB962C8B-B14F-4D97-AF65-F5344CB8AC3E}">
        <p14:creationId xmlns:p14="http://schemas.microsoft.com/office/powerpoint/2010/main" val="2398213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C96B6-01E1-D28F-1254-D685CBFF5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C4BC5-3D44-B87B-A1BC-4B095EE06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D24F9-AF1B-27C2-A211-4143EF8D30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7B7C0F-ECB0-4D31-C61B-AC9C8F74860B}"/>
              </a:ext>
            </a:extLst>
          </p:cNvPr>
          <p:cNvSpPr>
            <a:spLocks noGrp="1"/>
          </p:cNvSpPr>
          <p:nvPr>
            <p:ph type="sldNum" sz="quarter" idx="5"/>
          </p:nvPr>
        </p:nvSpPr>
        <p:spPr/>
        <p:txBody>
          <a:bodyPr/>
          <a:lstStyle/>
          <a:p>
            <a:fld id="{A660EF1B-496F-174F-BFEA-C0C7DC3AC311}" type="slidenum">
              <a:rPr lang="en-US" smtClean="0"/>
              <a:t>37</a:t>
            </a:fld>
            <a:endParaRPr lang="en-US"/>
          </a:p>
        </p:txBody>
      </p:sp>
    </p:spTree>
    <p:extLst>
      <p:ext uri="{BB962C8B-B14F-4D97-AF65-F5344CB8AC3E}">
        <p14:creationId xmlns:p14="http://schemas.microsoft.com/office/powerpoint/2010/main" val="373844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97472-FA4B-2735-2FA2-1D55E4888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930CB-5624-52AE-FF98-E86642A3E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F9FB1-200A-27F4-DAE8-BEF344BBE8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771694-234D-A279-828B-A937C3552D8E}"/>
              </a:ext>
            </a:extLst>
          </p:cNvPr>
          <p:cNvSpPr>
            <a:spLocks noGrp="1"/>
          </p:cNvSpPr>
          <p:nvPr>
            <p:ph type="sldNum" sz="quarter" idx="5"/>
          </p:nvPr>
        </p:nvSpPr>
        <p:spPr/>
        <p:txBody>
          <a:bodyPr/>
          <a:lstStyle/>
          <a:p>
            <a:fld id="{A660EF1B-496F-174F-BFEA-C0C7DC3AC311}" type="slidenum">
              <a:rPr lang="en-US" smtClean="0"/>
              <a:t>16</a:t>
            </a:fld>
            <a:endParaRPr lang="en-US"/>
          </a:p>
        </p:txBody>
      </p:sp>
    </p:spTree>
    <p:extLst>
      <p:ext uri="{BB962C8B-B14F-4D97-AF65-F5344CB8AC3E}">
        <p14:creationId xmlns:p14="http://schemas.microsoft.com/office/powerpoint/2010/main" val="1296480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40</a:t>
            </a:fld>
            <a:endParaRPr lang="en-US"/>
          </a:p>
        </p:txBody>
      </p:sp>
    </p:spTree>
    <p:extLst>
      <p:ext uri="{BB962C8B-B14F-4D97-AF65-F5344CB8AC3E}">
        <p14:creationId xmlns:p14="http://schemas.microsoft.com/office/powerpoint/2010/main" val="4077368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8B35C-7BB8-8D46-9259-9CC3781D5972}" type="slidenum">
              <a:rPr lang="en-US" smtClean="0"/>
              <a:t>41</a:t>
            </a:fld>
            <a:endParaRPr lang="en-US"/>
          </a:p>
        </p:txBody>
      </p:sp>
    </p:spTree>
    <p:extLst>
      <p:ext uri="{BB962C8B-B14F-4D97-AF65-F5344CB8AC3E}">
        <p14:creationId xmlns:p14="http://schemas.microsoft.com/office/powerpoint/2010/main" val="3988529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E567-0104-84D8-D1EE-87451F9EC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D6950-CCC7-4CDA-397A-6A814AB9E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F5C04-FE95-4990-66EE-A965DDF4CA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8360E7-BE4A-D3F0-061A-25DDB9E69176}"/>
              </a:ext>
            </a:extLst>
          </p:cNvPr>
          <p:cNvSpPr>
            <a:spLocks noGrp="1"/>
          </p:cNvSpPr>
          <p:nvPr>
            <p:ph type="sldNum" sz="quarter" idx="5"/>
          </p:nvPr>
        </p:nvSpPr>
        <p:spPr/>
        <p:txBody>
          <a:bodyPr/>
          <a:lstStyle/>
          <a:p>
            <a:fld id="{A660EF1B-496F-174F-BFEA-C0C7DC3AC311}" type="slidenum">
              <a:rPr lang="en-US" smtClean="0"/>
              <a:t>47</a:t>
            </a:fld>
            <a:endParaRPr lang="en-US"/>
          </a:p>
        </p:txBody>
      </p:sp>
    </p:spTree>
    <p:extLst>
      <p:ext uri="{BB962C8B-B14F-4D97-AF65-F5344CB8AC3E}">
        <p14:creationId xmlns:p14="http://schemas.microsoft.com/office/powerpoint/2010/main" val="1768402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BCA9C-48BD-73CC-5E8F-A47A54F3F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586F6-E2A2-71B7-080D-13917BFC9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3EAA9-40F9-D72D-4CC5-5397EFE747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9BF98C-2D54-98EF-12C1-C250E260F721}"/>
              </a:ext>
            </a:extLst>
          </p:cNvPr>
          <p:cNvSpPr>
            <a:spLocks noGrp="1"/>
          </p:cNvSpPr>
          <p:nvPr>
            <p:ph type="sldNum" sz="quarter" idx="5"/>
          </p:nvPr>
        </p:nvSpPr>
        <p:spPr/>
        <p:txBody>
          <a:bodyPr/>
          <a:lstStyle/>
          <a:p>
            <a:fld id="{A660EF1B-496F-174F-BFEA-C0C7DC3AC311}" type="slidenum">
              <a:rPr lang="en-US" smtClean="0"/>
              <a:t>48</a:t>
            </a:fld>
            <a:endParaRPr lang="en-US"/>
          </a:p>
        </p:txBody>
      </p:sp>
    </p:spTree>
    <p:extLst>
      <p:ext uri="{BB962C8B-B14F-4D97-AF65-F5344CB8AC3E}">
        <p14:creationId xmlns:p14="http://schemas.microsoft.com/office/powerpoint/2010/main" val="1049224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412C-B369-5DDD-D141-AA357A336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1C3F6-18DF-F1C9-5D7B-7234BFA2B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897AB-4541-BE54-9CF8-93B96C7DF9EA}"/>
              </a:ext>
            </a:extLst>
          </p:cNvPr>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shows that there is a significant difference between trained and untrained TVIs on the phase of activities chosen to use with students. All TVIs are using phase 1 sessions much more than phase 2 or phase 3 (but untrained TVIs use phase 2 and 3 lessons much more than trained TVIs).</a:t>
            </a:r>
          </a:p>
          <a:p>
            <a:pPr marL="285750" indent="-285750">
              <a:lnSpc>
                <a:spcPct val="150000"/>
              </a:lnSpc>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a:p>
            <a:pPr marL="285750" indent="-285750">
              <a:lnSpc>
                <a:spcPct val="150000"/>
              </a:lnSpc>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TVIs use phase 1 sessions much more than phase 2 or phase 3</a:t>
            </a:r>
          </a:p>
          <a:p>
            <a:pPr marL="742950" lvl="1" indent="-285750">
              <a:lnSpc>
                <a:spcPct val="150000"/>
              </a:lnSpc>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Untrained TVIs use phase 2 and 3 lessons much more than trained TVIs</a:t>
            </a:r>
          </a:p>
          <a:p>
            <a:pPr marL="285750" indent="-285750">
              <a:lnSpc>
                <a:spcPct val="150000"/>
              </a:lnSpc>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Trained TVIs tend to have instructional sessions 3X as long as untrained TVIs</a:t>
            </a:r>
          </a:p>
          <a:p>
            <a:pPr marL="285750" indent="-285750">
              <a:lnSpc>
                <a:spcPct val="150000"/>
              </a:lnSpc>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Students with untrained TVIs have students who touch sprites and backgrounds much more than students with trained TVIs BUT students with trained TVIs look at the screen more often, have longer looks, and spend more time looking at the screen than students with untrained TVIs.</a:t>
            </a:r>
          </a:p>
        </p:txBody>
      </p:sp>
      <p:sp>
        <p:nvSpPr>
          <p:cNvPr id="4" name="Slide Number Placeholder 3">
            <a:extLst>
              <a:ext uri="{FF2B5EF4-FFF2-40B4-BE49-F238E27FC236}">
                <a16:creationId xmlns:a16="http://schemas.microsoft.com/office/drawing/2014/main" id="{A5D082AD-6231-0907-D41C-8C135CC427EC}"/>
              </a:ext>
            </a:extLst>
          </p:cNvPr>
          <p:cNvSpPr>
            <a:spLocks noGrp="1"/>
          </p:cNvSpPr>
          <p:nvPr>
            <p:ph type="sldNum" sz="quarter" idx="5"/>
          </p:nvPr>
        </p:nvSpPr>
        <p:spPr/>
        <p:txBody>
          <a:bodyPr/>
          <a:lstStyle/>
          <a:p>
            <a:fld id="{A660EF1B-496F-174F-BFEA-C0C7DC3AC311}" type="slidenum">
              <a:rPr lang="en-US" smtClean="0"/>
              <a:t>50</a:t>
            </a:fld>
            <a:endParaRPr lang="en-US"/>
          </a:p>
        </p:txBody>
      </p:sp>
    </p:spTree>
    <p:extLst>
      <p:ext uri="{BB962C8B-B14F-4D97-AF65-F5344CB8AC3E}">
        <p14:creationId xmlns:p14="http://schemas.microsoft.com/office/powerpoint/2010/main" val="2064282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0A4EA-E0FE-B4A9-890F-2048F4AED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581F4-D827-DA2A-EDDF-020DB88D4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BA681-A32C-B38A-697D-9BCF321D21D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we are looking at stats For all levels of activities</a:t>
            </a:r>
          </a:p>
          <a:p>
            <a:pPr marL="285750" marR="0" indent="-285750">
              <a:lnSpc>
                <a:spcPct val="107000"/>
              </a:lnSpc>
              <a:spcAft>
                <a:spcPts val="800"/>
              </a:spcAft>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Aft>
                <a:spcPts val="80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Trained TVIs tend to have instructional sessions 2.5X as long as untrained TVIs</a:t>
            </a:r>
          </a:p>
          <a:p>
            <a:pPr marL="285750" marR="0" indent="-285750">
              <a:lnSpc>
                <a:spcPct val="107000"/>
              </a:lnSpc>
              <a:spcAft>
                <a:spcPts val="80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Students with untrained TVIs have students who touch sprites and backgrounds much more than students with trained TVIs BUT students with trained TVIs look at the screen more often, have longer looks, and spend more time looking at the screen than students with untrained TVIs.</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E42A328-6B70-A9ED-55C7-EE366910A843}"/>
              </a:ext>
            </a:extLst>
          </p:cNvPr>
          <p:cNvSpPr>
            <a:spLocks noGrp="1"/>
          </p:cNvSpPr>
          <p:nvPr>
            <p:ph type="sldNum" sz="quarter" idx="5"/>
          </p:nvPr>
        </p:nvSpPr>
        <p:spPr/>
        <p:txBody>
          <a:bodyPr/>
          <a:lstStyle/>
          <a:p>
            <a:fld id="{A660EF1B-496F-174F-BFEA-C0C7DC3AC311}" type="slidenum">
              <a:rPr lang="en-US" smtClean="0"/>
              <a:t>51</a:t>
            </a:fld>
            <a:endParaRPr lang="en-US"/>
          </a:p>
        </p:txBody>
      </p:sp>
    </p:spTree>
    <p:extLst>
      <p:ext uri="{BB962C8B-B14F-4D97-AF65-F5344CB8AC3E}">
        <p14:creationId xmlns:p14="http://schemas.microsoft.com/office/powerpoint/2010/main" val="2279454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DD960-1DE9-503D-0150-3000D35FD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61875-840A-8115-641B-A4ACC6A56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79BC9-437D-0848-9FDB-D8F806F86EDE}"/>
              </a:ext>
            </a:extLst>
          </p:cNvPr>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Most popular lessons by lesson level and TVI training</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DBCEE23-3C52-4242-2917-4AAC10C960FA}"/>
              </a:ext>
            </a:extLst>
          </p:cNvPr>
          <p:cNvSpPr>
            <a:spLocks noGrp="1"/>
          </p:cNvSpPr>
          <p:nvPr>
            <p:ph type="sldNum" sz="quarter" idx="5"/>
          </p:nvPr>
        </p:nvSpPr>
        <p:spPr/>
        <p:txBody>
          <a:bodyPr/>
          <a:lstStyle/>
          <a:p>
            <a:fld id="{A660EF1B-496F-174F-BFEA-C0C7DC3AC311}" type="slidenum">
              <a:rPr lang="en-US" smtClean="0"/>
              <a:t>52</a:t>
            </a:fld>
            <a:endParaRPr lang="en-US"/>
          </a:p>
        </p:txBody>
      </p:sp>
    </p:spTree>
    <p:extLst>
      <p:ext uri="{BB962C8B-B14F-4D97-AF65-F5344CB8AC3E}">
        <p14:creationId xmlns:p14="http://schemas.microsoft.com/office/powerpoint/2010/main" val="1677051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11A04-A9E0-40F9-77E0-A24801503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96E84-E4FD-6EB5-8723-A762902DD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0A8AD-21EB-CD3B-A2F9-6834A0F1E33F}"/>
              </a:ext>
            </a:extLst>
          </p:cNvPr>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table reflects kids with at least 20 days of data. Data from all sessions on a given day were averaged to give a single score for each day of data.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lang="en-US" sz="2000" dirty="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lang="en-US" sz="2000" dirty="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Although no slopes for anything for any student are statistically significant, a slope of .5 or more would arguably demonstrate consistent progress on a measure across days of working with a TVI.</a:t>
            </a:r>
            <a:r>
              <a:rPr lang="en-US" sz="3200" dirty="0">
                <a:effectLst/>
              </a:rPr>
              <a:t> </a:t>
            </a: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9CCE7D1-5E95-3E1B-351E-0F677695CB86}"/>
              </a:ext>
            </a:extLst>
          </p:cNvPr>
          <p:cNvSpPr>
            <a:spLocks noGrp="1"/>
          </p:cNvSpPr>
          <p:nvPr>
            <p:ph type="sldNum" sz="quarter" idx="5"/>
          </p:nvPr>
        </p:nvSpPr>
        <p:spPr/>
        <p:txBody>
          <a:bodyPr/>
          <a:lstStyle/>
          <a:p>
            <a:fld id="{A660EF1B-496F-174F-BFEA-C0C7DC3AC311}" type="slidenum">
              <a:rPr lang="en-US" smtClean="0"/>
              <a:t>53</a:t>
            </a:fld>
            <a:endParaRPr lang="en-US"/>
          </a:p>
        </p:txBody>
      </p:sp>
    </p:spTree>
    <p:extLst>
      <p:ext uri="{BB962C8B-B14F-4D97-AF65-F5344CB8AC3E}">
        <p14:creationId xmlns:p14="http://schemas.microsoft.com/office/powerpoint/2010/main" val="2817354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21B07-007B-B3A1-E44E-BF2B1676F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609C3-7C9E-E3B7-774E-FA57F36BE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C04CEC-769E-21BF-238A-274FE7CA0D55}"/>
              </a:ext>
            </a:extLst>
          </p:cNvPr>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following table shows any slopes for any measure in students with at least 20 days of data, where the slope is more than .50 or less than -.50.</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 the group of students working with untrained TVIs, while two students did show improvement in average time looking and longest look, this is a success rate of 16.7% while with the trained TVIs, 14/27 or a 51.9% success rate at improving the longest look.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FDD320C-7A6F-3145-67A5-0666A69D2200}"/>
              </a:ext>
            </a:extLst>
          </p:cNvPr>
          <p:cNvSpPr>
            <a:spLocks noGrp="1"/>
          </p:cNvSpPr>
          <p:nvPr>
            <p:ph type="sldNum" sz="quarter" idx="5"/>
          </p:nvPr>
        </p:nvSpPr>
        <p:spPr/>
        <p:txBody>
          <a:bodyPr/>
          <a:lstStyle/>
          <a:p>
            <a:fld id="{A660EF1B-496F-174F-BFEA-C0C7DC3AC311}" type="slidenum">
              <a:rPr lang="en-US" smtClean="0"/>
              <a:t>54</a:t>
            </a:fld>
            <a:endParaRPr lang="en-US"/>
          </a:p>
        </p:txBody>
      </p:sp>
    </p:spTree>
    <p:extLst>
      <p:ext uri="{BB962C8B-B14F-4D97-AF65-F5344CB8AC3E}">
        <p14:creationId xmlns:p14="http://schemas.microsoft.com/office/powerpoint/2010/main" val="3146443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01444-4644-B064-598A-18FCA6970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5DF55-9296-074F-CCAC-9FBBD43CB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03FC8-CD74-3FFA-98FA-618397D7DBED}"/>
              </a:ext>
            </a:extLst>
          </p:cNvPr>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this includes students only seen for 1 day, etc. so…</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5C2DD50-A330-07A3-863D-43DF62EAC281}"/>
              </a:ext>
            </a:extLst>
          </p:cNvPr>
          <p:cNvSpPr>
            <a:spLocks noGrp="1"/>
          </p:cNvSpPr>
          <p:nvPr>
            <p:ph type="sldNum" sz="quarter" idx="5"/>
          </p:nvPr>
        </p:nvSpPr>
        <p:spPr/>
        <p:txBody>
          <a:bodyPr/>
          <a:lstStyle/>
          <a:p>
            <a:fld id="{A660EF1B-496F-174F-BFEA-C0C7DC3AC311}" type="slidenum">
              <a:rPr lang="en-US" smtClean="0"/>
              <a:t>56</a:t>
            </a:fld>
            <a:endParaRPr lang="en-US"/>
          </a:p>
        </p:txBody>
      </p:sp>
    </p:spTree>
    <p:extLst>
      <p:ext uri="{BB962C8B-B14F-4D97-AF65-F5344CB8AC3E}">
        <p14:creationId xmlns:p14="http://schemas.microsoft.com/office/powerpoint/2010/main" val="78035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660EF1B-496F-174F-BFEA-C0C7DC3AC311}" type="slidenum">
              <a:rPr lang="en-US" smtClean="0"/>
              <a:t>17</a:t>
            </a:fld>
            <a:endParaRPr lang="en-US"/>
          </a:p>
        </p:txBody>
      </p:sp>
    </p:spTree>
    <p:extLst>
      <p:ext uri="{BB962C8B-B14F-4D97-AF65-F5344CB8AC3E}">
        <p14:creationId xmlns:p14="http://schemas.microsoft.com/office/powerpoint/2010/main" val="356135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52428-1A8D-2457-4B93-3FDA91BA3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76EE9-3C50-43FE-9DA1-2378E1944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BA92D7-140F-F0DF-6DEF-BDCF4CC8B2E9}"/>
              </a:ext>
            </a:extLst>
          </p:cNvPr>
          <p:cNvSpPr>
            <a:spLocks noGrp="1"/>
          </p:cNvSpPr>
          <p:nvPr>
            <p:ph type="body" idx="1"/>
          </p:nvPr>
        </p:nvSpPr>
        <p:spPr/>
        <p:txBody>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data with school months &gt; 3</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31080EC-1C49-9E2F-16CC-D7A160FAF53D}"/>
              </a:ext>
            </a:extLst>
          </p:cNvPr>
          <p:cNvSpPr>
            <a:spLocks noGrp="1"/>
          </p:cNvSpPr>
          <p:nvPr>
            <p:ph type="sldNum" sz="quarter" idx="5"/>
          </p:nvPr>
        </p:nvSpPr>
        <p:spPr/>
        <p:txBody>
          <a:bodyPr/>
          <a:lstStyle/>
          <a:p>
            <a:fld id="{A660EF1B-496F-174F-BFEA-C0C7DC3AC311}" type="slidenum">
              <a:rPr lang="en-US" smtClean="0"/>
              <a:t>57</a:t>
            </a:fld>
            <a:endParaRPr lang="en-US"/>
          </a:p>
        </p:txBody>
      </p:sp>
    </p:spTree>
    <p:extLst>
      <p:ext uri="{BB962C8B-B14F-4D97-AF65-F5344CB8AC3E}">
        <p14:creationId xmlns:p14="http://schemas.microsoft.com/office/powerpoint/2010/main" val="2414130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D9A9-B7AE-5B25-662F-C0E061F8B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DF7CB-0FC1-7261-87C7-4AC537381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A7B20-1076-C888-31DE-3D05B36777A2}"/>
              </a:ext>
            </a:extLst>
          </p:cNvPr>
          <p:cNvSpPr>
            <a:spLocks noGrp="1"/>
          </p:cNvSpPr>
          <p:nvPr>
            <p:ph type="body" idx="1"/>
          </p:nvPr>
        </p:nvSpPr>
        <p:spPr/>
        <p:txBody>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to compare students for whom we have the most consistent data over time, for those with at least a calendar year of data and at least 20 days of data</a:t>
            </a: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C0C8792-70C0-CCEF-0812-9F955BAC2ABF}"/>
              </a:ext>
            </a:extLst>
          </p:cNvPr>
          <p:cNvSpPr>
            <a:spLocks noGrp="1"/>
          </p:cNvSpPr>
          <p:nvPr>
            <p:ph type="sldNum" sz="quarter" idx="5"/>
          </p:nvPr>
        </p:nvSpPr>
        <p:spPr/>
        <p:txBody>
          <a:bodyPr/>
          <a:lstStyle/>
          <a:p>
            <a:fld id="{A660EF1B-496F-174F-BFEA-C0C7DC3AC311}" type="slidenum">
              <a:rPr lang="en-US" smtClean="0"/>
              <a:t>58</a:t>
            </a:fld>
            <a:endParaRPr lang="en-US"/>
          </a:p>
        </p:txBody>
      </p:sp>
    </p:spTree>
    <p:extLst>
      <p:ext uri="{BB962C8B-B14F-4D97-AF65-F5344CB8AC3E}">
        <p14:creationId xmlns:p14="http://schemas.microsoft.com/office/powerpoint/2010/main" val="385917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EF1B-496F-174F-BFEA-C0C7DC3AC311}" type="slidenum">
              <a:rPr lang="en-US" smtClean="0"/>
              <a:t>60</a:t>
            </a:fld>
            <a:endParaRPr lang="en-US"/>
          </a:p>
        </p:txBody>
      </p:sp>
    </p:spTree>
    <p:extLst>
      <p:ext uri="{BB962C8B-B14F-4D97-AF65-F5344CB8AC3E}">
        <p14:creationId xmlns:p14="http://schemas.microsoft.com/office/powerpoint/2010/main" val="3381504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7F06A-130D-08FA-8715-EC4C4ED05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66093-B3E6-BC42-ED73-337A15770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52A72-ACAF-A12E-8A3B-F2375F6196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C43905-7020-325A-02A7-D46987359651}"/>
              </a:ext>
            </a:extLst>
          </p:cNvPr>
          <p:cNvSpPr>
            <a:spLocks noGrp="1"/>
          </p:cNvSpPr>
          <p:nvPr>
            <p:ph type="sldNum" sz="quarter" idx="5"/>
          </p:nvPr>
        </p:nvSpPr>
        <p:spPr/>
        <p:txBody>
          <a:bodyPr/>
          <a:lstStyle/>
          <a:p>
            <a:fld id="{A660EF1B-496F-174F-BFEA-C0C7DC3AC311}" type="slidenum">
              <a:rPr lang="en-US" smtClean="0"/>
              <a:t>61</a:t>
            </a:fld>
            <a:endParaRPr lang="en-US"/>
          </a:p>
        </p:txBody>
      </p:sp>
    </p:spTree>
    <p:extLst>
      <p:ext uri="{BB962C8B-B14F-4D97-AF65-F5344CB8AC3E}">
        <p14:creationId xmlns:p14="http://schemas.microsoft.com/office/powerpoint/2010/main" val="1808836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38916-0DF1-0169-1256-F540293CC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195AB-4476-C084-FF98-F77CF5CD6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50DFB-F984-331D-7978-DDCF55FF4E65}"/>
              </a:ext>
            </a:extLst>
          </p:cNvPr>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800" b="0" i="0" u="none" strike="noStrike" dirty="0">
                <a:solidFill>
                  <a:srgbClr val="000000"/>
                </a:solidFill>
                <a:effectLst/>
                <a:latin typeface="-webkit-standard"/>
              </a:rPr>
              <a:t>After participating in CVI-specific professional development, teachers of the visually impaired showed a </a:t>
            </a:r>
            <a:r>
              <a:rPr lang="en-US" sz="2800" b="1" i="0" u="none" strike="noStrike" dirty="0">
                <a:solidFill>
                  <a:srgbClr val="000000"/>
                </a:solidFill>
                <a:effectLst/>
              </a:rPr>
              <a:t>28% increase in average self-reported confidence</a:t>
            </a:r>
            <a:r>
              <a:rPr lang="en-US" sz="2800" b="0" i="0" u="none" strike="noStrike" dirty="0">
                <a:solidFill>
                  <a:srgbClr val="000000"/>
                </a:solidFill>
                <a:effectLst/>
                <a:latin typeface="-webkit-standard"/>
              </a:rPr>
              <a:t> (from 2.75 to 3.52 on a 5-point Likert scale) in planning for and delivering targeted instruction to learners with CVI. The most common rating improved from ‘a bit comfortable’ to ‘fairly comfortable,’ with no teachers rating themselves as ‘not at all comfortable’ post-training.</a:t>
            </a: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A272BCA-8750-E4D8-B705-622BDFD85A0F}"/>
              </a:ext>
            </a:extLst>
          </p:cNvPr>
          <p:cNvSpPr>
            <a:spLocks noGrp="1"/>
          </p:cNvSpPr>
          <p:nvPr>
            <p:ph type="sldNum" sz="quarter" idx="5"/>
          </p:nvPr>
        </p:nvSpPr>
        <p:spPr/>
        <p:txBody>
          <a:bodyPr/>
          <a:lstStyle/>
          <a:p>
            <a:fld id="{A660EF1B-496F-174F-BFEA-C0C7DC3AC311}" type="slidenum">
              <a:rPr lang="en-US" smtClean="0"/>
              <a:t>62</a:t>
            </a:fld>
            <a:endParaRPr lang="en-US"/>
          </a:p>
        </p:txBody>
      </p:sp>
    </p:spTree>
    <p:extLst>
      <p:ext uri="{BB962C8B-B14F-4D97-AF65-F5344CB8AC3E}">
        <p14:creationId xmlns:p14="http://schemas.microsoft.com/office/powerpoint/2010/main" val="1013293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4B347-5A82-B391-0246-7FE85E7F4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D9655-BBA8-BF92-BB92-D8929B226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C3FD2-29D4-6FE6-E5AF-2FF8E6B3AD4C}"/>
              </a:ext>
            </a:extLst>
          </p:cNvPr>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US" sz="2800" b="0" i="0" u="none" strike="noStrike" dirty="0">
                <a:solidFill>
                  <a:srgbClr val="000000"/>
                </a:solidFill>
                <a:effectLst/>
                <a:latin typeface="-webkit-standard"/>
              </a:rPr>
              <a:t>After participating in CVI-specific professional development, teachers of the visually impaired showed a </a:t>
            </a:r>
            <a:r>
              <a:rPr lang="en-US" sz="2800" b="1" i="0" u="none" strike="noStrike" dirty="0">
                <a:solidFill>
                  <a:srgbClr val="000000"/>
                </a:solidFill>
                <a:effectLst/>
              </a:rPr>
              <a:t>28% increase in average self-reported confidence</a:t>
            </a:r>
            <a:r>
              <a:rPr lang="en-US" sz="2800" b="0" i="0" u="none" strike="noStrike" dirty="0">
                <a:solidFill>
                  <a:srgbClr val="000000"/>
                </a:solidFill>
                <a:effectLst/>
                <a:latin typeface="-webkit-standard"/>
              </a:rPr>
              <a:t> (from 2.75 to 3.52 on a 5-point Likert scale) in planning for and delivering targeted instruction to learners with CVI. The most common rating improved from ‘a bit comfortable’ to ‘fairly comfortable,’ with no teachers rating themselves as ‘not at all comfortable’ post-training.</a:t>
            </a: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32C9D3A-F5F4-562F-808A-257BB55360C1}"/>
              </a:ext>
            </a:extLst>
          </p:cNvPr>
          <p:cNvSpPr>
            <a:spLocks noGrp="1"/>
          </p:cNvSpPr>
          <p:nvPr>
            <p:ph type="sldNum" sz="quarter" idx="5"/>
          </p:nvPr>
        </p:nvSpPr>
        <p:spPr/>
        <p:txBody>
          <a:bodyPr/>
          <a:lstStyle/>
          <a:p>
            <a:fld id="{A660EF1B-496F-174F-BFEA-C0C7DC3AC311}" type="slidenum">
              <a:rPr lang="en-US" smtClean="0"/>
              <a:t>63</a:t>
            </a:fld>
            <a:endParaRPr lang="en-US"/>
          </a:p>
        </p:txBody>
      </p:sp>
    </p:spTree>
    <p:extLst>
      <p:ext uri="{BB962C8B-B14F-4D97-AF65-F5344CB8AC3E}">
        <p14:creationId xmlns:p14="http://schemas.microsoft.com/office/powerpoint/2010/main" val="1688137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C0545-A7C8-6313-BEC8-2B02D7136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A2D70-4577-27CD-E58A-6DCBB3E4D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5346A-8F47-CDAF-1F2C-D91E875A6414}"/>
              </a:ext>
            </a:extLst>
          </p:cNvPr>
          <p:cNvSpPr>
            <a:spLocks noGrp="1"/>
          </p:cNvSpPr>
          <p:nvPr>
            <p:ph type="body" idx="1"/>
          </p:nvPr>
        </p:nvSpPr>
        <p:spPr/>
        <p:txBody>
          <a:bodyPr/>
          <a:lstStyle/>
          <a:p>
            <a:r>
              <a:rPr lang="en-US" b="0" i="0" u="none" strike="noStrike" dirty="0">
                <a:solidFill>
                  <a:srgbClr val="000000"/>
                </a:solidFill>
                <a:effectLst/>
                <a:latin typeface="-webkit-standard"/>
              </a:rPr>
              <a:t>While these after-training results are still coming in, early responses already show a promising shift—participants are reporting significantly higher comfort levels in assessing children with CVI. We expect this trend to hold as more responses are collected.</a:t>
            </a:r>
            <a:endParaRPr lang="en-US" dirty="0"/>
          </a:p>
        </p:txBody>
      </p:sp>
      <p:sp>
        <p:nvSpPr>
          <p:cNvPr id="4" name="Slide Number Placeholder 3">
            <a:extLst>
              <a:ext uri="{FF2B5EF4-FFF2-40B4-BE49-F238E27FC236}">
                <a16:creationId xmlns:a16="http://schemas.microsoft.com/office/drawing/2014/main" id="{229C3032-B5FB-75C9-0BC3-757A89228277}"/>
              </a:ext>
            </a:extLst>
          </p:cNvPr>
          <p:cNvSpPr>
            <a:spLocks noGrp="1"/>
          </p:cNvSpPr>
          <p:nvPr>
            <p:ph type="sldNum" sz="quarter" idx="5"/>
          </p:nvPr>
        </p:nvSpPr>
        <p:spPr/>
        <p:txBody>
          <a:bodyPr/>
          <a:lstStyle/>
          <a:p>
            <a:fld id="{A660EF1B-496F-174F-BFEA-C0C7DC3AC311}" type="slidenum">
              <a:rPr lang="en-US" smtClean="0"/>
              <a:t>64</a:t>
            </a:fld>
            <a:endParaRPr lang="en-US"/>
          </a:p>
        </p:txBody>
      </p:sp>
    </p:spTree>
    <p:extLst>
      <p:ext uri="{BB962C8B-B14F-4D97-AF65-F5344CB8AC3E}">
        <p14:creationId xmlns:p14="http://schemas.microsoft.com/office/powerpoint/2010/main" val="3862453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29EB6-A1B3-17F3-6F9B-8E199B2CF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F2C34-09B5-AAEA-1291-8F98CF95D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23BAC-AF93-C348-F0B6-5E76353DBA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60A3AA-1D8C-7C56-CD35-B4DBA20D5738}"/>
              </a:ext>
            </a:extLst>
          </p:cNvPr>
          <p:cNvSpPr>
            <a:spLocks noGrp="1"/>
          </p:cNvSpPr>
          <p:nvPr>
            <p:ph type="sldNum" sz="quarter" idx="5"/>
          </p:nvPr>
        </p:nvSpPr>
        <p:spPr/>
        <p:txBody>
          <a:bodyPr/>
          <a:lstStyle/>
          <a:p>
            <a:fld id="{A660EF1B-496F-174F-BFEA-C0C7DC3AC311}" type="slidenum">
              <a:rPr lang="en-US" smtClean="0"/>
              <a:t>65</a:t>
            </a:fld>
            <a:endParaRPr lang="en-US"/>
          </a:p>
        </p:txBody>
      </p:sp>
    </p:spTree>
    <p:extLst>
      <p:ext uri="{BB962C8B-B14F-4D97-AF65-F5344CB8AC3E}">
        <p14:creationId xmlns:p14="http://schemas.microsoft.com/office/powerpoint/2010/main" val="427524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4C05-D4C8-D655-8D85-87176FA5F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81D2E-E6FD-74E0-881B-998D942EE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6C061-3112-FBF3-1C3B-C6A6D8E950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BE38A4-1BED-E063-06D7-13DBF0BA049F}"/>
              </a:ext>
            </a:extLst>
          </p:cNvPr>
          <p:cNvSpPr>
            <a:spLocks noGrp="1"/>
          </p:cNvSpPr>
          <p:nvPr>
            <p:ph type="sldNum" sz="quarter" idx="5"/>
          </p:nvPr>
        </p:nvSpPr>
        <p:spPr/>
        <p:txBody>
          <a:bodyPr/>
          <a:lstStyle/>
          <a:p>
            <a:fld id="{A660EF1B-496F-174F-BFEA-C0C7DC3AC311}" type="slidenum">
              <a:rPr lang="en-US" smtClean="0"/>
              <a:t>66</a:t>
            </a:fld>
            <a:endParaRPr lang="en-US"/>
          </a:p>
        </p:txBody>
      </p:sp>
    </p:spTree>
    <p:extLst>
      <p:ext uri="{BB962C8B-B14F-4D97-AF65-F5344CB8AC3E}">
        <p14:creationId xmlns:p14="http://schemas.microsoft.com/office/powerpoint/2010/main" val="335821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4EE6-9649-690B-1E21-4D7E3B97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90334-C351-C2CE-667E-640668AF3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8B869-7A2D-76E7-CE80-ECCE73B154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B6BA0E-FE11-6B7A-2D14-A7A8791DE0F6}"/>
              </a:ext>
            </a:extLst>
          </p:cNvPr>
          <p:cNvSpPr>
            <a:spLocks noGrp="1"/>
          </p:cNvSpPr>
          <p:nvPr>
            <p:ph type="sldNum" sz="quarter" idx="5"/>
          </p:nvPr>
        </p:nvSpPr>
        <p:spPr/>
        <p:txBody>
          <a:bodyPr/>
          <a:lstStyle/>
          <a:p>
            <a:fld id="{A660EF1B-496F-174F-BFEA-C0C7DC3AC311}" type="slidenum">
              <a:rPr lang="en-US" smtClean="0"/>
              <a:t>19</a:t>
            </a:fld>
            <a:endParaRPr lang="en-US"/>
          </a:p>
        </p:txBody>
      </p:sp>
    </p:spTree>
    <p:extLst>
      <p:ext uri="{BB962C8B-B14F-4D97-AF65-F5344CB8AC3E}">
        <p14:creationId xmlns:p14="http://schemas.microsoft.com/office/powerpoint/2010/main" val="306805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F876E-931E-4433-EDE5-E07677649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2C731-6835-877B-7020-952EC0725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AE35F-CF75-EE0E-C909-3AEA5E0E74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Communication:  Phone, Text, Email, Webinars, In-Person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444500" lvl="0" indent="-342900" algn="l" rtl="0">
              <a:lnSpc>
                <a:spcPct val="150000"/>
              </a:lnSpc>
              <a:spcBef>
                <a:spcPts val="600"/>
              </a:spcBef>
              <a:spcAft>
                <a:spcPts val="0"/>
              </a:spcAft>
              <a:buSzPts val="2000"/>
              <a:buFont typeface="Arial" panose="020B0604020202020204" pitchFamily="34" charset="0"/>
              <a:buChar char="•"/>
            </a:pPr>
            <a:r>
              <a:rPr lang="en-US" dirty="0">
                <a:solidFill>
                  <a:schemeClr val="tx1"/>
                </a:solidFill>
              </a:rPr>
              <a:t>Goal setting and plan for accomplishment</a:t>
            </a:r>
          </a:p>
          <a:p>
            <a:pPr marL="901700" lvl="1" indent="-342900">
              <a:spcBef>
                <a:spcPts val="600"/>
              </a:spcBef>
              <a:spcAft>
                <a:spcPts val="0"/>
              </a:spcAft>
              <a:buSzPts val="2000"/>
              <a:buFont typeface="Arial" panose="020B0604020202020204" pitchFamily="34" charset="0"/>
              <a:buChar char="•"/>
            </a:pPr>
            <a:r>
              <a:rPr lang="en-US" dirty="0">
                <a:solidFill>
                  <a:schemeClr val="tx1"/>
                </a:solidFill>
              </a:rPr>
              <a:t>Regular progress monitor</a:t>
            </a:r>
          </a:p>
          <a:p>
            <a:pPr marL="901700" lvl="1" indent="-342900">
              <a:spcBef>
                <a:spcPts val="600"/>
              </a:spcBef>
              <a:spcAft>
                <a:spcPts val="0"/>
              </a:spcAft>
              <a:buSzPts val="2000"/>
              <a:buFont typeface="Arial" panose="020B0604020202020204" pitchFamily="34" charset="0"/>
              <a:buChar char="•"/>
            </a:pPr>
            <a:endParaRPr lang="en-US" dirty="0">
              <a:solidFill>
                <a:schemeClr val="tx1"/>
              </a:solidFill>
            </a:endParaRPr>
          </a:p>
          <a:p>
            <a:pPr marL="444500" lvl="0" indent="-342900" algn="l" rtl="0">
              <a:lnSpc>
                <a:spcPct val="150000"/>
              </a:lnSpc>
              <a:spcBef>
                <a:spcPts val="600"/>
              </a:spcBef>
              <a:spcAft>
                <a:spcPts val="0"/>
              </a:spcAft>
              <a:buSzPts val="2000"/>
              <a:buFont typeface="Arial" panose="020B0604020202020204" pitchFamily="34" charset="0"/>
              <a:buChar char="•"/>
            </a:pPr>
            <a:r>
              <a:rPr lang="en-US" dirty="0">
                <a:solidFill>
                  <a:schemeClr val="tx1"/>
                </a:solidFill>
              </a:rPr>
              <a:t>Extension conversations</a:t>
            </a:r>
          </a:p>
          <a:p>
            <a:pPr marL="901700" lvl="1" indent="-342900">
              <a:lnSpc>
                <a:spcPct val="100000"/>
              </a:lnSpc>
              <a:spcBef>
                <a:spcPts val="600"/>
              </a:spcBef>
              <a:spcAft>
                <a:spcPts val="0"/>
              </a:spcAft>
              <a:buSzPts val="2000"/>
              <a:buFont typeface="Arial" panose="020B0604020202020204" pitchFamily="34" charset="0"/>
              <a:buChar char="•"/>
            </a:pPr>
            <a:r>
              <a:rPr lang="en-US" dirty="0">
                <a:solidFill>
                  <a:schemeClr val="tx1"/>
                </a:solidFill>
              </a:rPr>
              <a:t>Language and Communication</a:t>
            </a:r>
          </a:p>
          <a:p>
            <a:pPr marL="901700" lvl="1" indent="-342900">
              <a:lnSpc>
                <a:spcPct val="100000"/>
              </a:lnSpc>
              <a:spcBef>
                <a:spcPts val="600"/>
              </a:spcBef>
              <a:spcAft>
                <a:spcPts val="0"/>
              </a:spcAft>
              <a:buSzPts val="2000"/>
              <a:buFont typeface="Arial" panose="020B0604020202020204" pitchFamily="34" charset="0"/>
              <a:buChar char="•"/>
            </a:pPr>
            <a:r>
              <a:rPr lang="en-US" dirty="0">
                <a:solidFill>
                  <a:schemeClr val="tx1"/>
                </a:solidFill>
              </a:rPr>
              <a:t>Early Intervention</a:t>
            </a:r>
          </a:p>
          <a:p>
            <a:pPr marL="901700" lvl="1" indent="-342900">
              <a:lnSpc>
                <a:spcPct val="100000"/>
              </a:lnSpc>
              <a:spcBef>
                <a:spcPts val="600"/>
              </a:spcBef>
              <a:spcAft>
                <a:spcPts val="0"/>
              </a:spcAft>
              <a:buSzPts val="2000"/>
              <a:buFont typeface="Arial" panose="020B0604020202020204" pitchFamily="34" charset="0"/>
              <a:buChar char="•"/>
            </a:pPr>
            <a:r>
              <a:rPr lang="en-US" dirty="0">
                <a:solidFill>
                  <a:schemeClr val="tx1"/>
                </a:solidFill>
              </a:rPr>
              <a:t>Transition</a:t>
            </a:r>
          </a:p>
          <a:p>
            <a:pPr marL="901700" lvl="1" indent="-342900">
              <a:lnSpc>
                <a:spcPct val="100000"/>
              </a:lnSpc>
              <a:spcBef>
                <a:spcPts val="600"/>
              </a:spcBef>
              <a:spcAft>
                <a:spcPts val="0"/>
              </a:spcAft>
              <a:buSzPts val="2000"/>
              <a:buFont typeface="Arial" panose="020B0604020202020204" pitchFamily="34" charset="0"/>
              <a:buChar char="•"/>
            </a:pPr>
            <a:r>
              <a:rPr lang="en-US" dirty="0">
                <a:solidFill>
                  <a:schemeClr val="tx1"/>
                </a:solidFill>
              </a:rPr>
              <a:t>New findings in the field</a:t>
            </a:r>
          </a:p>
          <a:p>
            <a:pPr marL="901700" lvl="1" indent="-342900">
              <a:spcBef>
                <a:spcPts val="600"/>
              </a:spcBef>
              <a:spcAft>
                <a:spcPts val="0"/>
              </a:spcAft>
              <a:buSzPts val="2000"/>
              <a:buFont typeface="Arial" panose="020B0604020202020204" pitchFamily="34" charset="0"/>
              <a:buChar cha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7FA0CBFB-0DCD-8244-94DD-17F320BA71B5}"/>
              </a:ext>
            </a:extLst>
          </p:cNvPr>
          <p:cNvSpPr>
            <a:spLocks noGrp="1"/>
          </p:cNvSpPr>
          <p:nvPr>
            <p:ph type="sldNum" sz="quarter" idx="5"/>
          </p:nvPr>
        </p:nvSpPr>
        <p:spPr/>
        <p:txBody>
          <a:bodyPr/>
          <a:lstStyle/>
          <a:p>
            <a:fld id="{A660EF1B-496F-174F-BFEA-C0C7DC3AC311}" type="slidenum">
              <a:rPr lang="en-US" smtClean="0"/>
              <a:t>20</a:t>
            </a:fld>
            <a:endParaRPr lang="en-US"/>
          </a:p>
        </p:txBody>
      </p:sp>
    </p:spTree>
    <p:extLst>
      <p:ext uri="{BB962C8B-B14F-4D97-AF65-F5344CB8AC3E}">
        <p14:creationId xmlns:p14="http://schemas.microsoft.com/office/powerpoint/2010/main" val="2624469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shows these are the required components for successful mentorship programming.</a:t>
            </a:r>
          </a:p>
        </p:txBody>
      </p:sp>
      <p:sp>
        <p:nvSpPr>
          <p:cNvPr id="4" name="Slide Number Placeholder 3"/>
          <p:cNvSpPr>
            <a:spLocks noGrp="1"/>
          </p:cNvSpPr>
          <p:nvPr>
            <p:ph type="sldNum" sz="quarter" idx="5"/>
          </p:nvPr>
        </p:nvSpPr>
        <p:spPr/>
        <p:txBody>
          <a:bodyPr/>
          <a:lstStyle/>
          <a:p>
            <a:fld id="{A660EF1B-496F-174F-BFEA-C0C7DC3AC311}" type="slidenum">
              <a:rPr lang="en-US" smtClean="0"/>
              <a:t>21</a:t>
            </a:fld>
            <a:endParaRPr lang="en-US"/>
          </a:p>
        </p:txBody>
      </p:sp>
    </p:spTree>
    <p:extLst>
      <p:ext uri="{BB962C8B-B14F-4D97-AF65-F5344CB8AC3E}">
        <p14:creationId xmlns:p14="http://schemas.microsoft.com/office/powerpoint/2010/main" val="393777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5CE9-3B31-715C-7437-CFD502432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283E8-D38D-CFE2-3081-423ADAEAD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7786B-CF13-48A6-CC59-8107A107D3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3043CE-EE3E-EE9A-1BBB-C32E56813010}"/>
              </a:ext>
            </a:extLst>
          </p:cNvPr>
          <p:cNvSpPr>
            <a:spLocks noGrp="1"/>
          </p:cNvSpPr>
          <p:nvPr>
            <p:ph type="sldNum" sz="quarter" idx="5"/>
          </p:nvPr>
        </p:nvSpPr>
        <p:spPr/>
        <p:txBody>
          <a:bodyPr/>
          <a:lstStyle/>
          <a:p>
            <a:fld id="{A660EF1B-496F-174F-BFEA-C0C7DC3AC311}" type="slidenum">
              <a:rPr lang="en-US" smtClean="0"/>
              <a:t>22</a:t>
            </a:fld>
            <a:endParaRPr lang="en-US"/>
          </a:p>
        </p:txBody>
      </p:sp>
    </p:spTree>
    <p:extLst>
      <p:ext uri="{BB962C8B-B14F-4D97-AF65-F5344CB8AC3E}">
        <p14:creationId xmlns:p14="http://schemas.microsoft.com/office/powerpoint/2010/main" val="5688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1C197-404C-D8EA-5DEE-6BF1A1BAB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66845-8A53-037F-9028-757C11C2B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8E5D5-4D08-4934-E353-B3460E9E74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DD0FAA-C54D-2969-A2A9-DC9654D2C470}"/>
              </a:ext>
            </a:extLst>
          </p:cNvPr>
          <p:cNvSpPr>
            <a:spLocks noGrp="1"/>
          </p:cNvSpPr>
          <p:nvPr>
            <p:ph type="sldNum" sz="quarter" idx="5"/>
          </p:nvPr>
        </p:nvSpPr>
        <p:spPr/>
        <p:txBody>
          <a:bodyPr/>
          <a:lstStyle/>
          <a:p>
            <a:fld id="{A660EF1B-496F-174F-BFEA-C0C7DC3AC311}" type="slidenum">
              <a:rPr lang="en-US" smtClean="0"/>
              <a:t>23</a:t>
            </a:fld>
            <a:endParaRPr lang="en-US"/>
          </a:p>
        </p:txBody>
      </p:sp>
    </p:spTree>
    <p:extLst>
      <p:ext uri="{BB962C8B-B14F-4D97-AF65-F5344CB8AC3E}">
        <p14:creationId xmlns:p14="http://schemas.microsoft.com/office/powerpoint/2010/main" val="3408070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Arizona we did 3 different regions in 3 days</a:t>
            </a:r>
          </a:p>
        </p:txBody>
      </p:sp>
      <p:sp>
        <p:nvSpPr>
          <p:cNvPr id="4" name="Slide Number Placeholder 3"/>
          <p:cNvSpPr>
            <a:spLocks noGrp="1"/>
          </p:cNvSpPr>
          <p:nvPr>
            <p:ph type="sldNum" sz="quarter" idx="5"/>
          </p:nvPr>
        </p:nvSpPr>
        <p:spPr/>
        <p:txBody>
          <a:bodyPr/>
          <a:lstStyle/>
          <a:p>
            <a:fld id="{A660EF1B-496F-174F-BFEA-C0C7DC3AC311}" type="slidenum">
              <a:rPr lang="en-US" smtClean="0"/>
              <a:t>24</a:t>
            </a:fld>
            <a:endParaRPr lang="en-US"/>
          </a:p>
        </p:txBody>
      </p:sp>
    </p:spTree>
    <p:extLst>
      <p:ext uri="{BB962C8B-B14F-4D97-AF65-F5344CB8AC3E}">
        <p14:creationId xmlns:p14="http://schemas.microsoft.com/office/powerpoint/2010/main" val="284398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9/25/2025</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56989652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85528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610241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5F2"/>
        </a:solidFill>
        <a:effectLst/>
      </p:bgPr>
    </p:bg>
    <p:spTree>
      <p:nvGrpSpPr>
        <p:cNvPr id="1" name=""/>
        <p:cNvGrpSpPr/>
        <p:nvPr/>
      </p:nvGrpSpPr>
      <p:grpSpPr>
        <a:xfrm>
          <a:off x="0" y="0"/>
          <a:ext cx="0" cy="0"/>
          <a:chOff x="0" y="0"/>
          <a:chExt cx="0" cy="0"/>
        </a:xfrm>
      </p:grpSpPr>
      <p:sp>
        <p:nvSpPr>
          <p:cNvPr id="56" name="Body Level One…"/>
          <p:cNvSpPr txBox="1">
            <a:spLocks noGrp="1"/>
          </p:cNvSpPr>
          <p:nvPr>
            <p:ph type="body" sz="half" idx="1" hasCustomPrompt="1"/>
          </p:nvPr>
        </p:nvSpPr>
        <p:spPr>
          <a:xfrm>
            <a:off x="1041402" y="2097617"/>
            <a:ext cx="10103564" cy="3141029"/>
          </a:xfrm>
          <a:prstGeom prst="rect">
            <a:avLst/>
          </a:prstGeom>
        </p:spPr>
        <p:txBody>
          <a:bodyPr/>
          <a:lstStyle>
            <a:lvl1pPr marL="317484" indent="-317484" defTabSz="177792">
              <a:lnSpc>
                <a:spcPct val="100000"/>
              </a:lnSpc>
              <a:spcBef>
                <a:spcPts val="2151"/>
              </a:spcBef>
              <a:buSzPct val="100000"/>
              <a:buBlip>
                <a:blip r:embed="rId2"/>
              </a:buBlip>
              <a:defRPr sz="1800" b="1" spc="19">
                <a:solidFill>
                  <a:schemeClr val="accent1">
                    <a:satOff val="36598"/>
                    <a:lumOff val="-17227"/>
                  </a:schemeClr>
                </a:solidFill>
                <a:latin typeface="+mn-lt"/>
                <a:ea typeface="+mn-ea"/>
                <a:cs typeface="+mn-cs"/>
                <a:sym typeface="Graphik"/>
              </a:defRPr>
            </a:lvl1pPr>
            <a:lvl2pPr marL="634968" indent="-317484" defTabSz="177792">
              <a:lnSpc>
                <a:spcPct val="100000"/>
              </a:lnSpc>
              <a:spcBef>
                <a:spcPts val="2151"/>
              </a:spcBef>
              <a:buSzPct val="100000"/>
              <a:buBlip>
                <a:blip r:embed="rId2"/>
              </a:buBlip>
              <a:defRPr sz="1800" b="1" spc="19">
                <a:solidFill>
                  <a:schemeClr val="accent1">
                    <a:satOff val="36598"/>
                    <a:lumOff val="-17227"/>
                  </a:schemeClr>
                </a:solidFill>
                <a:latin typeface="+mn-lt"/>
                <a:ea typeface="+mn-ea"/>
                <a:cs typeface="+mn-cs"/>
                <a:sym typeface="Graphik"/>
              </a:defRPr>
            </a:lvl2pPr>
            <a:lvl3pPr marL="952452" indent="-317484" defTabSz="177792">
              <a:lnSpc>
                <a:spcPct val="100000"/>
              </a:lnSpc>
              <a:spcBef>
                <a:spcPts val="2151"/>
              </a:spcBef>
              <a:buSzPct val="100000"/>
              <a:buBlip>
                <a:blip r:embed="rId2"/>
              </a:buBlip>
              <a:defRPr sz="1800" b="1" spc="19">
                <a:solidFill>
                  <a:schemeClr val="accent1">
                    <a:satOff val="36598"/>
                    <a:lumOff val="-17227"/>
                  </a:schemeClr>
                </a:solidFill>
                <a:latin typeface="+mn-lt"/>
                <a:ea typeface="+mn-ea"/>
                <a:cs typeface="+mn-cs"/>
                <a:sym typeface="Graphik"/>
              </a:defRPr>
            </a:lvl3pPr>
            <a:lvl4pPr marL="1269936" indent="-317484" defTabSz="177792">
              <a:lnSpc>
                <a:spcPct val="100000"/>
              </a:lnSpc>
              <a:spcBef>
                <a:spcPts val="2151"/>
              </a:spcBef>
              <a:buSzPct val="100000"/>
              <a:buBlip>
                <a:blip r:embed="rId2"/>
              </a:buBlip>
              <a:defRPr sz="1800" b="1" spc="19">
                <a:solidFill>
                  <a:schemeClr val="accent1">
                    <a:satOff val="36598"/>
                    <a:lumOff val="-17227"/>
                  </a:schemeClr>
                </a:solidFill>
                <a:latin typeface="+mn-lt"/>
                <a:ea typeface="+mn-ea"/>
                <a:cs typeface="+mn-cs"/>
                <a:sym typeface="Graphik"/>
              </a:defRPr>
            </a:lvl4pPr>
            <a:lvl5pPr marL="1587420" indent="-317484" defTabSz="177792">
              <a:lnSpc>
                <a:spcPct val="100000"/>
              </a:lnSpc>
              <a:spcBef>
                <a:spcPts val="2151"/>
              </a:spcBef>
              <a:buSzPct val="100000"/>
              <a:buBlip>
                <a:blip r:embed="rId2"/>
              </a:buBlip>
              <a:defRPr sz="1800" b="1" spc="19">
                <a:solidFill>
                  <a:schemeClr val="accent1">
                    <a:satOff val="36598"/>
                    <a:lumOff val="-17227"/>
                  </a:schemeClr>
                </a:solidFill>
                <a:latin typeface="+mn-lt"/>
                <a:ea typeface="+mn-ea"/>
                <a:cs typeface="+mn-cs"/>
                <a:sym typeface="Graphik"/>
              </a:defRPr>
            </a:lvl5pPr>
          </a:lstStyle>
          <a:p>
            <a:r>
              <a:t>Slide bullet text</a:t>
            </a:r>
          </a:p>
          <a:p>
            <a:pPr lvl="1"/>
            <a:endParaRPr/>
          </a:p>
          <a:p>
            <a:pPr lvl="2"/>
            <a:endParaRPr/>
          </a:p>
          <a:p>
            <a:pPr lvl="3"/>
            <a:endParaRPr/>
          </a:p>
          <a:p>
            <a:pPr lvl="4"/>
            <a:endParaRPr/>
          </a:p>
        </p:txBody>
      </p:sp>
      <p:sp>
        <p:nvSpPr>
          <p:cNvPr id="59" name="Slide Title"/>
          <p:cNvSpPr txBox="1">
            <a:spLocks noGrp="1"/>
          </p:cNvSpPr>
          <p:nvPr>
            <p:ph type="title" hasCustomPrompt="1"/>
          </p:nvPr>
        </p:nvSpPr>
        <p:spPr>
          <a:xfrm>
            <a:off x="1044219" y="641351"/>
            <a:ext cx="10103564" cy="824856"/>
          </a:xfrm>
          <a:prstGeom prst="rect">
            <a:avLst/>
          </a:prstGeom>
          <a:noFill/>
        </p:spPr>
        <p:txBody>
          <a:bodyPr lIns="50800" tIns="50800" rIns="50800" bIns="50800" anchor="t"/>
          <a:lstStyle>
            <a:lvl1pPr algn="ctr" defTabSz="292085">
              <a:lnSpc>
                <a:spcPct val="90000"/>
              </a:lnSpc>
              <a:defRPr sz="4500" cap="all" spc="136">
                <a:solidFill>
                  <a:schemeClr val="accent6"/>
                </a:solidFill>
                <a:latin typeface="+mn-lt"/>
                <a:ea typeface="+mn-ea"/>
                <a:cs typeface="+mn-cs"/>
                <a:sym typeface="Graphik"/>
              </a:defRPr>
            </a:lvl1pPr>
          </a:lstStyle>
          <a:p>
            <a:r>
              <a:t>Slide Title</a:t>
            </a:r>
          </a:p>
        </p:txBody>
      </p:sp>
      <p:sp>
        <p:nvSpPr>
          <p:cNvPr id="60" name="Slide Number"/>
          <p:cNvSpPr txBox="1">
            <a:spLocks noGrp="1"/>
          </p:cNvSpPr>
          <p:nvPr>
            <p:ph type="sldNum" sz="quarter" idx="2"/>
          </p:nvPr>
        </p:nvSpPr>
        <p:spPr>
          <a:xfrm>
            <a:off x="5995163" y="6445253"/>
            <a:ext cx="208027" cy="233553"/>
          </a:xfrm>
          <a:prstGeom prst="rect">
            <a:avLst/>
          </a:prstGeom>
        </p:spPr>
        <p:txBody>
          <a:bodyPr/>
          <a:lstStyle>
            <a:lvl1pPr>
              <a:defRPr sz="1100">
                <a:solidFill>
                  <a:srgbClr val="5E5E5E"/>
                </a:solidFill>
                <a:latin typeface="+mn-lt"/>
                <a:ea typeface="+mn-ea"/>
                <a:cs typeface="+mn-cs"/>
                <a:sym typeface="Graphik"/>
              </a:defRPr>
            </a:lvl1pPr>
          </a:lstStyle>
          <a:p>
            <a:fld id="{86CB4B4D-7CA3-9044-876B-883B54F8677D}" type="slidenum">
              <a:t>‹#›</a:t>
            </a:fld>
            <a:endParaRPr/>
          </a:p>
        </p:txBody>
      </p:sp>
    </p:spTree>
    <p:extLst>
      <p:ext uri="{BB962C8B-B14F-4D97-AF65-F5344CB8AC3E}">
        <p14:creationId xmlns:p14="http://schemas.microsoft.com/office/powerpoint/2010/main" val="165865410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 Heade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F3369E-D815-1E65-D3F4-D04651BF67BC}"/>
              </a:ext>
            </a:extLst>
          </p:cNvPr>
          <p:cNvSpPr/>
          <p:nvPr userDrawn="1"/>
        </p:nvSpPr>
        <p:spPr>
          <a:xfrm>
            <a:off x="1" y="0"/>
            <a:ext cx="12192000" cy="1219200"/>
          </a:xfrm>
          <a:prstGeom prst="rect">
            <a:avLst/>
          </a:prstGeom>
          <a:gradFill>
            <a:gsLst>
              <a:gs pos="0">
                <a:srgbClr val="E1E1E1">
                  <a:alpha val="30000"/>
                </a:srgbClr>
              </a:gs>
              <a:gs pos="100000">
                <a:srgbClr val="E1E1E1">
                  <a:alpha val="39998"/>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Title">
            <a:extLst>
              <a:ext uri="{FF2B5EF4-FFF2-40B4-BE49-F238E27FC236}">
                <a16:creationId xmlns:a16="http://schemas.microsoft.com/office/drawing/2014/main" id="{BBFC146C-8EDA-5FB3-D2D6-FF4B4499838B}"/>
              </a:ext>
            </a:extLst>
          </p:cNvPr>
          <p:cNvSpPr>
            <a:spLocks noGrp="1"/>
          </p:cNvSpPr>
          <p:nvPr>
            <p:ph type="ctrTitle" hasCustomPrompt="1"/>
          </p:nvPr>
        </p:nvSpPr>
        <p:spPr>
          <a:xfrm>
            <a:off x="609597" y="186329"/>
            <a:ext cx="7924800" cy="853440"/>
          </a:xfrm>
          <a:prstGeom prst="rect">
            <a:avLst/>
          </a:prstGeom>
        </p:spPr>
        <p:txBody>
          <a:bodyPr lIns="0" tIns="0" rIns="0" bIns="0" anchor="ctr" anchorCtr="0"/>
          <a:lstStyle>
            <a:lvl1pPr algn="l">
              <a:defRPr sz="3200" b="0" i="0">
                <a:solidFill>
                  <a:srgbClr val="005192"/>
                </a:solidFill>
                <a:latin typeface="Calibri" panose="020F0502020204030204" pitchFamily="34" charset="0"/>
                <a:cs typeface="Calibri" panose="020F0502020204030204" pitchFamily="34" charset="0"/>
              </a:defRPr>
            </a:lvl1pPr>
          </a:lstStyle>
          <a:p>
            <a:r>
              <a:rPr lang="en-US" dirty="0"/>
              <a:t>Title Here (Calibri Regular, 24 PT)</a:t>
            </a:r>
          </a:p>
        </p:txBody>
      </p:sp>
      <p:sp>
        <p:nvSpPr>
          <p:cNvPr id="11" name="Text Placeholder 10">
            <a:extLst>
              <a:ext uri="{FF2B5EF4-FFF2-40B4-BE49-F238E27FC236}">
                <a16:creationId xmlns:a16="http://schemas.microsoft.com/office/drawing/2014/main" id="{409177D4-11EE-AA88-2EA5-DEE94E73DECD}"/>
              </a:ext>
            </a:extLst>
          </p:cNvPr>
          <p:cNvSpPr>
            <a:spLocks noGrp="1"/>
          </p:cNvSpPr>
          <p:nvPr>
            <p:ph type="body" sz="quarter" idx="10"/>
          </p:nvPr>
        </p:nvSpPr>
        <p:spPr>
          <a:xfrm>
            <a:off x="609601" y="1584960"/>
            <a:ext cx="10951633" cy="4511040"/>
          </a:xfrm>
          <a:prstGeom prst="rect">
            <a:avLst/>
          </a:prstGeom>
        </p:spPr>
        <p:txBody>
          <a:bodyPr lIns="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 name="Picture 5">
            <a:extLst>
              <a:ext uri="{FF2B5EF4-FFF2-40B4-BE49-F238E27FC236}">
                <a16:creationId xmlns:a16="http://schemas.microsoft.com/office/drawing/2014/main" id="{D89FF954-D200-88E8-D710-EAAD324A3886}"/>
              </a:ext>
            </a:extLst>
          </p:cNvPr>
          <p:cNvPicPr>
            <a:picLocks noChangeAspect="1"/>
          </p:cNvPicPr>
          <p:nvPr userDrawn="1"/>
        </p:nvPicPr>
        <p:blipFill>
          <a:blip r:embed="rId2"/>
          <a:srcRect/>
          <a:stretch/>
        </p:blipFill>
        <p:spPr>
          <a:xfrm>
            <a:off x="9732434" y="199697"/>
            <a:ext cx="1828799" cy="819807"/>
          </a:xfrm>
          <a:prstGeom prst="rect">
            <a:avLst/>
          </a:prstGeom>
        </p:spPr>
      </p:pic>
    </p:spTree>
    <p:extLst>
      <p:ext uri="{BB962C8B-B14F-4D97-AF65-F5344CB8AC3E}">
        <p14:creationId xmlns:p14="http://schemas.microsoft.com/office/powerpoint/2010/main" val="141183950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5F2"/>
        </a:solidFill>
        <a:effectLst/>
      </p:bgPr>
    </p:bg>
    <p:spTree>
      <p:nvGrpSpPr>
        <p:cNvPr id="1" name=""/>
        <p:cNvGrpSpPr/>
        <p:nvPr/>
      </p:nvGrpSpPr>
      <p:grpSpPr>
        <a:xfrm>
          <a:off x="0" y="0"/>
          <a:ext cx="0" cy="0"/>
          <a:chOff x="0" y="0"/>
          <a:chExt cx="0" cy="0"/>
        </a:xfrm>
      </p:grpSpPr>
      <p:sp>
        <p:nvSpPr>
          <p:cNvPr id="212" name="Slide Title"/>
          <p:cNvSpPr txBox="1">
            <a:spLocks noGrp="1"/>
          </p:cNvSpPr>
          <p:nvPr>
            <p:ph type="title" hasCustomPrompt="1"/>
          </p:nvPr>
        </p:nvSpPr>
        <p:spPr>
          <a:xfrm>
            <a:off x="635000" y="925613"/>
            <a:ext cx="5892800" cy="2042468"/>
          </a:xfrm>
          <a:prstGeom prst="rect">
            <a:avLst/>
          </a:prstGeom>
          <a:noFill/>
        </p:spPr>
        <p:txBody>
          <a:bodyPr lIns="50800" tIns="50800" rIns="50800" bIns="50800" anchor="b"/>
          <a:lstStyle>
            <a:lvl1pPr algn="ctr" defTabSz="292085">
              <a:lnSpc>
                <a:spcPct val="90000"/>
              </a:lnSpc>
              <a:defRPr sz="4500" cap="all" spc="136">
                <a:solidFill>
                  <a:schemeClr val="accent6"/>
                </a:solidFill>
                <a:latin typeface="+mn-lt"/>
                <a:ea typeface="+mn-ea"/>
                <a:cs typeface="+mn-cs"/>
                <a:sym typeface="Graphik"/>
              </a:defRPr>
            </a:lvl1pPr>
          </a:lstStyle>
          <a:p>
            <a:r>
              <a:t>Slide Title</a:t>
            </a:r>
          </a:p>
        </p:txBody>
      </p:sp>
      <p:sp>
        <p:nvSpPr>
          <p:cNvPr id="213" name="Body Level One…"/>
          <p:cNvSpPr txBox="1">
            <a:spLocks noGrp="1"/>
          </p:cNvSpPr>
          <p:nvPr>
            <p:ph type="body" sz="quarter" idx="1" hasCustomPrompt="1"/>
          </p:nvPr>
        </p:nvSpPr>
        <p:spPr>
          <a:xfrm>
            <a:off x="1044218" y="3360142"/>
            <a:ext cx="5486401" cy="2733585"/>
          </a:xfrm>
          <a:prstGeom prst="rect">
            <a:avLst/>
          </a:prstGeom>
        </p:spPr>
        <p:txBody>
          <a:bodyPr/>
          <a:lstStyle>
            <a:lvl1pPr marL="440950" indent="-440950" defTabSz="177792">
              <a:lnSpc>
                <a:spcPct val="100000"/>
              </a:lnSpc>
              <a:spcBef>
                <a:spcPts val="2151"/>
              </a:spcBef>
              <a:buSzPct val="100000"/>
              <a:buBlip>
                <a:blip r:embed="rId2"/>
              </a:buBlip>
              <a:defRPr sz="2500" b="1" spc="25">
                <a:solidFill>
                  <a:schemeClr val="accent1">
                    <a:satOff val="36598"/>
                    <a:lumOff val="-17227"/>
                  </a:schemeClr>
                </a:solidFill>
                <a:latin typeface="+mn-lt"/>
                <a:ea typeface="+mn-ea"/>
                <a:cs typeface="+mn-cs"/>
                <a:sym typeface="Graphik"/>
              </a:defRPr>
            </a:lvl1pPr>
            <a:lvl2pPr marL="758434" indent="-440950" defTabSz="177792">
              <a:lnSpc>
                <a:spcPct val="100000"/>
              </a:lnSpc>
              <a:spcBef>
                <a:spcPts val="2151"/>
              </a:spcBef>
              <a:buSzPct val="100000"/>
              <a:buBlip>
                <a:blip r:embed="rId2"/>
              </a:buBlip>
              <a:defRPr sz="2500" b="1" spc="25">
                <a:solidFill>
                  <a:schemeClr val="accent1">
                    <a:satOff val="36598"/>
                    <a:lumOff val="-17227"/>
                  </a:schemeClr>
                </a:solidFill>
                <a:latin typeface="+mn-lt"/>
                <a:ea typeface="+mn-ea"/>
                <a:cs typeface="+mn-cs"/>
                <a:sym typeface="Graphik"/>
              </a:defRPr>
            </a:lvl2pPr>
            <a:lvl3pPr marL="1075918" indent="-440950" defTabSz="177792">
              <a:lnSpc>
                <a:spcPct val="100000"/>
              </a:lnSpc>
              <a:spcBef>
                <a:spcPts val="2151"/>
              </a:spcBef>
              <a:buSzPct val="100000"/>
              <a:buBlip>
                <a:blip r:embed="rId2"/>
              </a:buBlip>
              <a:defRPr sz="2500" b="1" spc="25">
                <a:solidFill>
                  <a:schemeClr val="accent1">
                    <a:satOff val="36598"/>
                    <a:lumOff val="-17227"/>
                  </a:schemeClr>
                </a:solidFill>
                <a:latin typeface="+mn-lt"/>
                <a:ea typeface="+mn-ea"/>
                <a:cs typeface="+mn-cs"/>
                <a:sym typeface="Graphik"/>
              </a:defRPr>
            </a:lvl3pPr>
            <a:lvl4pPr marL="1393402" indent="-440950" defTabSz="177792">
              <a:lnSpc>
                <a:spcPct val="100000"/>
              </a:lnSpc>
              <a:spcBef>
                <a:spcPts val="2151"/>
              </a:spcBef>
              <a:buSzPct val="100000"/>
              <a:buBlip>
                <a:blip r:embed="rId2"/>
              </a:buBlip>
              <a:defRPr sz="2500" b="1" spc="25">
                <a:solidFill>
                  <a:schemeClr val="accent1">
                    <a:satOff val="36598"/>
                    <a:lumOff val="-17227"/>
                  </a:schemeClr>
                </a:solidFill>
                <a:latin typeface="+mn-lt"/>
                <a:ea typeface="+mn-ea"/>
                <a:cs typeface="+mn-cs"/>
                <a:sym typeface="Graphik"/>
              </a:defRPr>
            </a:lvl4pPr>
            <a:lvl5pPr marL="1710885" indent="-440950" defTabSz="177792">
              <a:lnSpc>
                <a:spcPct val="100000"/>
              </a:lnSpc>
              <a:spcBef>
                <a:spcPts val="2151"/>
              </a:spcBef>
              <a:buSzPct val="100000"/>
              <a:buBlip>
                <a:blip r:embed="rId2"/>
              </a:buBlip>
              <a:defRPr sz="2500" b="1" spc="25">
                <a:solidFill>
                  <a:schemeClr val="accent1">
                    <a:satOff val="36598"/>
                    <a:lumOff val="-17227"/>
                  </a:schemeClr>
                </a:solidFill>
                <a:latin typeface="+mn-lt"/>
                <a:ea typeface="+mn-ea"/>
                <a:cs typeface="+mn-cs"/>
                <a:sym typeface="Graphik"/>
              </a:defRPr>
            </a:lvl5pPr>
          </a:lstStyle>
          <a:p>
            <a:r>
              <a:t>Slide bullet text</a:t>
            </a:r>
          </a:p>
          <a:p>
            <a:pPr lvl="1"/>
            <a:endParaRPr/>
          </a:p>
          <a:p>
            <a:pPr lvl="2"/>
            <a:endParaRPr/>
          </a:p>
          <a:p>
            <a:pPr lvl="3"/>
            <a:endParaRPr/>
          </a:p>
          <a:p>
            <a:pPr lvl="4"/>
            <a:endParaRPr/>
          </a:p>
        </p:txBody>
      </p:sp>
      <p:sp>
        <p:nvSpPr>
          <p:cNvPr id="214" name="545882547_1308x1744.jpeg"/>
          <p:cNvSpPr>
            <a:spLocks noGrp="1"/>
          </p:cNvSpPr>
          <p:nvPr>
            <p:ph type="pic" idx="21"/>
          </p:nvPr>
        </p:nvSpPr>
        <p:spPr>
          <a:xfrm>
            <a:off x="6330951" y="-1250951"/>
            <a:ext cx="5538788" cy="7385051"/>
          </a:xfrm>
          <a:prstGeom prst="rect">
            <a:avLst/>
          </a:prstGeom>
          <a:ln w="114300">
            <a:solidFill>
              <a:srgbClr val="FFFFFF"/>
            </a:solidFill>
          </a:ln>
        </p:spPr>
        <p:txBody>
          <a:bodyPr lIns="91439" tIns="45719" rIns="91439" bIns="45719">
            <a:noAutofit/>
          </a:bodyPr>
          <a:lstStyle/>
          <a:p>
            <a:endParaRPr/>
          </a:p>
        </p:txBody>
      </p:sp>
      <p:sp>
        <p:nvSpPr>
          <p:cNvPr id="217" name="Slide Number"/>
          <p:cNvSpPr txBox="1">
            <a:spLocks noGrp="1"/>
          </p:cNvSpPr>
          <p:nvPr>
            <p:ph type="sldNum" sz="quarter" idx="2"/>
          </p:nvPr>
        </p:nvSpPr>
        <p:spPr>
          <a:xfrm>
            <a:off x="5995163" y="6445253"/>
            <a:ext cx="208027" cy="233553"/>
          </a:xfrm>
          <a:prstGeom prst="rect">
            <a:avLst/>
          </a:prstGeom>
        </p:spPr>
        <p:txBody>
          <a:bodyPr/>
          <a:lstStyle>
            <a:lvl1pPr>
              <a:defRPr sz="1100">
                <a:solidFill>
                  <a:srgbClr val="5E5E5E"/>
                </a:solidFill>
                <a:latin typeface="+mn-lt"/>
                <a:ea typeface="+mn-ea"/>
                <a:cs typeface="+mn-cs"/>
                <a:sym typeface="Graphik"/>
              </a:defRPr>
            </a:lvl1pPr>
          </a:lstStyle>
          <a:p>
            <a:fld id="{86CB4B4D-7CA3-9044-876B-883B54F8677D}" type="slidenum">
              <a:t>‹#›</a:t>
            </a:fld>
            <a:endParaRPr/>
          </a:p>
        </p:txBody>
      </p:sp>
    </p:spTree>
    <p:extLst>
      <p:ext uri="{BB962C8B-B14F-4D97-AF65-F5344CB8AC3E}">
        <p14:creationId xmlns:p14="http://schemas.microsoft.com/office/powerpoint/2010/main" val="32837972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70572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01332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893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46382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81418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57584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387651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9/25/2025</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72606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9/25/2025</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01875852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6" r:id="rId6"/>
    <p:sldLayoutId id="2147483731" r:id="rId7"/>
    <p:sldLayoutId id="2147483732" r:id="rId8"/>
    <p:sldLayoutId id="2147483733" r:id="rId9"/>
    <p:sldLayoutId id="2147483735" r:id="rId10"/>
    <p:sldLayoutId id="2147483734"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rkins.org/our-work/cvi/by-the-numbers/"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hyperlink" Target="https://www.perkins.org/our-work/cvi/by-the-numbers/"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perkins.org/our-work/cvi/by-the-numbers/"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perkins.org/our-work/cvi/by-the-numbers/"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B33DA2-A357-BB21-267E-9AD722079453}"/>
              </a:ext>
            </a:extLst>
          </p:cNvPr>
          <p:cNvSpPr>
            <a:spLocks noGrp="1"/>
          </p:cNvSpPr>
          <p:nvPr>
            <p:ph type="ctrTitle"/>
          </p:nvPr>
        </p:nvSpPr>
        <p:spPr>
          <a:xfrm>
            <a:off x="5978914" y="893935"/>
            <a:ext cx="5364937" cy="3339390"/>
          </a:xfrm>
        </p:spPr>
        <p:txBody>
          <a:bodyPr anchor="ctr">
            <a:normAutofit/>
          </a:bodyPr>
          <a:lstStyle/>
          <a:p>
            <a:r>
              <a:rPr lang="en-US" sz="4700" dirty="0">
                <a:ea typeface="Georgia"/>
                <a:cs typeface="Georgia"/>
                <a:sym typeface="Georgia"/>
              </a:rPr>
              <a:t>CVI Training</a:t>
            </a:r>
            <a:br>
              <a:rPr lang="en-US" sz="4700" dirty="0">
                <a:ea typeface="Georgia"/>
                <a:cs typeface="Georgia"/>
                <a:sym typeface="Georgia"/>
              </a:rPr>
            </a:br>
            <a:r>
              <a:rPr lang="en-US" sz="4700" dirty="0">
                <a:ea typeface="Georgia"/>
                <a:cs typeface="Georgia"/>
                <a:sym typeface="Georgia"/>
              </a:rPr>
              <a:t>WMU and </a:t>
            </a:r>
            <a:r>
              <a:rPr lang="en-US" sz="4700" dirty="0" err="1">
                <a:ea typeface="Georgia"/>
                <a:cs typeface="Georgia"/>
                <a:sym typeface="Georgia"/>
              </a:rPr>
              <a:t>CViConnect</a:t>
            </a:r>
            <a:endParaRPr lang="en-US" sz="4700" dirty="0"/>
          </a:p>
        </p:txBody>
      </p:sp>
      <p:sp>
        <p:nvSpPr>
          <p:cNvPr id="3" name="Subtitle 2">
            <a:extLst>
              <a:ext uri="{FF2B5EF4-FFF2-40B4-BE49-F238E27FC236}">
                <a16:creationId xmlns:a16="http://schemas.microsoft.com/office/drawing/2014/main" id="{845B0A35-6503-B4CC-8D5B-B9A1EE8DF87C}"/>
              </a:ext>
            </a:extLst>
          </p:cNvPr>
          <p:cNvSpPr>
            <a:spLocks noGrp="1"/>
          </p:cNvSpPr>
          <p:nvPr>
            <p:ph type="subTitle" idx="1"/>
          </p:nvPr>
        </p:nvSpPr>
        <p:spPr>
          <a:xfrm>
            <a:off x="5978915" y="4876803"/>
            <a:ext cx="5364936" cy="909848"/>
          </a:xfrm>
        </p:spPr>
        <p:txBody>
          <a:bodyPr anchor="t">
            <a:normAutofit/>
          </a:bodyPr>
          <a:lstStyle/>
          <a:p>
            <a:r>
              <a:rPr lang="en-US" i="1" dirty="0">
                <a:latin typeface="Georgia"/>
                <a:ea typeface="Georgia"/>
                <a:cs typeface="Georgia"/>
                <a:sym typeface="Georgia"/>
              </a:rPr>
              <a:t>OSEP STEPPING UP TECHNOLOGY GRANT</a:t>
            </a:r>
            <a:endParaRPr lang="en-US" dirty="0"/>
          </a:p>
        </p:txBody>
      </p:sp>
      <p:pic>
        <p:nvPicPr>
          <p:cNvPr id="5" name="Picture 4" descr="A tree with many branches&#10;&#10;AI-generated content may be incorrect.">
            <a:extLst>
              <a:ext uri="{FF2B5EF4-FFF2-40B4-BE49-F238E27FC236}">
                <a16:creationId xmlns:a16="http://schemas.microsoft.com/office/drawing/2014/main" id="{86322EFF-77C3-CAF8-E047-A0C0E2A71714}"/>
              </a:ext>
            </a:extLst>
          </p:cNvPr>
          <p:cNvPicPr>
            <a:picLocks noChangeAspect="1"/>
          </p:cNvPicPr>
          <p:nvPr/>
        </p:nvPicPr>
        <p:blipFill>
          <a:blip r:embed="rId2"/>
          <a:srcRect l="17550" r="14200"/>
          <a:stretch/>
        </p:blipFill>
        <p:spPr>
          <a:xfrm>
            <a:off x="-8430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35" name="Straight Connector 34">
            <a:extLst>
              <a:ext uri="{FF2B5EF4-FFF2-40B4-BE49-F238E27FC236}">
                <a16:creationId xmlns:a16="http://schemas.microsoft.com/office/drawing/2014/main" id="{E3B95BE3-D5B2-4F38-9A01-17866C9FB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40331" y="4555071"/>
            <a:ext cx="530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5559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700D-2D34-9EB6-3874-E24AF6BAE805}"/>
              </a:ext>
            </a:extLst>
          </p:cNvPr>
          <p:cNvPicPr>
            <a:picLocks noChangeAspect="1"/>
          </p:cNvPicPr>
          <p:nvPr/>
        </p:nvPicPr>
        <p:blipFill>
          <a:blip r:embed="rId2"/>
          <a:stretch>
            <a:fillRect/>
          </a:stretch>
        </p:blipFill>
        <p:spPr>
          <a:xfrm>
            <a:off x="1502886" y="0"/>
            <a:ext cx="9186227" cy="6490764"/>
          </a:xfrm>
          <a:prstGeom prst="rect">
            <a:avLst/>
          </a:prstGeom>
        </p:spPr>
      </p:pic>
      <p:sp>
        <p:nvSpPr>
          <p:cNvPr id="5" name="TextBox 4">
            <a:extLst>
              <a:ext uri="{FF2B5EF4-FFF2-40B4-BE49-F238E27FC236}">
                <a16:creationId xmlns:a16="http://schemas.microsoft.com/office/drawing/2014/main" id="{0B806378-2A86-E756-A70C-443734F716BC}"/>
              </a:ext>
            </a:extLst>
          </p:cNvPr>
          <p:cNvSpPr txBox="1"/>
          <p:nvPr/>
        </p:nvSpPr>
        <p:spPr>
          <a:xfrm>
            <a:off x="8319654" y="6488668"/>
            <a:ext cx="3325091" cy="369332"/>
          </a:xfrm>
          <a:prstGeom prst="rect">
            <a:avLst/>
          </a:prstGeom>
          <a:noFill/>
        </p:spPr>
        <p:txBody>
          <a:bodyPr wrap="square">
            <a:spAutoFit/>
          </a:bodyPr>
          <a:lstStyle/>
          <a:p>
            <a:r>
              <a:rPr lang="en-US" dirty="0">
                <a:hlinkClick r:id="rId3"/>
              </a:rPr>
              <a:t>Perkins: CVI By The Numbers</a:t>
            </a:r>
            <a:endParaRPr lang="en-US" dirty="0"/>
          </a:p>
        </p:txBody>
      </p:sp>
    </p:spTree>
    <p:extLst>
      <p:ext uri="{BB962C8B-B14F-4D97-AF65-F5344CB8AC3E}">
        <p14:creationId xmlns:p14="http://schemas.microsoft.com/office/powerpoint/2010/main" val="74034876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5"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037" name="Straight Connector 1036">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39" name="Rectangle 103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eeform: Shape 1040">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EFD8850-A150-3D63-63BE-0D0BC3A4640F}"/>
              </a:ext>
            </a:extLst>
          </p:cNvPr>
          <p:cNvSpPr>
            <a:spLocks noGrp="1"/>
          </p:cNvSpPr>
          <p:nvPr>
            <p:ph type="title"/>
          </p:nvPr>
        </p:nvSpPr>
        <p:spPr>
          <a:xfrm>
            <a:off x="758952" y="1128811"/>
            <a:ext cx="3447288" cy="3342290"/>
          </a:xfrm>
        </p:spPr>
        <p:txBody>
          <a:bodyPr vert="horz" lIns="91440" tIns="45720" rIns="91440" bIns="45720" rtlCol="0" anchor="b">
            <a:normAutofit/>
          </a:bodyPr>
          <a:lstStyle/>
          <a:p>
            <a:r>
              <a:rPr lang="en-US" sz="5400" i="1" kern="1200" spc="100" baseline="0" dirty="0">
                <a:solidFill>
                  <a:schemeClr val="bg1"/>
                </a:solidFill>
                <a:effectLst/>
                <a:latin typeface="+mj-lt"/>
                <a:ea typeface="+mj-ea"/>
                <a:cs typeface="+mj-cs"/>
              </a:rPr>
              <a:t>NIH CVI Registry</a:t>
            </a:r>
            <a:endParaRPr lang="en-US" sz="5400" i="1" kern="1200" spc="100" baseline="0" dirty="0">
              <a:solidFill>
                <a:schemeClr val="bg1"/>
              </a:solidFill>
              <a:latin typeface="+mj-lt"/>
              <a:ea typeface="+mj-ea"/>
              <a:cs typeface="+mj-cs"/>
            </a:endParaRPr>
          </a:p>
        </p:txBody>
      </p:sp>
      <p:sp>
        <p:nvSpPr>
          <p:cNvPr id="3" name="Text Placeholder 2">
            <a:extLst>
              <a:ext uri="{FF2B5EF4-FFF2-40B4-BE49-F238E27FC236}">
                <a16:creationId xmlns:a16="http://schemas.microsoft.com/office/drawing/2014/main" id="{6BC61470-C49C-9F67-91A1-6B73D9391982}"/>
              </a:ext>
            </a:extLst>
          </p:cNvPr>
          <p:cNvSpPr>
            <a:spLocks noGrp="1"/>
          </p:cNvSpPr>
          <p:nvPr>
            <p:ph type="body" idx="1"/>
          </p:nvPr>
        </p:nvSpPr>
        <p:spPr>
          <a:xfrm>
            <a:off x="5334001" y="1772615"/>
            <a:ext cx="6733308" cy="4946840"/>
          </a:xfrm>
        </p:spPr>
        <p:txBody>
          <a:bodyPr vert="horz" lIns="91440" tIns="45720" rIns="91440" bIns="45720" rtlCol="0" anchor="t">
            <a:noAutofit/>
          </a:bodyPr>
          <a:lstStyle/>
          <a:p>
            <a:pPr>
              <a:lnSpc>
                <a:spcPct val="90000"/>
              </a:lnSpc>
            </a:pPr>
            <a:r>
              <a:rPr lang="en-US" b="1" i="0" dirty="0">
                <a:solidFill>
                  <a:schemeClr val="tx1"/>
                </a:solidFill>
                <a:effectLst/>
              </a:rPr>
              <a:t>What might registry data be used for?</a:t>
            </a:r>
          </a:p>
          <a:p>
            <a:pPr marL="342900" indent="-342900">
              <a:lnSpc>
                <a:spcPct val="90000"/>
              </a:lnSpc>
              <a:buFont typeface="Arial" panose="020B0604020202020204" pitchFamily="34" charset="0"/>
              <a:buChar char="•"/>
            </a:pPr>
            <a:r>
              <a:rPr lang="en-US" b="0" i="0" dirty="0">
                <a:solidFill>
                  <a:schemeClr val="tx1"/>
                </a:solidFill>
                <a:effectLst/>
              </a:rPr>
              <a:t>Registries can address a variety of questions. Data from this registry may be used to investigate the following research topics:</a:t>
            </a:r>
          </a:p>
          <a:p>
            <a:pPr marL="342900" indent="-342900">
              <a:lnSpc>
                <a:spcPct val="90000"/>
              </a:lnSpc>
              <a:buFont typeface="Arial" panose="020B0604020202020204" pitchFamily="34" charset="0"/>
              <a:buChar char="•"/>
            </a:pPr>
            <a:r>
              <a:rPr lang="en-US" b="0" i="0" dirty="0">
                <a:solidFill>
                  <a:schemeClr val="tx1"/>
                </a:solidFill>
                <a:effectLst/>
              </a:rPr>
              <a:t>Diagnose CVI more quickly and accurately</a:t>
            </a:r>
          </a:p>
          <a:p>
            <a:pPr marL="342900" indent="-342900">
              <a:lnSpc>
                <a:spcPct val="90000"/>
              </a:lnSpc>
              <a:buFont typeface="Arial" panose="020B0604020202020204" pitchFamily="34" charset="0"/>
              <a:buChar char="•"/>
            </a:pPr>
            <a:r>
              <a:rPr lang="en-US" b="0" i="0" dirty="0">
                <a:solidFill>
                  <a:schemeClr val="tx1"/>
                </a:solidFill>
                <a:effectLst/>
              </a:rPr>
              <a:t>Refine diagnostic batteries</a:t>
            </a:r>
          </a:p>
          <a:p>
            <a:pPr marL="342900" indent="-342900">
              <a:lnSpc>
                <a:spcPct val="90000"/>
              </a:lnSpc>
              <a:buFont typeface="Arial" panose="020B0604020202020204" pitchFamily="34" charset="0"/>
              <a:buChar char="•"/>
            </a:pPr>
            <a:r>
              <a:rPr lang="en-US" b="0" i="0" dirty="0">
                <a:solidFill>
                  <a:schemeClr val="tx1"/>
                </a:solidFill>
                <a:effectLst/>
              </a:rPr>
              <a:t>Identify outcomes that are most meaningful to </a:t>
            </a:r>
            <a:r>
              <a:rPr lang="en-US" b="0" i="0" dirty="0" err="1">
                <a:solidFill>
                  <a:schemeClr val="tx1"/>
                </a:solidFill>
                <a:effectLst/>
              </a:rPr>
              <a:t>CVIers</a:t>
            </a:r>
            <a:r>
              <a:rPr lang="en-US" b="0" i="0" dirty="0">
                <a:solidFill>
                  <a:schemeClr val="tx1"/>
                </a:solidFill>
                <a:effectLst/>
              </a:rPr>
              <a:t> and their families</a:t>
            </a:r>
          </a:p>
          <a:p>
            <a:pPr marL="342900" indent="-342900">
              <a:lnSpc>
                <a:spcPct val="90000"/>
              </a:lnSpc>
              <a:buFont typeface="Arial" panose="020B0604020202020204" pitchFamily="34" charset="0"/>
              <a:buChar char="•"/>
            </a:pPr>
            <a:r>
              <a:rPr lang="en-US" b="0" i="0" dirty="0">
                <a:solidFill>
                  <a:schemeClr val="tx1"/>
                </a:solidFill>
                <a:effectLst/>
              </a:rPr>
              <a:t>Document the scope and prevalence of co-occurring conditions</a:t>
            </a:r>
          </a:p>
          <a:p>
            <a:pPr marL="342900" indent="-342900">
              <a:lnSpc>
                <a:spcPct val="90000"/>
              </a:lnSpc>
              <a:buFont typeface="Arial" panose="020B0604020202020204" pitchFamily="34" charset="0"/>
              <a:buChar char="•"/>
            </a:pPr>
            <a:r>
              <a:rPr lang="en-US" b="0" i="0" dirty="0">
                <a:solidFill>
                  <a:schemeClr val="tx1"/>
                </a:solidFill>
                <a:effectLst/>
              </a:rPr>
              <a:t>Understand the neural basis of CVI</a:t>
            </a:r>
          </a:p>
          <a:p>
            <a:pPr marL="342900" indent="-342900">
              <a:lnSpc>
                <a:spcPct val="90000"/>
              </a:lnSpc>
              <a:buFont typeface="Arial" panose="020B0604020202020204" pitchFamily="34" charset="0"/>
              <a:buChar char="•"/>
            </a:pPr>
            <a:r>
              <a:rPr lang="en-US" b="0" i="0" dirty="0">
                <a:solidFill>
                  <a:schemeClr val="tx1"/>
                </a:solidFill>
                <a:effectLst/>
              </a:rPr>
              <a:t>Identify biomarkers for CVI</a:t>
            </a:r>
          </a:p>
          <a:p>
            <a:pPr marL="342900" indent="-342900">
              <a:lnSpc>
                <a:spcPct val="90000"/>
              </a:lnSpc>
              <a:buFont typeface="Arial" panose="020B0604020202020204" pitchFamily="34" charset="0"/>
              <a:buChar char="•"/>
            </a:pPr>
            <a:r>
              <a:rPr lang="en-US" b="0" i="0" dirty="0">
                <a:solidFill>
                  <a:schemeClr val="tx1"/>
                </a:solidFill>
                <a:effectLst/>
              </a:rPr>
              <a:t>Increase awareness of CVI</a:t>
            </a:r>
          </a:p>
          <a:p>
            <a:pPr marL="342900" indent="-342900">
              <a:lnSpc>
                <a:spcPct val="90000"/>
              </a:lnSpc>
              <a:buFont typeface="Arial" panose="020B0604020202020204" pitchFamily="34" charset="0"/>
              <a:buChar char="•"/>
            </a:pPr>
            <a:r>
              <a:rPr lang="en-US" b="0" i="0" dirty="0">
                <a:solidFill>
                  <a:schemeClr val="tx1"/>
                </a:solidFill>
                <a:effectLst/>
              </a:rPr>
              <a:t>Provide data to support policy changes</a:t>
            </a:r>
          </a:p>
          <a:p>
            <a:pPr>
              <a:lnSpc>
                <a:spcPct val="90000"/>
              </a:lnSpc>
            </a:pPr>
            <a:endParaRPr lang="en-US" dirty="0">
              <a:solidFill>
                <a:schemeClr val="tx1"/>
              </a:solidFill>
            </a:endParaRPr>
          </a:p>
        </p:txBody>
      </p:sp>
      <p:pic>
        <p:nvPicPr>
          <p:cNvPr id="1030" name="Picture 6" descr="Eye Health Academy">
            <a:extLst>
              <a:ext uri="{FF2B5EF4-FFF2-40B4-BE49-F238E27FC236}">
                <a16:creationId xmlns:a16="http://schemas.microsoft.com/office/drawing/2014/main" id="{C7C9EA30-7E22-5CD1-D054-709DEC8CBA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42363" y="289588"/>
            <a:ext cx="4080135" cy="1193439"/>
          </a:xfrm>
          <a:prstGeom prst="rect">
            <a:avLst/>
          </a:prstGeom>
          <a:noFill/>
          <a:extLst>
            <a:ext uri="{909E8E84-426E-40DD-AFC4-6F175D3DCCD1}">
              <a14:hiddenFill xmlns:a14="http://schemas.microsoft.com/office/drawing/2010/main">
                <a:solidFill>
                  <a:srgbClr val="FFFFFF"/>
                </a:solidFill>
              </a14:hiddenFill>
            </a:ext>
          </a:extLst>
        </p:spPr>
      </p:pic>
      <p:sp>
        <p:nvSpPr>
          <p:cNvPr id="1043"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599245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FD6E0-EB5C-C92B-3303-612ADFD9C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26B55-BE62-8BF8-7500-52642FCED9FC}"/>
              </a:ext>
            </a:extLst>
          </p:cNvPr>
          <p:cNvSpPr>
            <a:spLocks noGrp="1"/>
          </p:cNvSpPr>
          <p:nvPr>
            <p:ph type="title"/>
          </p:nvPr>
        </p:nvSpPr>
        <p:spPr>
          <a:xfrm>
            <a:off x="762000" y="779180"/>
            <a:ext cx="10666949" cy="1354420"/>
          </a:xfrm>
        </p:spPr>
        <p:txBody>
          <a:bodyPr/>
          <a:lstStyle/>
          <a:p>
            <a:r>
              <a:rPr lang="en" dirty="0"/>
              <a:t>The Project Model</a:t>
            </a:r>
            <a:endParaRPr lang="en-US" dirty="0"/>
          </a:p>
        </p:txBody>
      </p:sp>
      <p:graphicFrame>
        <p:nvGraphicFramePr>
          <p:cNvPr id="5" name="Text Placeholder 2">
            <a:extLst>
              <a:ext uri="{FF2B5EF4-FFF2-40B4-BE49-F238E27FC236}">
                <a16:creationId xmlns:a16="http://schemas.microsoft.com/office/drawing/2014/main" id="{B871C4C3-3185-942C-6132-B323B4801C37}"/>
              </a:ext>
            </a:extLst>
          </p:cNvPr>
          <p:cNvGraphicFramePr/>
          <p:nvPr/>
        </p:nvGraphicFramePr>
        <p:xfrm>
          <a:off x="762000" y="1953491"/>
          <a:ext cx="10671048" cy="3837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a:extLst>
              <a:ext uri="{FF2B5EF4-FFF2-40B4-BE49-F238E27FC236}">
                <a16:creationId xmlns:a16="http://schemas.microsoft.com/office/drawing/2014/main" id="{B1CB84A5-FE6A-D1AA-2F5D-AA9A265692E2}"/>
              </a:ext>
            </a:extLst>
          </p:cNvPr>
          <p:cNvCxnSpPr/>
          <p:nvPr/>
        </p:nvCxnSpPr>
        <p:spPr>
          <a:xfrm>
            <a:off x="900545" y="1646872"/>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21390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6D695-87CB-1777-1DE9-7CE2AD8AAE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13588-F2C1-7372-DAF2-77EFDFD08F78}"/>
              </a:ext>
            </a:extLst>
          </p:cNvPr>
          <p:cNvSpPr>
            <a:spLocks noGrp="1"/>
          </p:cNvSpPr>
          <p:nvPr>
            <p:ph type="title"/>
          </p:nvPr>
        </p:nvSpPr>
        <p:spPr>
          <a:xfrm>
            <a:off x="762000" y="779180"/>
            <a:ext cx="10666949" cy="1354420"/>
          </a:xfrm>
        </p:spPr>
        <p:txBody>
          <a:bodyPr/>
          <a:lstStyle/>
          <a:p>
            <a:r>
              <a:rPr lang="en" dirty="0"/>
              <a:t>The Project Model</a:t>
            </a:r>
            <a:endParaRPr lang="en-US" dirty="0"/>
          </a:p>
        </p:txBody>
      </p:sp>
      <p:graphicFrame>
        <p:nvGraphicFramePr>
          <p:cNvPr id="5" name="Text Placeholder 2">
            <a:extLst>
              <a:ext uri="{FF2B5EF4-FFF2-40B4-BE49-F238E27FC236}">
                <a16:creationId xmlns:a16="http://schemas.microsoft.com/office/drawing/2014/main" id="{EE7D1800-E9C9-5581-26A4-E86789ED729D}"/>
              </a:ext>
            </a:extLst>
          </p:cNvPr>
          <p:cNvGraphicFramePr/>
          <p:nvPr/>
        </p:nvGraphicFramePr>
        <p:xfrm>
          <a:off x="762000" y="1953491"/>
          <a:ext cx="10671048" cy="3837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a:extLst>
              <a:ext uri="{FF2B5EF4-FFF2-40B4-BE49-F238E27FC236}">
                <a16:creationId xmlns:a16="http://schemas.microsoft.com/office/drawing/2014/main" id="{1E5F9136-34E3-06FC-40C7-6E5F0BA1243A}"/>
              </a:ext>
            </a:extLst>
          </p:cNvPr>
          <p:cNvCxnSpPr/>
          <p:nvPr/>
        </p:nvCxnSpPr>
        <p:spPr>
          <a:xfrm>
            <a:off x="900545" y="1646872"/>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1770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00AC3-8790-2F48-79DE-72C322DF6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0C3DA-4C3A-6653-5DD6-1383ECE9F316}"/>
              </a:ext>
            </a:extLst>
          </p:cNvPr>
          <p:cNvSpPr>
            <a:spLocks noGrp="1"/>
          </p:cNvSpPr>
          <p:nvPr>
            <p:ph type="title"/>
          </p:nvPr>
        </p:nvSpPr>
        <p:spPr>
          <a:xfrm>
            <a:off x="762000" y="779180"/>
            <a:ext cx="10666949" cy="1354420"/>
          </a:xfrm>
        </p:spPr>
        <p:txBody>
          <a:bodyPr/>
          <a:lstStyle/>
          <a:p>
            <a:r>
              <a:rPr lang="en" dirty="0"/>
              <a:t>The Project Model</a:t>
            </a:r>
            <a:endParaRPr lang="en-US" dirty="0"/>
          </a:p>
        </p:txBody>
      </p:sp>
      <p:graphicFrame>
        <p:nvGraphicFramePr>
          <p:cNvPr id="5" name="Text Placeholder 2">
            <a:extLst>
              <a:ext uri="{FF2B5EF4-FFF2-40B4-BE49-F238E27FC236}">
                <a16:creationId xmlns:a16="http://schemas.microsoft.com/office/drawing/2014/main" id="{CA3E9CB4-E4E6-CAD9-0C59-4E283D74C44D}"/>
              </a:ext>
            </a:extLst>
          </p:cNvPr>
          <p:cNvGraphicFramePr/>
          <p:nvPr>
            <p:extLst>
              <p:ext uri="{D42A27DB-BD31-4B8C-83A1-F6EECF244321}">
                <p14:modId xmlns:p14="http://schemas.microsoft.com/office/powerpoint/2010/main" val="2210328246"/>
              </p:ext>
            </p:extLst>
          </p:nvPr>
        </p:nvGraphicFramePr>
        <p:xfrm>
          <a:off x="762000" y="1953491"/>
          <a:ext cx="10671048" cy="3837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a:extLst>
              <a:ext uri="{FF2B5EF4-FFF2-40B4-BE49-F238E27FC236}">
                <a16:creationId xmlns:a16="http://schemas.microsoft.com/office/drawing/2014/main" id="{308AFF26-472A-8153-D933-044FFB57A90D}"/>
              </a:ext>
            </a:extLst>
          </p:cNvPr>
          <p:cNvCxnSpPr/>
          <p:nvPr/>
        </p:nvCxnSpPr>
        <p:spPr>
          <a:xfrm>
            <a:off x="900545" y="1646872"/>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2820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ED2C3-0289-E721-B211-20F144CAE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70D42-F539-97C1-9260-0A8498CBE55B}"/>
              </a:ext>
            </a:extLst>
          </p:cNvPr>
          <p:cNvSpPr>
            <a:spLocks noGrp="1"/>
          </p:cNvSpPr>
          <p:nvPr>
            <p:ph type="title"/>
          </p:nvPr>
        </p:nvSpPr>
        <p:spPr>
          <a:xfrm>
            <a:off x="762000" y="779180"/>
            <a:ext cx="10666949" cy="1354420"/>
          </a:xfrm>
        </p:spPr>
        <p:txBody>
          <a:bodyPr/>
          <a:lstStyle/>
          <a:p>
            <a:r>
              <a:rPr lang="en" dirty="0"/>
              <a:t>The Project Model</a:t>
            </a:r>
            <a:endParaRPr lang="en-US" dirty="0"/>
          </a:p>
        </p:txBody>
      </p:sp>
      <p:graphicFrame>
        <p:nvGraphicFramePr>
          <p:cNvPr id="5" name="Text Placeholder 2">
            <a:extLst>
              <a:ext uri="{FF2B5EF4-FFF2-40B4-BE49-F238E27FC236}">
                <a16:creationId xmlns:a16="http://schemas.microsoft.com/office/drawing/2014/main" id="{F6746FDF-855B-A79E-C887-551F2094202B}"/>
              </a:ext>
            </a:extLst>
          </p:cNvPr>
          <p:cNvGraphicFramePr/>
          <p:nvPr>
            <p:extLst>
              <p:ext uri="{D42A27DB-BD31-4B8C-83A1-F6EECF244321}">
                <p14:modId xmlns:p14="http://schemas.microsoft.com/office/powerpoint/2010/main" val="1102789161"/>
              </p:ext>
            </p:extLst>
          </p:nvPr>
        </p:nvGraphicFramePr>
        <p:xfrm>
          <a:off x="762000" y="1953491"/>
          <a:ext cx="10671048" cy="3837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a:extLst>
              <a:ext uri="{FF2B5EF4-FFF2-40B4-BE49-F238E27FC236}">
                <a16:creationId xmlns:a16="http://schemas.microsoft.com/office/drawing/2014/main" id="{0FF9D390-425E-835B-2B84-F06A20B3E02D}"/>
              </a:ext>
            </a:extLst>
          </p:cNvPr>
          <p:cNvCxnSpPr/>
          <p:nvPr/>
        </p:nvCxnSpPr>
        <p:spPr>
          <a:xfrm>
            <a:off x="900545" y="1646872"/>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8730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6665-40B4-57BC-D005-9DB4AB0FA8F5}"/>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A392FA13-A06C-4489-E82D-133E31E7EFDA}"/>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The Project Objectives</a:t>
            </a:r>
            <a:endParaRPr dirty="0"/>
          </a:p>
        </p:txBody>
      </p:sp>
      <p:cxnSp>
        <p:nvCxnSpPr>
          <p:cNvPr id="5" name="Straight Connector 4">
            <a:extLst>
              <a:ext uri="{FF2B5EF4-FFF2-40B4-BE49-F238E27FC236}">
                <a16:creationId xmlns:a16="http://schemas.microsoft.com/office/drawing/2014/main" id="{163841FB-6342-A064-E7FD-5F45B0AFD681}"/>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61C280B6-E97A-5099-C549-C854FEEC8827}"/>
              </a:ext>
            </a:extLst>
          </p:cNvPr>
          <p:cNvGraphicFramePr/>
          <p:nvPr/>
        </p:nvGraphicFramePr>
        <p:xfrm>
          <a:off x="758952" y="1773382"/>
          <a:ext cx="10671048" cy="5084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5478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1;p17">
            <a:extLst>
              <a:ext uri="{FF2B5EF4-FFF2-40B4-BE49-F238E27FC236}">
                <a16:creationId xmlns:a16="http://schemas.microsoft.com/office/drawing/2014/main" id="{306B6665-9223-F085-7979-F12AF8ACC7F6}"/>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Objective 1:</a:t>
            </a:r>
            <a:endParaRPr dirty="0"/>
          </a:p>
        </p:txBody>
      </p:sp>
      <p:cxnSp>
        <p:nvCxnSpPr>
          <p:cNvPr id="5" name="Straight Connector 4">
            <a:extLst>
              <a:ext uri="{FF2B5EF4-FFF2-40B4-BE49-F238E27FC236}">
                <a16:creationId xmlns:a16="http://schemas.microsoft.com/office/drawing/2014/main" id="{319386E0-309B-A69C-6966-DA5DA688D002}"/>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B7470E71-97FD-C867-4F38-31384E734CCF}"/>
              </a:ext>
            </a:extLst>
          </p:cNvPr>
          <p:cNvGraphicFramePr/>
          <p:nvPr>
            <p:extLst>
              <p:ext uri="{D42A27DB-BD31-4B8C-83A1-F6EECF244321}">
                <p14:modId xmlns:p14="http://schemas.microsoft.com/office/powerpoint/2010/main" val="431314743"/>
              </p:ext>
            </p:extLst>
          </p:nvPr>
        </p:nvGraphicFramePr>
        <p:xfrm>
          <a:off x="750754" y="817419"/>
          <a:ext cx="10671048" cy="1870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AB9623A-F0EE-BA5D-EB23-CCC8CCCE6A93}"/>
              </a:ext>
            </a:extLst>
          </p:cNvPr>
          <p:cNvSpPr txBox="1"/>
          <p:nvPr/>
        </p:nvSpPr>
        <p:spPr>
          <a:xfrm>
            <a:off x="1441266" y="2315522"/>
            <a:ext cx="9432680" cy="278095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 dirty="0"/>
              <a:t>Professional development and mentorship materials developed in Year 1.</a:t>
            </a:r>
          </a:p>
          <a:p>
            <a:pPr marL="285750" indent="-285750">
              <a:lnSpc>
                <a:spcPct val="200000"/>
              </a:lnSpc>
              <a:buFont typeface="Arial" panose="020B0604020202020204" pitchFamily="34" charset="0"/>
              <a:buChar char="•"/>
            </a:pPr>
            <a:r>
              <a:rPr lang="en" dirty="0"/>
              <a:t> Includes videos, required readings, additional resources, newsletters, and processes to complete the project. </a:t>
            </a:r>
          </a:p>
          <a:p>
            <a:pPr marL="285750" indent="-285750">
              <a:lnSpc>
                <a:spcPct val="200000"/>
              </a:lnSpc>
              <a:buFont typeface="Arial" panose="020B0604020202020204" pitchFamily="34" charset="0"/>
              <a:buChar char="•"/>
            </a:pPr>
            <a:r>
              <a:rPr lang="en" dirty="0"/>
              <a:t>Content in the training modules updated and expanded based on new research and participant feedback.</a:t>
            </a:r>
          </a:p>
        </p:txBody>
      </p:sp>
    </p:spTree>
    <p:extLst>
      <p:ext uri="{BB962C8B-B14F-4D97-AF65-F5344CB8AC3E}">
        <p14:creationId xmlns:p14="http://schemas.microsoft.com/office/powerpoint/2010/main" val="2810682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creenshot of a cvi&#10;&#10;AI-generated content may be incorrect.">
            <a:extLst>
              <a:ext uri="{FF2B5EF4-FFF2-40B4-BE49-F238E27FC236}">
                <a16:creationId xmlns:a16="http://schemas.microsoft.com/office/drawing/2014/main" id="{F402185C-4481-41A8-C5D5-99AD773CF6EB}"/>
              </a:ext>
            </a:extLst>
          </p:cNvPr>
          <p:cNvPicPr>
            <a:picLocks noChangeAspect="1"/>
          </p:cNvPicPr>
          <p:nvPr/>
        </p:nvPicPr>
        <p:blipFill>
          <a:blip r:embed="rId2"/>
          <a:srcRect t="38382"/>
          <a:stretch/>
        </p:blipFill>
        <p:spPr>
          <a:xfrm>
            <a:off x="55418" y="2862187"/>
            <a:ext cx="7772400" cy="3740727"/>
          </a:xfrm>
          <a:prstGeom prst="rect">
            <a:avLst/>
          </a:prstGeom>
        </p:spPr>
      </p:pic>
      <p:pic>
        <p:nvPicPr>
          <p:cNvPr id="7" name="Picture 6" descr="A screenshot of a mobile application&#10;&#10;AI-generated content may be incorrect.">
            <a:extLst>
              <a:ext uri="{FF2B5EF4-FFF2-40B4-BE49-F238E27FC236}">
                <a16:creationId xmlns:a16="http://schemas.microsoft.com/office/drawing/2014/main" id="{C50624A4-43CF-4E97-990A-388F04EEF9CC}"/>
              </a:ext>
            </a:extLst>
          </p:cNvPr>
          <p:cNvPicPr>
            <a:picLocks noChangeAspect="1"/>
          </p:cNvPicPr>
          <p:nvPr/>
        </p:nvPicPr>
        <p:blipFill>
          <a:blip r:embed="rId3"/>
          <a:stretch>
            <a:fillRect/>
          </a:stretch>
        </p:blipFill>
        <p:spPr>
          <a:xfrm>
            <a:off x="304800" y="255086"/>
            <a:ext cx="7772400" cy="6347828"/>
          </a:xfrm>
          <a:prstGeom prst="rect">
            <a:avLst/>
          </a:prstGeom>
        </p:spPr>
      </p:pic>
      <p:sp>
        <p:nvSpPr>
          <p:cNvPr id="8" name="TextBox 7">
            <a:extLst>
              <a:ext uri="{FF2B5EF4-FFF2-40B4-BE49-F238E27FC236}">
                <a16:creationId xmlns:a16="http://schemas.microsoft.com/office/drawing/2014/main" id="{35A7759C-C5E4-70EF-ADBC-EE8879D1FE63}"/>
              </a:ext>
            </a:extLst>
          </p:cNvPr>
          <p:cNvSpPr txBox="1"/>
          <p:nvPr/>
        </p:nvSpPr>
        <p:spPr>
          <a:xfrm>
            <a:off x="8326582" y="1052945"/>
            <a:ext cx="3560618" cy="2862322"/>
          </a:xfrm>
          <a:prstGeom prst="rect">
            <a:avLst/>
          </a:prstGeom>
          <a:noFill/>
        </p:spPr>
        <p:txBody>
          <a:bodyPr wrap="square" rtlCol="0">
            <a:spAutoFit/>
          </a:bodyPr>
          <a:lstStyle/>
          <a:p>
            <a:r>
              <a:rPr lang="en-US" sz="6000" dirty="0">
                <a:latin typeface="+mj-lt"/>
              </a:rPr>
              <a:t>The Learning Modules</a:t>
            </a:r>
          </a:p>
        </p:txBody>
      </p:sp>
      <p:sp>
        <p:nvSpPr>
          <p:cNvPr id="9" name="Text Placeholder 2">
            <a:extLst>
              <a:ext uri="{FF2B5EF4-FFF2-40B4-BE49-F238E27FC236}">
                <a16:creationId xmlns:a16="http://schemas.microsoft.com/office/drawing/2014/main" id="{97422D9C-0917-7A8F-5C7D-BFE2CA3F84D1}"/>
              </a:ext>
            </a:extLst>
          </p:cNvPr>
          <p:cNvSpPr>
            <a:spLocks noGrp="1"/>
          </p:cNvSpPr>
          <p:nvPr>
            <p:ph type="body" idx="1"/>
          </p:nvPr>
        </p:nvSpPr>
        <p:spPr>
          <a:xfrm>
            <a:off x="8430754" y="4051346"/>
            <a:ext cx="3352274" cy="1753709"/>
          </a:xfrm>
        </p:spPr>
        <p:txBody>
          <a:bodyPr>
            <a:noAutofit/>
          </a:bodyPr>
          <a:lstStyle/>
          <a:p>
            <a:r>
              <a:rPr lang="en-US" i="0" dirty="0"/>
              <a:t>9 modules</a:t>
            </a:r>
          </a:p>
          <a:p>
            <a:r>
              <a:rPr lang="en-US" i="0" dirty="0"/>
              <a:t>Research in the Field</a:t>
            </a:r>
          </a:p>
          <a:p>
            <a:r>
              <a:rPr lang="en-US" i="0" dirty="0"/>
              <a:t>Promising Practices</a:t>
            </a:r>
          </a:p>
        </p:txBody>
      </p:sp>
      <p:cxnSp>
        <p:nvCxnSpPr>
          <p:cNvPr id="10" name="Straight Connector 9">
            <a:extLst>
              <a:ext uri="{FF2B5EF4-FFF2-40B4-BE49-F238E27FC236}">
                <a16:creationId xmlns:a16="http://schemas.microsoft.com/office/drawing/2014/main" id="{964D68D9-EC62-5B05-B96C-BF3B507A9086}"/>
              </a:ext>
            </a:extLst>
          </p:cNvPr>
          <p:cNvCxnSpPr>
            <a:cxnSpLocks/>
          </p:cNvCxnSpPr>
          <p:nvPr/>
        </p:nvCxnSpPr>
        <p:spPr>
          <a:xfrm>
            <a:off x="8430754" y="3915267"/>
            <a:ext cx="3004442" cy="0"/>
          </a:xfrm>
          <a:prstGeom prst="line">
            <a:avLst/>
          </a:prstGeom>
          <a:ln w="44450"/>
        </p:spPr>
        <p:style>
          <a:lnRef idx="1">
            <a:schemeClr val="dk1"/>
          </a:lnRef>
          <a:fillRef idx="0">
            <a:schemeClr val="dk1"/>
          </a:fillRef>
          <a:effectRef idx="0">
            <a:schemeClr val="dk1"/>
          </a:effectRef>
          <a:fontRef idx="minor">
            <a:schemeClr val="tx1"/>
          </a:fontRef>
        </p:style>
      </p:cxnSp>
      <p:pic>
        <p:nvPicPr>
          <p:cNvPr id="12" name="CViConnect Logo" descr="CViConnect Logo">
            <a:extLst>
              <a:ext uri="{FF2B5EF4-FFF2-40B4-BE49-F238E27FC236}">
                <a16:creationId xmlns:a16="http://schemas.microsoft.com/office/drawing/2014/main" id="{ACB3DC48-F94C-4F33-F618-6A388D57F2BE}"/>
              </a:ext>
            </a:extLst>
          </p:cNvPr>
          <p:cNvPicPr>
            <a:picLocks noChangeAspect="1"/>
          </p:cNvPicPr>
          <p:nvPr/>
        </p:nvPicPr>
        <p:blipFill>
          <a:blip r:embed="rId4">
            <a:alphaModFix amt="93495"/>
          </a:blip>
          <a:srcRect t="24709" b="33461"/>
          <a:stretch>
            <a:fillRect/>
          </a:stretch>
        </p:blipFill>
        <p:spPr>
          <a:xfrm>
            <a:off x="1" y="6434942"/>
            <a:ext cx="1011382" cy="423058"/>
          </a:xfrm>
          <a:prstGeom prst="rect">
            <a:avLst/>
          </a:prstGeom>
          <a:ln w="12700">
            <a:miter lim="400000"/>
          </a:ln>
        </p:spPr>
      </p:pic>
    </p:spTree>
    <p:extLst>
      <p:ext uri="{BB962C8B-B14F-4D97-AF65-F5344CB8AC3E}">
        <p14:creationId xmlns:p14="http://schemas.microsoft.com/office/powerpoint/2010/main" val="256498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1" fill="hold" nodeType="clickEffect">
                                  <p:stCondLst>
                                    <p:cond delay="0"/>
                                  </p:stCondLst>
                                  <p:childTnLst>
                                    <p:anim calcmode="lin" valueType="num">
                                      <p:cBhvr additive="base">
                                        <p:cTn id="6" dur="5000"/>
                                        <p:tgtEl>
                                          <p:spTgt spid="7"/>
                                        </p:tgtEl>
                                        <p:attrNameLst>
                                          <p:attrName>ppt_y</p:attrName>
                                        </p:attrNameLst>
                                      </p:cBhvr>
                                      <p:tavLst>
                                        <p:tav tm="0">
                                          <p:val>
                                            <p:strVal val="#ppt_y"/>
                                          </p:val>
                                        </p:tav>
                                        <p:tav tm="100000">
                                          <p:val>
                                            <p:strVal val="#ppt_y-#ppt_h*1.125000"/>
                                          </p:val>
                                        </p:tav>
                                      </p:tavLst>
                                    </p:anim>
                                    <p:animEffect transition="out" filter="wipe(up)">
                                      <p:cBhvr>
                                        <p:cTn id="7" dur="5000"/>
                                        <p:tgtEl>
                                          <p:spTgt spid="7"/>
                                        </p:tgtEl>
                                      </p:cBhvr>
                                    </p:animEffect>
                                    <p:set>
                                      <p:cBhvr>
                                        <p:cTn id="8" dur="1" fill="hold">
                                          <p:stCondLst>
                                            <p:cond delay="4999"/>
                                          </p:stCondLst>
                                        </p:cTn>
                                        <p:tgtEl>
                                          <p:spTgt spid="7"/>
                                        </p:tgtEl>
                                        <p:attrNameLst>
                                          <p:attrName>style.visibility</p:attrName>
                                        </p:attrNameLst>
                                      </p:cBhvr>
                                      <p:to>
                                        <p:strVal val="hidden"/>
                                      </p:to>
                                    </p:se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p:tgtEl>
                                          <p:spTgt spid="5"/>
                                        </p:tgtEl>
                                        <p:attrNameLst>
                                          <p:attrName>ppt_y</p:attrName>
                                        </p:attrNameLst>
                                      </p:cBhvr>
                                      <p:tavLst>
                                        <p:tav tm="0">
                                          <p:val>
                                            <p:strVal val="#ppt_y+#ppt_h*1.125000"/>
                                          </p:val>
                                        </p:tav>
                                        <p:tav tm="100000">
                                          <p:val>
                                            <p:strVal val="#ppt_y"/>
                                          </p:val>
                                        </p:tav>
                                      </p:tavLst>
                                    </p:anim>
                                    <p:animEffect transition="in" filter="wipe(up)">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32FE8-7FB7-ADBB-7D01-5CA17D53532F}"/>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489A88C4-F56D-D7E6-E653-094C90A3D14B}"/>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The Project Objectives</a:t>
            </a:r>
            <a:endParaRPr dirty="0"/>
          </a:p>
        </p:txBody>
      </p:sp>
      <p:cxnSp>
        <p:nvCxnSpPr>
          <p:cNvPr id="5" name="Straight Connector 4">
            <a:extLst>
              <a:ext uri="{FF2B5EF4-FFF2-40B4-BE49-F238E27FC236}">
                <a16:creationId xmlns:a16="http://schemas.microsoft.com/office/drawing/2014/main" id="{1841CC9D-9794-8277-79A0-7F83A0AE3BB3}"/>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C69CB1B7-961B-CABB-987A-E80721B2D2F8}"/>
              </a:ext>
            </a:extLst>
          </p:cNvPr>
          <p:cNvGraphicFramePr/>
          <p:nvPr/>
        </p:nvGraphicFramePr>
        <p:xfrm>
          <a:off x="758952" y="1773382"/>
          <a:ext cx="10671048" cy="5084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756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4" name="Straight Connector 13">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B8C77EB-A4BD-3E52-043A-7CF75FA9D309}"/>
              </a:ext>
            </a:extLst>
          </p:cNvPr>
          <p:cNvSpPr>
            <a:spLocks noGrp="1"/>
          </p:cNvSpPr>
          <p:nvPr>
            <p:ph type="title"/>
          </p:nvPr>
        </p:nvSpPr>
        <p:spPr>
          <a:xfrm>
            <a:off x="758952" y="1128811"/>
            <a:ext cx="3447288" cy="3342290"/>
          </a:xfrm>
        </p:spPr>
        <p:txBody>
          <a:bodyPr vert="horz" lIns="91440" tIns="45720" rIns="91440" bIns="45720" rtlCol="0" anchor="b">
            <a:normAutofit/>
          </a:bodyPr>
          <a:lstStyle/>
          <a:p>
            <a:r>
              <a:rPr lang="en-US" sz="5400" i="1" kern="1200" spc="100" baseline="0">
                <a:solidFill>
                  <a:schemeClr val="bg1"/>
                </a:solidFill>
                <a:latin typeface="+mj-lt"/>
                <a:ea typeface="+mj-ea"/>
                <a:cs typeface="+mj-cs"/>
              </a:rPr>
              <a:t>Study Personnel</a:t>
            </a:r>
          </a:p>
        </p:txBody>
      </p:sp>
      <p:sp>
        <p:nvSpPr>
          <p:cNvPr id="3" name="Text Placeholder 2">
            <a:extLst>
              <a:ext uri="{FF2B5EF4-FFF2-40B4-BE49-F238E27FC236}">
                <a16:creationId xmlns:a16="http://schemas.microsoft.com/office/drawing/2014/main" id="{0B90D30E-1D98-83E2-223A-E936B2F5314B}"/>
              </a:ext>
            </a:extLst>
          </p:cNvPr>
          <p:cNvSpPr>
            <a:spLocks noGrp="1"/>
          </p:cNvSpPr>
          <p:nvPr>
            <p:ph type="body" idx="1"/>
          </p:nvPr>
        </p:nvSpPr>
        <p:spPr>
          <a:xfrm>
            <a:off x="7546325" y="5874936"/>
            <a:ext cx="2613817" cy="1126430"/>
          </a:xfrm>
        </p:spPr>
        <p:txBody>
          <a:bodyPr vert="horz" lIns="91440" tIns="45720" rIns="91440" bIns="45720" rtlCol="0" anchor="t">
            <a:noAutofit/>
          </a:bodyPr>
          <a:lstStyle/>
          <a:p>
            <a:pPr>
              <a:lnSpc>
                <a:spcPct val="90000"/>
              </a:lnSpc>
              <a:defRPr/>
            </a:pPr>
            <a:r>
              <a:rPr lang="en-US" sz="1800" dirty="0">
                <a:solidFill>
                  <a:schemeClr val="tx1"/>
                </a:solidFill>
              </a:rPr>
              <a:t>Stephanie </a:t>
            </a:r>
            <a:r>
              <a:rPr lang="en-US" sz="1800" dirty="0" err="1">
                <a:solidFill>
                  <a:schemeClr val="tx1"/>
                </a:solidFill>
              </a:rPr>
              <a:t>Steffer</a:t>
            </a:r>
            <a:endParaRPr lang="en-US" sz="1800" dirty="0">
              <a:solidFill>
                <a:schemeClr val="tx1"/>
              </a:solidFill>
            </a:endParaRPr>
          </a:p>
          <a:p>
            <a:pPr>
              <a:lnSpc>
                <a:spcPct val="90000"/>
              </a:lnSpc>
              <a:defRPr/>
            </a:pPr>
            <a:r>
              <a:rPr lang="en-US" sz="1800" dirty="0">
                <a:solidFill>
                  <a:schemeClr val="tx1"/>
                </a:solidFill>
              </a:rPr>
              <a:t>CTVI/CVI Trainer</a:t>
            </a:r>
          </a:p>
          <a:p>
            <a:pPr>
              <a:lnSpc>
                <a:spcPct val="90000"/>
              </a:lnSpc>
              <a:defRPr/>
            </a:pPr>
            <a:r>
              <a:rPr lang="en-US" sz="1800" dirty="0">
                <a:solidFill>
                  <a:schemeClr val="tx1"/>
                </a:solidFill>
              </a:rPr>
              <a:t>CViConnect</a:t>
            </a:r>
          </a:p>
        </p:txBody>
      </p:sp>
      <p:pic>
        <p:nvPicPr>
          <p:cNvPr id="5" name="Picture 4">
            <a:extLst>
              <a:ext uri="{FF2B5EF4-FFF2-40B4-BE49-F238E27FC236}">
                <a16:creationId xmlns:a16="http://schemas.microsoft.com/office/drawing/2014/main" id="{40542D71-8780-FF90-142D-C857182BF58D}"/>
              </a:ext>
            </a:extLst>
          </p:cNvPr>
          <p:cNvPicPr>
            <a:picLocks noChangeAspect="1"/>
          </p:cNvPicPr>
          <p:nvPr/>
        </p:nvPicPr>
        <p:blipFill>
          <a:blip r:embed="rId2"/>
          <a:stretch>
            <a:fillRect/>
          </a:stretch>
        </p:blipFill>
        <p:spPr>
          <a:xfrm>
            <a:off x="6356699" y="383849"/>
            <a:ext cx="1474797" cy="2212196"/>
          </a:xfrm>
          <a:prstGeom prst="rect">
            <a:avLst/>
          </a:prstGeom>
        </p:spPr>
      </p:pic>
      <p:pic>
        <p:nvPicPr>
          <p:cNvPr id="6" name="Picture 5" descr="A person with a beard&#10;&#10;Description automatically generated with medium confidence">
            <a:extLst>
              <a:ext uri="{FF2B5EF4-FFF2-40B4-BE49-F238E27FC236}">
                <a16:creationId xmlns:a16="http://schemas.microsoft.com/office/drawing/2014/main" id="{67FEB6C1-0102-91D1-9089-A19154F22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890" y="383850"/>
            <a:ext cx="1476640" cy="2212196"/>
          </a:xfrm>
          <a:prstGeom prst="rect">
            <a:avLst/>
          </a:prstGeom>
        </p:spPr>
      </p:pic>
      <p:pic>
        <p:nvPicPr>
          <p:cNvPr id="7" name="Picture 2" descr="Image preview">
            <a:extLst>
              <a:ext uri="{FF2B5EF4-FFF2-40B4-BE49-F238E27FC236}">
                <a16:creationId xmlns:a16="http://schemas.microsoft.com/office/drawing/2014/main" id="{E1A8A8B1-B611-5BC8-FD5E-EA3A94F57AD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10601" y="3662741"/>
            <a:ext cx="2212195" cy="2212195"/>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11" name="TextBox 10">
            <a:extLst>
              <a:ext uri="{FF2B5EF4-FFF2-40B4-BE49-F238E27FC236}">
                <a16:creationId xmlns:a16="http://schemas.microsoft.com/office/drawing/2014/main" id="{DFA89717-FB8E-D844-8F66-FDF9A3A20A87}"/>
              </a:ext>
            </a:extLst>
          </p:cNvPr>
          <p:cNvSpPr txBox="1"/>
          <p:nvPr/>
        </p:nvSpPr>
        <p:spPr>
          <a:xfrm>
            <a:off x="6289291" y="2596045"/>
            <a:ext cx="2941330" cy="923330"/>
          </a:xfrm>
          <a:prstGeom prst="rect">
            <a:avLst/>
          </a:prstGeom>
          <a:noFill/>
        </p:spPr>
        <p:txBody>
          <a:bodyPr wrap="square">
            <a:spAutoFit/>
          </a:bodyPr>
          <a:lstStyle/>
          <a:p>
            <a:r>
              <a:rPr lang="en-US" sz="1800" dirty="0">
                <a:solidFill>
                  <a:schemeClr val="tx1"/>
                </a:solidFill>
              </a:rPr>
              <a:t>Dawn Anderson</a:t>
            </a:r>
          </a:p>
          <a:p>
            <a:r>
              <a:rPr lang="en-US" sz="1800" dirty="0">
                <a:solidFill>
                  <a:schemeClr val="tx1"/>
                </a:solidFill>
              </a:rPr>
              <a:t>Principal investigator</a:t>
            </a:r>
          </a:p>
          <a:p>
            <a:r>
              <a:rPr lang="en-US" sz="1800" dirty="0">
                <a:solidFill>
                  <a:schemeClr val="tx1"/>
                </a:solidFill>
              </a:rPr>
              <a:t>West Michigan University </a:t>
            </a:r>
            <a:endParaRPr lang="en-US" dirty="0"/>
          </a:p>
        </p:txBody>
      </p:sp>
      <p:sp>
        <p:nvSpPr>
          <p:cNvPr id="15" name="TextBox 14">
            <a:extLst>
              <a:ext uri="{FF2B5EF4-FFF2-40B4-BE49-F238E27FC236}">
                <a16:creationId xmlns:a16="http://schemas.microsoft.com/office/drawing/2014/main" id="{7FB78B9B-D87F-71DD-043E-81FDAC2A4A3E}"/>
              </a:ext>
            </a:extLst>
          </p:cNvPr>
          <p:cNvSpPr txBox="1"/>
          <p:nvPr/>
        </p:nvSpPr>
        <p:spPr>
          <a:xfrm>
            <a:off x="9238592" y="2596045"/>
            <a:ext cx="4889367" cy="923330"/>
          </a:xfrm>
          <a:prstGeom prst="rect">
            <a:avLst/>
          </a:prstGeom>
          <a:noFill/>
        </p:spPr>
        <p:txBody>
          <a:bodyPr wrap="square">
            <a:spAutoFit/>
          </a:bodyPr>
          <a:lstStyle/>
          <a:p>
            <a:r>
              <a:rPr lang="en-US" sz="1800" dirty="0">
                <a:solidFill>
                  <a:schemeClr val="tx1"/>
                </a:solidFill>
              </a:rPr>
              <a:t>Robert Wall Emerson</a:t>
            </a:r>
          </a:p>
          <a:p>
            <a:r>
              <a:rPr lang="en-US" dirty="0"/>
              <a:t>I</a:t>
            </a:r>
            <a:r>
              <a:rPr lang="en-US" sz="1800" dirty="0">
                <a:solidFill>
                  <a:schemeClr val="tx1"/>
                </a:solidFill>
              </a:rPr>
              <a:t>nvestigator</a:t>
            </a:r>
          </a:p>
          <a:p>
            <a:r>
              <a:rPr lang="en-US" sz="1800" dirty="0">
                <a:solidFill>
                  <a:schemeClr val="tx1"/>
                </a:solidFill>
              </a:rPr>
              <a:t>West Michigan University </a:t>
            </a:r>
            <a:endParaRPr lang="en-US" dirty="0"/>
          </a:p>
        </p:txBody>
      </p:sp>
    </p:spTree>
    <p:extLst>
      <p:ext uri="{BB962C8B-B14F-4D97-AF65-F5344CB8AC3E}">
        <p14:creationId xmlns:p14="http://schemas.microsoft.com/office/powerpoint/2010/main" val="1876120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A7DFC-91AF-8DA2-3C6B-0A60156344C4}"/>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4F984C12-66B5-8847-AE62-603BFD6FF276}"/>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lvl="0">
              <a:spcBef>
                <a:spcPts val="0"/>
              </a:spcBef>
            </a:pPr>
            <a:r>
              <a:rPr lang="en" dirty="0"/>
              <a:t>Objective 2:</a:t>
            </a:r>
            <a:endParaRPr dirty="0"/>
          </a:p>
        </p:txBody>
      </p:sp>
      <p:cxnSp>
        <p:nvCxnSpPr>
          <p:cNvPr id="5" name="Straight Connector 4">
            <a:extLst>
              <a:ext uri="{FF2B5EF4-FFF2-40B4-BE49-F238E27FC236}">
                <a16:creationId xmlns:a16="http://schemas.microsoft.com/office/drawing/2014/main" id="{D84AA104-A8E4-6C82-4B94-3AA4951FFAC6}"/>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969A47FF-D483-633D-3591-3674A4C2B078}"/>
              </a:ext>
            </a:extLst>
          </p:cNvPr>
          <p:cNvGraphicFramePr/>
          <p:nvPr>
            <p:extLst>
              <p:ext uri="{D42A27DB-BD31-4B8C-83A1-F6EECF244321}">
                <p14:modId xmlns:p14="http://schemas.microsoft.com/office/powerpoint/2010/main" val="3783207638"/>
              </p:ext>
            </p:extLst>
          </p:nvPr>
        </p:nvGraphicFramePr>
        <p:xfrm>
          <a:off x="754853" y="840259"/>
          <a:ext cx="10666949" cy="2372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35F3AF8C-39DA-0421-D9F5-85888FA2A17A}"/>
              </a:ext>
            </a:extLst>
          </p:cNvPr>
          <p:cNvSpPr>
            <a:spLocks noGrp="1"/>
          </p:cNvSpPr>
          <p:nvPr>
            <p:ph type="body" idx="1"/>
          </p:nvPr>
        </p:nvSpPr>
        <p:spPr>
          <a:xfrm>
            <a:off x="1289277" y="2644346"/>
            <a:ext cx="10671048" cy="3459881"/>
          </a:xfrm>
        </p:spPr>
        <p:txBody>
          <a:bodyPr>
            <a:noAutofit/>
          </a:bodyPr>
          <a:lstStyle/>
          <a:p>
            <a:pPr marL="342900" indent="-342900">
              <a:lnSpc>
                <a:spcPct val="150000"/>
              </a:lnSpc>
              <a:buFont typeface="Arial" panose="020B0604020202020204" pitchFamily="34" charset="0"/>
              <a:buChar char="•"/>
            </a:pPr>
            <a:r>
              <a:rPr lang="en-US" dirty="0">
                <a:solidFill>
                  <a:schemeClr val="tx1"/>
                </a:solidFill>
              </a:rPr>
              <a:t>States Participating: Arizona, Colorado, Hawaii, Michigan, North Dakota, Oregon, and South Dakota</a:t>
            </a:r>
          </a:p>
          <a:p>
            <a:pPr marL="342900" indent="-342900">
              <a:lnSpc>
                <a:spcPct val="150000"/>
              </a:lnSpc>
              <a:buFont typeface="Arial" panose="020B0604020202020204" pitchFamily="34" charset="0"/>
              <a:buChar char="•"/>
            </a:pPr>
            <a:r>
              <a:rPr lang="en-US" dirty="0">
                <a:solidFill>
                  <a:schemeClr val="tx1"/>
                </a:solidFill>
              </a:rPr>
              <a:t>Regular check-in</a:t>
            </a:r>
          </a:p>
          <a:p>
            <a:pPr marL="342900" indent="-342900">
              <a:lnSpc>
                <a:spcPct val="150000"/>
              </a:lnSpc>
              <a:buFont typeface="Arial" panose="020B0604020202020204" pitchFamily="34" charset="0"/>
              <a:buChar char="•"/>
            </a:pPr>
            <a:r>
              <a:rPr lang="en-US" dirty="0">
                <a:solidFill>
                  <a:schemeClr val="tx1"/>
                </a:solidFill>
              </a:rPr>
              <a:t>Revisit learning module content</a:t>
            </a:r>
          </a:p>
          <a:p>
            <a:pPr marL="342900" indent="-342900">
              <a:lnSpc>
                <a:spcPct val="150000"/>
              </a:lnSpc>
              <a:buFont typeface="Arial" panose="020B0604020202020204" pitchFamily="34" charset="0"/>
              <a:buChar char="•"/>
            </a:pPr>
            <a:r>
              <a:rPr lang="en-US" dirty="0">
                <a:solidFill>
                  <a:schemeClr val="tx1"/>
                </a:solidFill>
              </a:rPr>
              <a:t>Goal setting and plan for accomplishment</a:t>
            </a:r>
          </a:p>
          <a:p>
            <a:pPr marL="342900" indent="-342900">
              <a:lnSpc>
                <a:spcPct val="150000"/>
              </a:lnSpc>
              <a:buFont typeface="Arial" panose="020B0604020202020204" pitchFamily="34" charset="0"/>
              <a:buChar char="•"/>
            </a:pPr>
            <a:r>
              <a:rPr lang="en-US" dirty="0">
                <a:solidFill>
                  <a:schemeClr val="tx1"/>
                </a:solidFill>
              </a:rPr>
              <a:t>Extension conversations</a:t>
            </a:r>
          </a:p>
        </p:txBody>
      </p:sp>
    </p:spTree>
    <p:extLst>
      <p:ext uri="{BB962C8B-B14F-4D97-AF65-F5344CB8AC3E}">
        <p14:creationId xmlns:p14="http://schemas.microsoft.com/office/powerpoint/2010/main" val="153231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0090-BAC7-CDE9-E777-80A8209EC71A}"/>
              </a:ext>
            </a:extLst>
          </p:cNvPr>
          <p:cNvSpPr>
            <a:spLocks noGrp="1"/>
          </p:cNvSpPr>
          <p:nvPr>
            <p:ph type="title"/>
          </p:nvPr>
        </p:nvSpPr>
        <p:spPr>
          <a:xfrm>
            <a:off x="510802" y="511643"/>
            <a:ext cx="10666949" cy="846714"/>
          </a:xfrm>
        </p:spPr>
        <p:txBody>
          <a:bodyPr>
            <a:normAutofit fontScale="90000"/>
          </a:bodyPr>
          <a:lstStyle/>
          <a:p>
            <a:r>
              <a:rPr lang="en-US" dirty="0"/>
              <a:t>Mentorship Components</a:t>
            </a:r>
          </a:p>
        </p:txBody>
      </p:sp>
      <p:cxnSp>
        <p:nvCxnSpPr>
          <p:cNvPr id="4" name="Straight Connector 3">
            <a:extLst>
              <a:ext uri="{FF2B5EF4-FFF2-40B4-BE49-F238E27FC236}">
                <a16:creationId xmlns:a16="http://schemas.microsoft.com/office/drawing/2014/main" id="{1396A948-AF23-C9D7-E1ED-57DD94914EB4}"/>
              </a:ext>
            </a:extLst>
          </p:cNvPr>
          <p:cNvCxnSpPr/>
          <p:nvPr/>
        </p:nvCxnSpPr>
        <p:spPr>
          <a:xfrm>
            <a:off x="600771" y="1358357"/>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6" name="Text Placeholder 2">
            <a:extLst>
              <a:ext uri="{FF2B5EF4-FFF2-40B4-BE49-F238E27FC236}">
                <a16:creationId xmlns:a16="http://schemas.microsoft.com/office/drawing/2014/main" id="{F8111603-9B84-5BB3-1F3B-ABFDEB0926D3}"/>
              </a:ext>
            </a:extLst>
          </p:cNvPr>
          <p:cNvGraphicFramePr/>
          <p:nvPr/>
        </p:nvGraphicFramePr>
        <p:xfrm>
          <a:off x="510802" y="1631627"/>
          <a:ext cx="10671048" cy="4233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83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33455-5EF8-BEC8-03A2-22BAB37D8516}"/>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E225E188-F356-2F10-44F4-42C15979CE7A}"/>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The Project Objectives</a:t>
            </a:r>
            <a:endParaRPr dirty="0"/>
          </a:p>
        </p:txBody>
      </p:sp>
      <p:cxnSp>
        <p:nvCxnSpPr>
          <p:cNvPr id="5" name="Straight Connector 4">
            <a:extLst>
              <a:ext uri="{FF2B5EF4-FFF2-40B4-BE49-F238E27FC236}">
                <a16:creationId xmlns:a16="http://schemas.microsoft.com/office/drawing/2014/main" id="{94BD7608-7FA9-FF5A-4E86-351CDDC9FA1A}"/>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E8E56B33-A5A8-B5DD-9FA5-921044E417A7}"/>
              </a:ext>
            </a:extLst>
          </p:cNvPr>
          <p:cNvGraphicFramePr/>
          <p:nvPr/>
        </p:nvGraphicFramePr>
        <p:xfrm>
          <a:off x="758952" y="1773382"/>
          <a:ext cx="10671048" cy="5084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454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BC7DE-EC64-79AA-2DA6-951D7BBB5558}"/>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3F0B1E21-1053-8CA1-E736-91E5BB27793E}"/>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Objective 3:</a:t>
            </a:r>
            <a:endParaRPr dirty="0"/>
          </a:p>
        </p:txBody>
      </p:sp>
      <p:cxnSp>
        <p:nvCxnSpPr>
          <p:cNvPr id="5" name="Straight Connector 4">
            <a:extLst>
              <a:ext uri="{FF2B5EF4-FFF2-40B4-BE49-F238E27FC236}">
                <a16:creationId xmlns:a16="http://schemas.microsoft.com/office/drawing/2014/main" id="{A8A1863E-E04E-C35C-B27D-62A47329D340}"/>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C560E5C5-D5AF-C815-BF6F-DBC4A0701745}"/>
              </a:ext>
            </a:extLst>
          </p:cNvPr>
          <p:cNvGraphicFramePr/>
          <p:nvPr>
            <p:extLst>
              <p:ext uri="{D42A27DB-BD31-4B8C-83A1-F6EECF244321}">
                <p14:modId xmlns:p14="http://schemas.microsoft.com/office/powerpoint/2010/main" val="1972348725"/>
              </p:ext>
            </p:extLst>
          </p:nvPr>
        </p:nvGraphicFramePr>
        <p:xfrm>
          <a:off x="758952" y="957837"/>
          <a:ext cx="10662850" cy="1655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B1FCFB0-50EA-1EC8-F685-AADAC1B4C142}"/>
              </a:ext>
            </a:extLst>
          </p:cNvPr>
          <p:cNvSpPr txBox="1"/>
          <p:nvPr/>
        </p:nvSpPr>
        <p:spPr>
          <a:xfrm>
            <a:off x="1398195" y="2352757"/>
            <a:ext cx="9395609"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effectLst/>
                <a:ea typeface="Times New Roman" panose="02020603050405020304" pitchFamily="18" charset="0"/>
              </a:rPr>
              <a:t>Most TVIs feel their current practices are moderately to highly effective at improving functional vision (20 out of 27)</a:t>
            </a:r>
          </a:p>
          <a:p>
            <a:pPr marL="342900" indent="-342900">
              <a:buFont typeface="Arial" panose="020B0604020202020204" pitchFamily="34" charset="0"/>
              <a:buChar char="•"/>
            </a:pPr>
            <a:endParaRPr lang="en-US" sz="2000" dirty="0">
              <a:ea typeface="Times New Roman" panose="02020603050405020304" pitchFamily="18" charset="0"/>
            </a:endParaRPr>
          </a:p>
          <a:p>
            <a:pPr marL="342900" indent="-342900">
              <a:buFont typeface="Arial" panose="020B0604020202020204" pitchFamily="34" charset="0"/>
              <a:buChar char="•"/>
            </a:pPr>
            <a:r>
              <a:rPr lang="en-US" sz="2000" dirty="0">
                <a:effectLst/>
                <a:ea typeface="Times New Roman" panose="02020603050405020304" pitchFamily="18" charset="0"/>
              </a:rPr>
              <a:t>Comfort level at assessing a child with CVI (on a 5 point scale) rose from an average of 2.93 before training to 3.63 after training.</a:t>
            </a:r>
          </a:p>
          <a:p>
            <a:pPr marL="342900" indent="-342900">
              <a:buFont typeface="Arial" panose="020B0604020202020204" pitchFamily="34" charset="0"/>
              <a:buChar char="•"/>
            </a:pPr>
            <a:endParaRPr lang="en-US" sz="2000" dirty="0">
              <a:ea typeface="Times New Roman" panose="02020603050405020304" pitchFamily="18" charset="0"/>
            </a:endParaRPr>
          </a:p>
          <a:p>
            <a:pPr marL="342900" indent="-342900">
              <a:buFont typeface="Arial" panose="020B0604020202020204" pitchFamily="34" charset="0"/>
              <a:buChar char="•"/>
            </a:pPr>
            <a:r>
              <a:rPr lang="en-US" sz="2000" dirty="0">
                <a:effectLst/>
                <a:ea typeface="Times New Roman" panose="02020603050405020304" pitchFamily="18" charset="0"/>
              </a:rPr>
              <a:t>Comfort level at planning for and teaching a child with CVI (on a 5 point scale) rose from an average of 2.81 before training to 2.94 after training.</a:t>
            </a:r>
          </a:p>
          <a:p>
            <a:pPr marL="342900" indent="-342900">
              <a:buFont typeface="Arial" panose="020B0604020202020204" pitchFamily="34" charset="0"/>
              <a:buChar char="•"/>
            </a:pPr>
            <a:endParaRPr lang="en-US" sz="2000" dirty="0">
              <a:ea typeface="Times New Roman" panose="02020603050405020304" pitchFamily="18" charset="0"/>
            </a:endParaRPr>
          </a:p>
          <a:p>
            <a:pPr marL="342900" indent="-342900">
              <a:buFont typeface="Arial" panose="020B0604020202020204" pitchFamily="34" charset="0"/>
              <a:buChar char="•"/>
            </a:pPr>
            <a:r>
              <a:rPr lang="en-US" sz="2000" dirty="0">
                <a:effectLst/>
                <a:ea typeface="Times New Roman" panose="02020603050405020304" pitchFamily="18" charset="0"/>
              </a:rPr>
              <a:t>All TVIs rated the training from moderately to extremely useful.</a:t>
            </a:r>
          </a:p>
        </p:txBody>
      </p:sp>
    </p:spTree>
    <p:extLst>
      <p:ext uri="{BB962C8B-B14F-4D97-AF65-F5344CB8AC3E}">
        <p14:creationId xmlns:p14="http://schemas.microsoft.com/office/powerpoint/2010/main" val="2312483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646F0-BE1C-962C-B331-AD3EEEFEE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25DFE-D6E2-864F-6753-D819B5D1B189}"/>
              </a:ext>
            </a:extLst>
          </p:cNvPr>
          <p:cNvSpPr>
            <a:spLocks noGrp="1"/>
          </p:cNvSpPr>
          <p:nvPr>
            <p:ph type="title"/>
          </p:nvPr>
        </p:nvSpPr>
        <p:spPr>
          <a:xfrm>
            <a:off x="757901" y="457892"/>
            <a:ext cx="10666949" cy="931996"/>
          </a:xfrm>
        </p:spPr>
        <p:txBody>
          <a:bodyPr/>
          <a:lstStyle/>
          <a:p>
            <a:r>
              <a:rPr lang="en-US" dirty="0"/>
              <a:t>Statewide Initiatives</a:t>
            </a:r>
          </a:p>
        </p:txBody>
      </p:sp>
      <p:sp>
        <p:nvSpPr>
          <p:cNvPr id="3" name="Text Placeholder 2">
            <a:extLst>
              <a:ext uri="{FF2B5EF4-FFF2-40B4-BE49-F238E27FC236}">
                <a16:creationId xmlns:a16="http://schemas.microsoft.com/office/drawing/2014/main" id="{DC8B222F-5B54-CE81-DEF1-D284B333C4D5}"/>
              </a:ext>
            </a:extLst>
          </p:cNvPr>
          <p:cNvSpPr>
            <a:spLocks noGrp="1"/>
          </p:cNvSpPr>
          <p:nvPr>
            <p:ph type="body" idx="1"/>
          </p:nvPr>
        </p:nvSpPr>
        <p:spPr>
          <a:xfrm>
            <a:off x="6332122" y="2192418"/>
            <a:ext cx="4746959" cy="3018710"/>
          </a:xfrm>
        </p:spPr>
        <p:txBody>
          <a:bodyPr>
            <a:noAutofit/>
          </a:bodyPr>
          <a:lstStyle/>
          <a:p>
            <a:pPr marL="342900" indent="-342900">
              <a:buFont typeface="Arial" panose="020B0604020202020204" pitchFamily="34" charset="0"/>
              <a:buChar char="•"/>
            </a:pPr>
            <a:r>
              <a:rPr lang="en-US" dirty="0"/>
              <a:t>Brought trainings to participating states</a:t>
            </a:r>
          </a:p>
          <a:p>
            <a:pPr marL="342900" indent="-342900">
              <a:buFont typeface="Arial" panose="020B0604020202020204" pitchFamily="34" charset="0"/>
              <a:buChar char="•"/>
            </a:pPr>
            <a:r>
              <a:rPr lang="en-US" dirty="0"/>
              <a:t>Covered related CVI training to meet their needs</a:t>
            </a:r>
          </a:p>
        </p:txBody>
      </p:sp>
      <p:cxnSp>
        <p:nvCxnSpPr>
          <p:cNvPr id="6" name="Straight Connector 5">
            <a:extLst>
              <a:ext uri="{FF2B5EF4-FFF2-40B4-BE49-F238E27FC236}">
                <a16:creationId xmlns:a16="http://schemas.microsoft.com/office/drawing/2014/main" id="{5179F2B8-E645-840B-C762-FC580CD1FDD4}"/>
              </a:ext>
            </a:extLst>
          </p:cNvPr>
          <p:cNvCxnSpPr/>
          <p:nvPr/>
        </p:nvCxnSpPr>
        <p:spPr>
          <a:xfrm>
            <a:off x="900545" y="1646872"/>
            <a:ext cx="7805057" cy="0"/>
          </a:xfrm>
          <a:prstGeom prst="line">
            <a:avLst/>
          </a:prstGeom>
          <a:ln w="44450"/>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D0512403-124B-507E-C576-C31C0F672436}"/>
              </a:ext>
            </a:extLst>
          </p:cNvPr>
          <p:cNvSpPr/>
          <p:nvPr/>
        </p:nvSpPr>
        <p:spPr>
          <a:xfrm>
            <a:off x="-1022230" y="2984512"/>
            <a:ext cx="6328518" cy="4748946"/>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5316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6F78-B4D3-86F3-91D3-0F019AADCDE7}"/>
              </a:ext>
            </a:extLst>
          </p:cNvPr>
          <p:cNvSpPr>
            <a:spLocks noGrp="1"/>
          </p:cNvSpPr>
          <p:nvPr>
            <p:ph type="title"/>
          </p:nvPr>
        </p:nvSpPr>
        <p:spPr>
          <a:xfrm>
            <a:off x="5856902" y="2736378"/>
            <a:ext cx="5486950" cy="1892198"/>
          </a:xfrm>
        </p:spPr>
        <p:txBody>
          <a:bodyPr vert="horz" lIns="91440" tIns="45720" rIns="91440" bIns="45720" rtlCol="0" anchor="b">
            <a:normAutofit/>
          </a:bodyPr>
          <a:lstStyle/>
          <a:p>
            <a:r>
              <a:rPr lang="en-US" i="1" kern="1200" spc="100" baseline="0" dirty="0">
                <a:solidFill>
                  <a:schemeClr val="tx1">
                    <a:lumMod val="85000"/>
                    <a:lumOff val="15000"/>
                  </a:schemeClr>
                </a:solidFill>
                <a:latin typeface="+mj-lt"/>
                <a:ea typeface="+mj-ea"/>
                <a:cs typeface="+mj-cs"/>
              </a:rPr>
              <a:t>NAVEG Training</a:t>
            </a:r>
          </a:p>
        </p:txBody>
      </p:sp>
      <p:sp>
        <p:nvSpPr>
          <p:cNvPr id="10" name="Text Placeholder 9">
            <a:extLst>
              <a:ext uri="{FF2B5EF4-FFF2-40B4-BE49-F238E27FC236}">
                <a16:creationId xmlns:a16="http://schemas.microsoft.com/office/drawing/2014/main" id="{0943A46C-DBC6-66B5-4962-21C2F972D526}"/>
              </a:ext>
            </a:extLst>
          </p:cNvPr>
          <p:cNvSpPr>
            <a:spLocks noGrp="1"/>
          </p:cNvSpPr>
          <p:nvPr>
            <p:ph type="body" idx="1"/>
          </p:nvPr>
        </p:nvSpPr>
        <p:spPr>
          <a:xfrm>
            <a:off x="5881635" y="5085780"/>
            <a:ext cx="5486950" cy="760949"/>
          </a:xfrm>
        </p:spPr>
        <p:txBody>
          <a:bodyPr vert="horz" lIns="91440" tIns="45720" rIns="91440" bIns="45720" rtlCol="0" anchor="t">
            <a:normAutofit/>
          </a:bodyPr>
          <a:lstStyle/>
          <a:p>
            <a:pPr>
              <a:lnSpc>
                <a:spcPct val="90000"/>
              </a:lnSpc>
            </a:pPr>
            <a:r>
              <a:rPr lang="en-US" sz="2200"/>
              <a:t>(NEONATAL ASSESSMENT VISUAL EUROPEAN GRID)</a:t>
            </a:r>
          </a:p>
        </p:txBody>
      </p:sp>
      <p:pic>
        <p:nvPicPr>
          <p:cNvPr id="5" name="Picture 4" descr="A group of women posing for a photo&#10;&#10;AI-generated content may be incorrect.">
            <a:extLst>
              <a:ext uri="{FF2B5EF4-FFF2-40B4-BE49-F238E27FC236}">
                <a16:creationId xmlns:a16="http://schemas.microsoft.com/office/drawing/2014/main" id="{6F0EC744-026C-FE78-B3EF-AB60D77457DB}"/>
              </a:ext>
            </a:extLst>
          </p:cNvPr>
          <p:cNvPicPr>
            <a:picLocks noChangeAspect="1"/>
          </p:cNvPicPr>
          <p:nvPr/>
        </p:nvPicPr>
        <p:blipFill rotWithShape="1">
          <a:blip r:embed="rId2"/>
          <a:stretch/>
        </p:blipFill>
        <p:spPr>
          <a:xfrm>
            <a:off x="-510308" y="2487794"/>
            <a:ext cx="5908663" cy="4431496"/>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pic>
        <p:nvPicPr>
          <p:cNvPr id="7" name="Picture 6" descr="A person holding a chocolate bar&#10;&#10;AI-generated content may be incorrect.">
            <a:extLst>
              <a:ext uri="{FF2B5EF4-FFF2-40B4-BE49-F238E27FC236}">
                <a16:creationId xmlns:a16="http://schemas.microsoft.com/office/drawing/2014/main" id="{71C32B45-758D-E053-52D4-3D054F7BCD9C}"/>
              </a:ext>
            </a:extLst>
          </p:cNvPr>
          <p:cNvPicPr>
            <a:picLocks noChangeAspect="1"/>
          </p:cNvPicPr>
          <p:nvPr/>
        </p:nvPicPr>
        <p:blipFill>
          <a:blip r:embed="rId3"/>
          <a:srcRect t="5773" r="-4" b="18766"/>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264032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D12B5-B65B-92C1-50BC-E74719C85D12}"/>
              </a:ext>
            </a:extLst>
          </p:cNvPr>
          <p:cNvSpPr>
            <a:spLocks noGrp="1"/>
          </p:cNvSpPr>
          <p:nvPr>
            <p:ph type="title"/>
          </p:nvPr>
        </p:nvSpPr>
        <p:spPr>
          <a:xfrm>
            <a:off x="757901" y="457892"/>
            <a:ext cx="10666949" cy="931996"/>
          </a:xfrm>
        </p:spPr>
        <p:txBody>
          <a:bodyPr/>
          <a:lstStyle/>
          <a:p>
            <a:r>
              <a:rPr lang="en-US" dirty="0"/>
              <a:t>What is the NAVEG Project?</a:t>
            </a:r>
          </a:p>
        </p:txBody>
      </p:sp>
      <p:sp>
        <p:nvSpPr>
          <p:cNvPr id="3" name="Text Placeholder 2">
            <a:extLst>
              <a:ext uri="{FF2B5EF4-FFF2-40B4-BE49-F238E27FC236}">
                <a16:creationId xmlns:a16="http://schemas.microsoft.com/office/drawing/2014/main" id="{1A297B22-A253-38F2-6C05-8E62F479BC41}"/>
              </a:ext>
            </a:extLst>
          </p:cNvPr>
          <p:cNvSpPr>
            <a:spLocks noGrp="1"/>
          </p:cNvSpPr>
          <p:nvPr>
            <p:ph type="body" idx="1"/>
          </p:nvPr>
        </p:nvSpPr>
        <p:spPr>
          <a:xfrm>
            <a:off x="753802" y="1885799"/>
            <a:ext cx="10671048" cy="4748947"/>
          </a:xfrm>
        </p:spPr>
        <p:txBody>
          <a:bodyPr>
            <a:noAutofit/>
          </a:bodyPr>
          <a:lstStyle/>
          <a:p>
            <a:pPr marL="342900" indent="-342900">
              <a:buFont typeface="Arial" panose="020B0604020202020204" pitchFamily="34" charset="0"/>
              <a:buChar char="•"/>
            </a:pPr>
            <a:r>
              <a:rPr lang="en-US" dirty="0"/>
              <a:t>Validated newborn visual screening tool that indicates neurological risk (Rossi, et al., 2017)</a:t>
            </a:r>
          </a:p>
          <a:p>
            <a:pPr marL="342900" indent="-342900">
              <a:buFont typeface="Arial" panose="020B0604020202020204" pitchFamily="34" charset="0"/>
              <a:buChar char="•"/>
            </a:pPr>
            <a:r>
              <a:rPr lang="en-US" dirty="0"/>
              <a:t>Study (2011-2014) Dept of Neonatology and NICU in Brescia, Italy, with the goal of identifying infants who need early intervention</a:t>
            </a:r>
          </a:p>
          <a:p>
            <a:pPr marL="342900" indent="-342900">
              <a:buFont typeface="Arial" panose="020B0604020202020204" pitchFamily="34" charset="0"/>
              <a:buChar char="•"/>
            </a:pPr>
            <a:r>
              <a:rPr lang="en-US" dirty="0"/>
              <a:t>It has been shown to identify neurological risk for visual impairments in infants born 31 6/7th weeks or less, and the screening can be done at 35-40 weeks</a:t>
            </a:r>
          </a:p>
          <a:p>
            <a:pPr marL="342900" indent="-342900">
              <a:buFont typeface="Arial" panose="020B0604020202020204" pitchFamily="34" charset="0"/>
              <a:buChar char="•"/>
            </a:pPr>
            <a:r>
              <a:rPr lang="en-US" dirty="0"/>
              <a:t>Actively being used by the Anchor Center</a:t>
            </a:r>
          </a:p>
          <a:p>
            <a:pPr marL="342900" indent="-342900">
              <a:buFont typeface="Arial" panose="020B0604020202020204" pitchFamily="34" charset="0"/>
              <a:buChar char="•"/>
            </a:pPr>
            <a:r>
              <a:rPr lang="en-US" dirty="0"/>
              <a:t>The Anchor Center provides training on how to administer the NAVEG</a:t>
            </a:r>
          </a:p>
          <a:p>
            <a:pPr marL="342900" indent="-342900">
              <a:buFont typeface="Arial" panose="020B0604020202020204" pitchFamily="34" charset="0"/>
              <a:buChar char="•"/>
            </a:pPr>
            <a:r>
              <a:rPr lang="en-US" b="1" i="0" u="none" strike="noStrike" dirty="0">
                <a:solidFill>
                  <a:srgbClr val="212529"/>
                </a:solidFill>
                <a:effectLst/>
                <a:latin typeface="Poppins" pitchFamily="2" charset="77"/>
              </a:rPr>
              <a:t>To date we have trained over 100 pediatric interventionists and healthcare professionals on the application and use of NAVEG, including 3 hospitals, 4 state early intervention systems, and 4 private early intervention providers.</a:t>
            </a:r>
            <a:endParaRPr lang="en-US" dirty="0"/>
          </a:p>
        </p:txBody>
      </p:sp>
      <p:sp>
        <p:nvSpPr>
          <p:cNvPr id="5" name="TextBox 4">
            <a:extLst>
              <a:ext uri="{FF2B5EF4-FFF2-40B4-BE49-F238E27FC236}">
                <a16:creationId xmlns:a16="http://schemas.microsoft.com/office/drawing/2014/main" id="{FD1F12AA-8E99-F8BA-B7DD-7E54971FB738}"/>
              </a:ext>
            </a:extLst>
          </p:cNvPr>
          <p:cNvSpPr txBox="1"/>
          <p:nvPr/>
        </p:nvSpPr>
        <p:spPr>
          <a:xfrm>
            <a:off x="1784189" y="6511636"/>
            <a:ext cx="10061448" cy="246221"/>
          </a:xfrm>
          <a:prstGeom prst="rect">
            <a:avLst/>
          </a:prstGeom>
          <a:noFill/>
        </p:spPr>
        <p:txBody>
          <a:bodyPr wrap="square">
            <a:spAutoFit/>
          </a:bodyPr>
          <a:lstStyle/>
          <a:p>
            <a:pPr algn="r"/>
            <a:r>
              <a:rPr lang="en-US" sz="1000" dirty="0"/>
              <a:t>Source: Anchor Center for Blind Children. (n.d.). NAVEG. Retrieved (Oct 2024) from https://</a:t>
            </a:r>
            <a:r>
              <a:rPr lang="en-US" sz="1000" dirty="0" err="1"/>
              <a:t>anchorcenter.org</a:t>
            </a:r>
            <a:r>
              <a:rPr lang="en-US" sz="1000" dirty="0"/>
              <a:t>/</a:t>
            </a:r>
            <a:r>
              <a:rPr lang="en-US" sz="1000" dirty="0" err="1"/>
              <a:t>naveg</a:t>
            </a:r>
            <a:r>
              <a:rPr lang="en-US" sz="1000" dirty="0"/>
              <a:t>/</a:t>
            </a:r>
          </a:p>
        </p:txBody>
      </p:sp>
      <p:cxnSp>
        <p:nvCxnSpPr>
          <p:cNvPr id="6" name="Straight Connector 5">
            <a:extLst>
              <a:ext uri="{FF2B5EF4-FFF2-40B4-BE49-F238E27FC236}">
                <a16:creationId xmlns:a16="http://schemas.microsoft.com/office/drawing/2014/main" id="{1C36EF66-5037-1C7B-357A-E73A54B6EE6F}"/>
              </a:ext>
            </a:extLst>
          </p:cNvPr>
          <p:cNvCxnSpPr/>
          <p:nvPr/>
        </p:nvCxnSpPr>
        <p:spPr>
          <a:xfrm>
            <a:off x="900545" y="1646872"/>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8192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5BC9D-03B8-C27A-C444-96FA9F708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43F854-28AF-2E9E-CD31-92663F47DC9C}"/>
              </a:ext>
            </a:extLst>
          </p:cNvPr>
          <p:cNvSpPr>
            <a:spLocks noGrp="1"/>
          </p:cNvSpPr>
          <p:nvPr>
            <p:ph type="title"/>
          </p:nvPr>
        </p:nvSpPr>
        <p:spPr>
          <a:xfrm>
            <a:off x="757901" y="457892"/>
            <a:ext cx="10666949" cy="931996"/>
          </a:xfrm>
        </p:spPr>
        <p:txBody>
          <a:bodyPr/>
          <a:lstStyle/>
          <a:p>
            <a:r>
              <a:rPr lang="en-US" dirty="0"/>
              <a:t>Benefits of the NAVEG</a:t>
            </a:r>
          </a:p>
        </p:txBody>
      </p:sp>
      <p:sp>
        <p:nvSpPr>
          <p:cNvPr id="5" name="TextBox 4">
            <a:extLst>
              <a:ext uri="{FF2B5EF4-FFF2-40B4-BE49-F238E27FC236}">
                <a16:creationId xmlns:a16="http://schemas.microsoft.com/office/drawing/2014/main" id="{813EA9EE-E661-749F-753E-22E79195E893}"/>
              </a:ext>
            </a:extLst>
          </p:cNvPr>
          <p:cNvSpPr txBox="1"/>
          <p:nvPr/>
        </p:nvSpPr>
        <p:spPr>
          <a:xfrm>
            <a:off x="1784189" y="6511636"/>
            <a:ext cx="10061448" cy="246221"/>
          </a:xfrm>
          <a:prstGeom prst="rect">
            <a:avLst/>
          </a:prstGeom>
          <a:noFill/>
        </p:spPr>
        <p:txBody>
          <a:bodyPr wrap="square">
            <a:spAutoFit/>
          </a:bodyPr>
          <a:lstStyle/>
          <a:p>
            <a:pPr algn="r"/>
            <a:r>
              <a:rPr lang="en-US" sz="1000" dirty="0"/>
              <a:t>Source: Anchor Center for Blind Children. (n.d.). NAVEG. Retrieved (Oct 2024) from https://</a:t>
            </a:r>
            <a:r>
              <a:rPr lang="en-US" sz="1000" dirty="0" err="1"/>
              <a:t>anchorcenter.org</a:t>
            </a:r>
            <a:r>
              <a:rPr lang="en-US" sz="1000" dirty="0"/>
              <a:t>/</a:t>
            </a:r>
            <a:r>
              <a:rPr lang="en-US" sz="1000" dirty="0" err="1"/>
              <a:t>naveg</a:t>
            </a:r>
            <a:r>
              <a:rPr lang="en-US" sz="1000" dirty="0"/>
              <a:t>/</a:t>
            </a:r>
          </a:p>
        </p:txBody>
      </p:sp>
      <p:cxnSp>
        <p:nvCxnSpPr>
          <p:cNvPr id="6" name="Straight Connector 5">
            <a:extLst>
              <a:ext uri="{FF2B5EF4-FFF2-40B4-BE49-F238E27FC236}">
                <a16:creationId xmlns:a16="http://schemas.microsoft.com/office/drawing/2014/main" id="{A80CB4F0-C850-A463-B5BC-E5246A99EC5C}"/>
              </a:ext>
            </a:extLst>
          </p:cNvPr>
          <p:cNvCxnSpPr/>
          <p:nvPr/>
        </p:nvCxnSpPr>
        <p:spPr>
          <a:xfrm>
            <a:off x="900545" y="1646872"/>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9" name="Text Placeholder 6">
            <a:extLst>
              <a:ext uri="{FF2B5EF4-FFF2-40B4-BE49-F238E27FC236}">
                <a16:creationId xmlns:a16="http://schemas.microsoft.com/office/drawing/2014/main" id="{3729199D-3661-0A6A-B47B-0D51E021F439}"/>
              </a:ext>
            </a:extLst>
          </p:cNvPr>
          <p:cNvGraphicFramePr/>
          <p:nvPr>
            <p:extLst>
              <p:ext uri="{D42A27DB-BD31-4B8C-83A1-F6EECF244321}">
                <p14:modId xmlns:p14="http://schemas.microsoft.com/office/powerpoint/2010/main" val="915064103"/>
              </p:ext>
            </p:extLst>
          </p:nvPr>
        </p:nvGraphicFramePr>
        <p:xfrm>
          <a:off x="759951" y="2145637"/>
          <a:ext cx="10672098" cy="3839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5250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34756-3244-BC70-C86B-30FD3925CEFF}"/>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9C45AC68-C0B4-416B-A9C9-52C4C8A3B119}"/>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The Project Objectives</a:t>
            </a:r>
            <a:endParaRPr dirty="0"/>
          </a:p>
        </p:txBody>
      </p:sp>
      <p:cxnSp>
        <p:nvCxnSpPr>
          <p:cNvPr id="5" name="Straight Connector 4">
            <a:extLst>
              <a:ext uri="{FF2B5EF4-FFF2-40B4-BE49-F238E27FC236}">
                <a16:creationId xmlns:a16="http://schemas.microsoft.com/office/drawing/2014/main" id="{3EB9D958-6186-A235-401D-46D01474CF4C}"/>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609BA507-240C-D2ED-EAFC-2D4B21AEFEA6}"/>
              </a:ext>
            </a:extLst>
          </p:cNvPr>
          <p:cNvGraphicFramePr/>
          <p:nvPr/>
        </p:nvGraphicFramePr>
        <p:xfrm>
          <a:off x="758952" y="1773382"/>
          <a:ext cx="10671048" cy="5084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435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CEA96-96B6-897D-C217-09941BF1F859}"/>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216057F3-2979-D75B-87CC-811B541BEFD6}"/>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Objective 4:</a:t>
            </a:r>
            <a:endParaRPr dirty="0"/>
          </a:p>
        </p:txBody>
      </p:sp>
      <p:cxnSp>
        <p:nvCxnSpPr>
          <p:cNvPr id="5" name="Straight Connector 4">
            <a:extLst>
              <a:ext uri="{FF2B5EF4-FFF2-40B4-BE49-F238E27FC236}">
                <a16:creationId xmlns:a16="http://schemas.microsoft.com/office/drawing/2014/main" id="{1088F87B-41AB-70B8-2C2E-F6342C1922F7}"/>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6BB988DB-64A7-D51B-F915-50DF4DD07779}"/>
              </a:ext>
            </a:extLst>
          </p:cNvPr>
          <p:cNvGraphicFramePr/>
          <p:nvPr>
            <p:extLst>
              <p:ext uri="{D42A27DB-BD31-4B8C-83A1-F6EECF244321}">
                <p14:modId xmlns:p14="http://schemas.microsoft.com/office/powerpoint/2010/main" val="1307223776"/>
              </p:ext>
            </p:extLst>
          </p:nvPr>
        </p:nvGraphicFramePr>
        <p:xfrm>
          <a:off x="605481" y="1081404"/>
          <a:ext cx="10812222" cy="1425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8033AA3-3345-1638-8A7A-47571688E1B6}"/>
              </a:ext>
            </a:extLst>
          </p:cNvPr>
          <p:cNvSpPr txBox="1"/>
          <p:nvPr/>
        </p:nvSpPr>
        <p:spPr>
          <a:xfrm>
            <a:off x="1025236" y="2257759"/>
            <a:ext cx="9626288" cy="142532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effectLst/>
                <a:ea typeface="Times New Roman" panose="02020603050405020304" pitchFamily="18" charset="0"/>
              </a:rPr>
              <a:t>Thus far, we have collected data on 2,819 instructional sessions where TVIs are using the CViConnect app to structure and conduct instruction with students with CVI.</a:t>
            </a:r>
          </a:p>
        </p:txBody>
      </p:sp>
    </p:spTree>
    <p:extLst>
      <p:ext uri="{BB962C8B-B14F-4D97-AF65-F5344CB8AC3E}">
        <p14:creationId xmlns:p14="http://schemas.microsoft.com/office/powerpoint/2010/main" val="3952786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A478-6FED-635E-CE82-E3B11E578B4B}"/>
              </a:ext>
            </a:extLst>
          </p:cNvPr>
          <p:cNvSpPr>
            <a:spLocks noGrp="1"/>
          </p:cNvSpPr>
          <p:nvPr>
            <p:ph type="title"/>
          </p:nvPr>
        </p:nvSpPr>
        <p:spPr>
          <a:xfrm>
            <a:off x="762000" y="970968"/>
            <a:ext cx="10666949" cy="1014984"/>
          </a:xfrm>
        </p:spPr>
        <p:txBody>
          <a:bodyPr/>
          <a:lstStyle/>
          <a:p>
            <a:r>
              <a:rPr lang="en-US" dirty="0"/>
              <a:t>Presenter and Problem</a:t>
            </a:r>
          </a:p>
        </p:txBody>
      </p:sp>
      <p:sp>
        <p:nvSpPr>
          <p:cNvPr id="3" name="Text Placeholder 2">
            <a:extLst>
              <a:ext uri="{FF2B5EF4-FFF2-40B4-BE49-F238E27FC236}">
                <a16:creationId xmlns:a16="http://schemas.microsoft.com/office/drawing/2014/main" id="{33507E01-CA2B-ED39-D9E9-995376F90BBE}"/>
              </a:ext>
            </a:extLst>
          </p:cNvPr>
          <p:cNvSpPr>
            <a:spLocks noGrp="1"/>
          </p:cNvSpPr>
          <p:nvPr>
            <p:ph type="body" idx="1"/>
          </p:nvPr>
        </p:nvSpPr>
        <p:spPr>
          <a:xfrm>
            <a:off x="762000" y="2414016"/>
            <a:ext cx="10671048" cy="3087983"/>
          </a:xfrm>
        </p:spPr>
        <p:txBody>
          <a:bodyPr>
            <a:normAutofit/>
          </a:bodyPr>
          <a:lstStyle/>
          <a:p>
            <a:r>
              <a:rPr lang="en-US" i="0" cap="none" dirty="0"/>
              <a:t>Dawn Anderson PhD, Professor, is the department Chair for Blindness and Low Vision at Western Michigan University. </a:t>
            </a:r>
          </a:p>
          <a:p>
            <a:r>
              <a:rPr lang="en-US" i="0" dirty="0"/>
              <a:t>The problem to be addressed by this project, get more training to more teachers and teams working with children with brain based visual impairment.  The access to information, resources and skills has been uneven across the US with some areas getting lots of training, and some training programs providing lots of content while other areas, training programs, teachers, students and families were left behind. </a:t>
            </a:r>
            <a:endParaRPr lang="en-US" i="0" cap="none" dirty="0"/>
          </a:p>
        </p:txBody>
      </p:sp>
      <p:cxnSp>
        <p:nvCxnSpPr>
          <p:cNvPr id="6" name="Straight Connector 5">
            <a:extLst>
              <a:ext uri="{FF2B5EF4-FFF2-40B4-BE49-F238E27FC236}">
                <a16:creationId xmlns:a16="http://schemas.microsoft.com/office/drawing/2014/main" id="{9B368C43-0352-B631-5F72-3D44459D81FE}"/>
              </a:ext>
            </a:extLst>
          </p:cNvPr>
          <p:cNvCxnSpPr/>
          <p:nvPr/>
        </p:nvCxnSpPr>
        <p:spPr>
          <a:xfrm>
            <a:off x="762000" y="2048654"/>
            <a:ext cx="7805057" cy="0"/>
          </a:xfrm>
          <a:prstGeom prst="line">
            <a:avLst/>
          </a:prstGeom>
          <a:ln w="44450"/>
        </p:spPr>
        <p:style>
          <a:lnRef idx="1">
            <a:schemeClr val="dk1"/>
          </a:lnRef>
          <a:fillRef idx="0">
            <a:schemeClr val="dk1"/>
          </a:fillRef>
          <a:effectRef idx="0">
            <a:schemeClr val="dk1"/>
          </a:effectRef>
          <a:fontRef idx="minor">
            <a:schemeClr val="tx1"/>
          </a:fontRef>
        </p:style>
      </p:cxnSp>
      <p:pic>
        <p:nvPicPr>
          <p:cNvPr id="7" name="CViConnect Logo" descr="CViConnect Logo">
            <a:extLst>
              <a:ext uri="{FF2B5EF4-FFF2-40B4-BE49-F238E27FC236}">
                <a16:creationId xmlns:a16="http://schemas.microsoft.com/office/drawing/2014/main" id="{5B21D8F3-A0FD-218D-52E4-43D33A504D01}"/>
              </a:ext>
            </a:extLst>
          </p:cNvPr>
          <p:cNvPicPr>
            <a:picLocks noChangeAspect="1"/>
          </p:cNvPicPr>
          <p:nvPr/>
        </p:nvPicPr>
        <p:blipFill>
          <a:blip r:embed="rId2">
            <a:alphaModFix amt="93495"/>
          </a:blip>
          <a:srcRect t="24709" b="33461"/>
          <a:stretch>
            <a:fillRect/>
          </a:stretch>
        </p:blipFill>
        <p:spPr>
          <a:xfrm>
            <a:off x="0" y="5930063"/>
            <a:ext cx="2218372" cy="927937"/>
          </a:xfrm>
          <a:prstGeom prst="rect">
            <a:avLst/>
          </a:prstGeom>
          <a:ln w="12700">
            <a:miter lim="400000"/>
          </a:ln>
        </p:spPr>
      </p:pic>
    </p:spTree>
    <p:extLst>
      <p:ext uri="{BB962C8B-B14F-4D97-AF65-F5344CB8AC3E}">
        <p14:creationId xmlns:p14="http://schemas.microsoft.com/office/powerpoint/2010/main" val="1976655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8EA7E-B1F2-8A6D-3D7B-AD94DF75B68F}"/>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026A606B-840A-CD3B-9F98-AC80A0C42B60}"/>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The Project Objectives</a:t>
            </a:r>
            <a:endParaRPr dirty="0"/>
          </a:p>
        </p:txBody>
      </p:sp>
      <p:cxnSp>
        <p:nvCxnSpPr>
          <p:cNvPr id="5" name="Straight Connector 4">
            <a:extLst>
              <a:ext uri="{FF2B5EF4-FFF2-40B4-BE49-F238E27FC236}">
                <a16:creationId xmlns:a16="http://schemas.microsoft.com/office/drawing/2014/main" id="{271D3844-9560-4E9E-C617-25BFE5BD4E58}"/>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29C7E8AC-6AFF-9BD3-70D3-F1327751FCC0}"/>
              </a:ext>
            </a:extLst>
          </p:cNvPr>
          <p:cNvGraphicFramePr/>
          <p:nvPr/>
        </p:nvGraphicFramePr>
        <p:xfrm>
          <a:off x="758952" y="1773382"/>
          <a:ext cx="10671048" cy="5084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4125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69A30-1E77-7796-5506-C4A2894974E1}"/>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46533AFA-A379-6BC4-B980-73398C0B6253}"/>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Objective 5:</a:t>
            </a:r>
            <a:endParaRPr dirty="0"/>
          </a:p>
        </p:txBody>
      </p:sp>
      <p:cxnSp>
        <p:nvCxnSpPr>
          <p:cNvPr id="5" name="Straight Connector 4">
            <a:extLst>
              <a:ext uri="{FF2B5EF4-FFF2-40B4-BE49-F238E27FC236}">
                <a16:creationId xmlns:a16="http://schemas.microsoft.com/office/drawing/2014/main" id="{F270D316-88A4-964B-E795-CA1EFF3730C2}"/>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78457E2D-73B9-0E10-0B6B-2B5334CD4A7C}"/>
              </a:ext>
            </a:extLst>
          </p:cNvPr>
          <p:cNvGraphicFramePr/>
          <p:nvPr>
            <p:extLst>
              <p:ext uri="{D42A27DB-BD31-4B8C-83A1-F6EECF244321}">
                <p14:modId xmlns:p14="http://schemas.microsoft.com/office/powerpoint/2010/main" val="2975737963"/>
              </p:ext>
            </p:extLst>
          </p:nvPr>
        </p:nvGraphicFramePr>
        <p:xfrm>
          <a:off x="754853" y="1130831"/>
          <a:ext cx="10535124" cy="1266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CCA06BA-BB36-E952-CA90-961E94540A3A}"/>
              </a:ext>
            </a:extLst>
          </p:cNvPr>
          <p:cNvSpPr txBox="1"/>
          <p:nvPr/>
        </p:nvSpPr>
        <p:spPr>
          <a:xfrm>
            <a:off x="1120346" y="1952412"/>
            <a:ext cx="10423954" cy="501675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effectLst/>
                <a:ea typeface="Times New Roman" panose="02020603050405020304" pitchFamily="18" charset="0"/>
              </a:rPr>
              <a:t>When comparing students being taught, using the CViConnect app, by trained versus untrained TVIs, </a:t>
            </a:r>
            <a:r>
              <a:rPr lang="en-US" sz="2000" dirty="0">
                <a:ea typeface="Times New Roman" panose="02020603050405020304" pitchFamily="18" charset="0"/>
              </a:rPr>
              <a:t>students with </a:t>
            </a:r>
            <a:r>
              <a:rPr lang="en-US" sz="2000" dirty="0">
                <a:effectLst/>
                <a:ea typeface="Times New Roman" panose="02020603050405020304" pitchFamily="18" charset="0"/>
              </a:rPr>
              <a:t>trained TVIs look at the screen more often (t(2819)=3.70, p&lt;.001, d=.14), have longer sustained looking behavior (t(2819)=7.76, p&lt;.001, d=.29), and spend more overall time looking (t(2819)=3.08, p&lt;.001, d=.12) at the screen. </a:t>
            </a:r>
          </a:p>
          <a:p>
            <a:pPr marL="342900" indent="-342900">
              <a:lnSpc>
                <a:spcPct val="150000"/>
              </a:lnSpc>
              <a:buFont typeface="Arial" panose="020B0604020202020204" pitchFamily="34" charset="0"/>
              <a:buChar char="•"/>
            </a:pPr>
            <a:r>
              <a:rPr lang="en-US" sz="2000" dirty="0">
                <a:effectLst/>
                <a:ea typeface="Times New Roman" panose="02020603050405020304" pitchFamily="18" charset="0"/>
              </a:rPr>
              <a:t>Students with untrained TVIs touch the screen much more often than trained TVIs. This suggests that when a TVI goes through our training, the result of their instructional sessions leads to more visual behavior in children with CVI whereas simply using the app without training in CVI and the app leads to more “pecking” behavior where children tap on the screen to try and touch a target by luck. </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951975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8AAEC-8AA0-25FC-693C-1D0DCA717DE7}"/>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B4BE1601-23E3-8ED3-480C-02BB46E7225F}"/>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The Project Objectives</a:t>
            </a:r>
            <a:endParaRPr dirty="0"/>
          </a:p>
        </p:txBody>
      </p:sp>
      <p:cxnSp>
        <p:nvCxnSpPr>
          <p:cNvPr id="5" name="Straight Connector 4">
            <a:extLst>
              <a:ext uri="{FF2B5EF4-FFF2-40B4-BE49-F238E27FC236}">
                <a16:creationId xmlns:a16="http://schemas.microsoft.com/office/drawing/2014/main" id="{3D73E88C-BA66-4717-B517-83B5A6CE0D47}"/>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4AC7F795-594B-CC97-DE28-A5FA9813BDF0}"/>
              </a:ext>
            </a:extLst>
          </p:cNvPr>
          <p:cNvGraphicFramePr/>
          <p:nvPr/>
        </p:nvGraphicFramePr>
        <p:xfrm>
          <a:off x="758952" y="1773382"/>
          <a:ext cx="10671048" cy="5084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6711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17235-C29B-46DC-B3F1-821B048AB806}"/>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E982A151-7FAA-1AF4-8AF5-1830A76C737C}"/>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Objective 6:</a:t>
            </a:r>
            <a:endParaRPr dirty="0"/>
          </a:p>
        </p:txBody>
      </p:sp>
      <p:cxnSp>
        <p:nvCxnSpPr>
          <p:cNvPr id="5" name="Straight Connector 4">
            <a:extLst>
              <a:ext uri="{FF2B5EF4-FFF2-40B4-BE49-F238E27FC236}">
                <a16:creationId xmlns:a16="http://schemas.microsoft.com/office/drawing/2014/main" id="{A19BDF9D-6C85-A0E0-1D81-93CC11D24128}"/>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BF19754A-A546-757E-3FFD-03611FEDE729}"/>
              </a:ext>
            </a:extLst>
          </p:cNvPr>
          <p:cNvGraphicFramePr/>
          <p:nvPr>
            <p:extLst>
              <p:ext uri="{D42A27DB-BD31-4B8C-83A1-F6EECF244321}">
                <p14:modId xmlns:p14="http://schemas.microsoft.com/office/powerpoint/2010/main" val="2936587400"/>
              </p:ext>
            </p:extLst>
          </p:nvPr>
        </p:nvGraphicFramePr>
        <p:xfrm>
          <a:off x="754853" y="560244"/>
          <a:ext cx="10522767" cy="2868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Rectangle 1">
            <a:extLst>
              <a:ext uri="{FF2B5EF4-FFF2-40B4-BE49-F238E27FC236}">
                <a16:creationId xmlns:a16="http://schemas.microsoft.com/office/drawing/2014/main" id="{7F3535A6-F7BB-8AA1-2602-B3C387DD3F87}"/>
              </a:ext>
            </a:extLst>
          </p:cNvPr>
          <p:cNvGraphicFramePr/>
          <p:nvPr>
            <p:extLst>
              <p:ext uri="{D42A27DB-BD31-4B8C-83A1-F6EECF244321}">
                <p14:modId xmlns:p14="http://schemas.microsoft.com/office/powerpoint/2010/main" val="4018483715"/>
              </p:ext>
            </p:extLst>
          </p:nvPr>
        </p:nvGraphicFramePr>
        <p:xfrm>
          <a:off x="836676" y="2982370"/>
          <a:ext cx="10518648" cy="25545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62292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CB30-2022-5C37-2BDF-EB58DE579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52570-3599-B9C5-A265-C75FC1EF1CC3}"/>
              </a:ext>
            </a:extLst>
          </p:cNvPr>
          <p:cNvSpPr>
            <a:spLocks noGrp="1"/>
          </p:cNvSpPr>
          <p:nvPr>
            <p:ph type="title"/>
          </p:nvPr>
        </p:nvSpPr>
        <p:spPr>
          <a:xfrm>
            <a:off x="510802" y="511643"/>
            <a:ext cx="10666949" cy="846714"/>
          </a:xfrm>
        </p:spPr>
        <p:txBody>
          <a:bodyPr>
            <a:normAutofit fontScale="90000"/>
          </a:bodyPr>
          <a:lstStyle/>
          <a:p>
            <a:r>
              <a:rPr lang="en" dirty="0"/>
              <a:t>The Technology</a:t>
            </a:r>
            <a:endParaRPr lang="en-US" dirty="0"/>
          </a:p>
        </p:txBody>
      </p:sp>
      <p:sp>
        <p:nvSpPr>
          <p:cNvPr id="3" name="Text Placeholder 2">
            <a:extLst>
              <a:ext uri="{FF2B5EF4-FFF2-40B4-BE49-F238E27FC236}">
                <a16:creationId xmlns:a16="http://schemas.microsoft.com/office/drawing/2014/main" id="{8736D6EE-8912-8F01-C8AE-7D185E688BEC}"/>
              </a:ext>
            </a:extLst>
          </p:cNvPr>
          <p:cNvSpPr>
            <a:spLocks noGrp="1"/>
          </p:cNvSpPr>
          <p:nvPr>
            <p:ph type="body" idx="1"/>
          </p:nvPr>
        </p:nvSpPr>
        <p:spPr>
          <a:xfrm>
            <a:off x="510802" y="1631628"/>
            <a:ext cx="2758871" cy="280300"/>
          </a:xfrm>
        </p:spPr>
        <p:txBody>
          <a:bodyPr>
            <a:noAutofit/>
          </a:bodyPr>
          <a:lstStyle/>
          <a:p>
            <a:pPr marL="101600" lvl="0" algn="l" rtl="0">
              <a:spcBef>
                <a:spcPts val="1800"/>
              </a:spcBef>
              <a:spcAft>
                <a:spcPts val="0"/>
              </a:spcAft>
              <a:buSzPts val="2000"/>
            </a:pPr>
            <a:r>
              <a:rPr lang="en-US" dirty="0">
                <a:solidFill>
                  <a:schemeClr val="tx1"/>
                </a:solidFill>
              </a:rPr>
              <a:t>CViConnect</a:t>
            </a:r>
          </a:p>
        </p:txBody>
      </p:sp>
      <p:cxnSp>
        <p:nvCxnSpPr>
          <p:cNvPr id="4" name="Straight Connector 3">
            <a:extLst>
              <a:ext uri="{FF2B5EF4-FFF2-40B4-BE49-F238E27FC236}">
                <a16:creationId xmlns:a16="http://schemas.microsoft.com/office/drawing/2014/main" id="{02CE1871-30B4-EC0A-3610-157465FBC430}"/>
              </a:ext>
            </a:extLst>
          </p:cNvPr>
          <p:cNvCxnSpPr/>
          <p:nvPr/>
        </p:nvCxnSpPr>
        <p:spPr>
          <a:xfrm>
            <a:off x="600771" y="1358357"/>
            <a:ext cx="7805057" cy="0"/>
          </a:xfrm>
          <a:prstGeom prst="line">
            <a:avLst/>
          </a:prstGeom>
          <a:ln w="44450"/>
        </p:spPr>
        <p:style>
          <a:lnRef idx="1">
            <a:schemeClr val="dk1"/>
          </a:lnRef>
          <a:fillRef idx="0">
            <a:schemeClr val="dk1"/>
          </a:fillRef>
          <a:effectRef idx="0">
            <a:schemeClr val="dk1"/>
          </a:effectRef>
          <a:fontRef idx="minor">
            <a:schemeClr val="tx1"/>
          </a:fontRef>
        </p:style>
      </p:cxnSp>
      <p:pic>
        <p:nvPicPr>
          <p:cNvPr id="5" name="Google Shape;136;p24">
            <a:extLst>
              <a:ext uri="{FF2B5EF4-FFF2-40B4-BE49-F238E27FC236}">
                <a16:creationId xmlns:a16="http://schemas.microsoft.com/office/drawing/2014/main" id="{54CCBEA5-A38C-5CF2-B4B6-35D876F53B71}"/>
              </a:ext>
            </a:extLst>
          </p:cNvPr>
          <p:cNvPicPr preferRelativeResize="0"/>
          <p:nvPr/>
        </p:nvPicPr>
        <p:blipFill>
          <a:blip r:embed="rId3">
            <a:alphaModFix/>
          </a:blip>
          <a:stretch>
            <a:fillRect/>
          </a:stretch>
        </p:blipFill>
        <p:spPr>
          <a:xfrm>
            <a:off x="4760624" y="1510146"/>
            <a:ext cx="6655522" cy="4987603"/>
          </a:xfrm>
          <a:prstGeom prst="rect">
            <a:avLst/>
          </a:prstGeom>
          <a:noFill/>
          <a:ln>
            <a:noFill/>
          </a:ln>
        </p:spPr>
      </p:pic>
    </p:spTree>
    <p:extLst>
      <p:ext uri="{BB962C8B-B14F-4D97-AF65-F5344CB8AC3E}">
        <p14:creationId xmlns:p14="http://schemas.microsoft.com/office/powerpoint/2010/main" val="666335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A2A05-4915-D4D8-28E5-6868FC092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022C8-EA22-FF94-2DFA-C3ED2CF809C6}"/>
              </a:ext>
            </a:extLst>
          </p:cNvPr>
          <p:cNvSpPr>
            <a:spLocks noGrp="1"/>
          </p:cNvSpPr>
          <p:nvPr>
            <p:ph type="title"/>
          </p:nvPr>
        </p:nvSpPr>
        <p:spPr>
          <a:xfrm>
            <a:off x="510802" y="511643"/>
            <a:ext cx="10666949" cy="846714"/>
          </a:xfrm>
        </p:spPr>
        <p:txBody>
          <a:bodyPr>
            <a:noAutofit/>
          </a:bodyPr>
          <a:lstStyle/>
          <a:p>
            <a:r>
              <a:rPr lang="en" dirty="0"/>
              <a:t>What is CViConnect?</a:t>
            </a:r>
            <a:endParaRPr lang="en-US" dirty="0"/>
          </a:p>
        </p:txBody>
      </p:sp>
      <p:sp>
        <p:nvSpPr>
          <p:cNvPr id="3" name="Text Placeholder 2">
            <a:extLst>
              <a:ext uri="{FF2B5EF4-FFF2-40B4-BE49-F238E27FC236}">
                <a16:creationId xmlns:a16="http://schemas.microsoft.com/office/drawing/2014/main" id="{47AEFDD5-27BB-D3A9-5F54-AB6B019EEF8A}"/>
              </a:ext>
            </a:extLst>
          </p:cNvPr>
          <p:cNvSpPr>
            <a:spLocks noGrp="1"/>
          </p:cNvSpPr>
          <p:nvPr>
            <p:ph type="body" idx="1"/>
          </p:nvPr>
        </p:nvSpPr>
        <p:spPr>
          <a:xfrm>
            <a:off x="510802" y="1631627"/>
            <a:ext cx="5389936" cy="4357040"/>
          </a:xfrm>
        </p:spPr>
        <p:txBody>
          <a:bodyPr>
            <a:noAutofit/>
          </a:bodyPr>
          <a:lstStyle/>
          <a:p>
            <a:pPr marL="101600" lvl="0" algn="l" rtl="0">
              <a:spcBef>
                <a:spcPts val="1800"/>
              </a:spcBef>
              <a:spcAft>
                <a:spcPts val="0"/>
              </a:spcAft>
              <a:buSzPts val="2000"/>
            </a:pPr>
            <a:r>
              <a:rPr lang="en-US" dirty="0">
                <a:solidFill>
                  <a:schemeClr val="tx1"/>
                </a:solidFill>
              </a:rPr>
              <a:t>iPad Application:</a:t>
            </a:r>
          </a:p>
          <a:p>
            <a:pPr marL="444500" lvl="0" indent="-342900" algn="l" rtl="0">
              <a:spcBef>
                <a:spcPts val="1800"/>
              </a:spcBef>
              <a:spcAft>
                <a:spcPts val="0"/>
              </a:spcAft>
              <a:buSzPts val="2000"/>
              <a:buFont typeface="Arial" panose="020B0604020202020204" pitchFamily="34" charset="0"/>
              <a:buChar char="•"/>
            </a:pPr>
            <a:r>
              <a:rPr lang="en-US" dirty="0">
                <a:solidFill>
                  <a:schemeClr val="tx1"/>
                </a:solidFill>
              </a:rPr>
              <a:t>Library of Activities</a:t>
            </a:r>
          </a:p>
          <a:p>
            <a:pPr marL="444500" indent="-342900">
              <a:spcBef>
                <a:spcPts val="1800"/>
              </a:spcBef>
              <a:spcAft>
                <a:spcPts val="0"/>
              </a:spcAft>
              <a:buSzPts val="2000"/>
              <a:buFont typeface="Arial" panose="020B0604020202020204" pitchFamily="34" charset="0"/>
              <a:buChar char="•"/>
            </a:pPr>
            <a:r>
              <a:rPr lang="en-US" dirty="0">
                <a:solidFill>
                  <a:schemeClr val="tx1"/>
                </a:solidFill>
              </a:rPr>
              <a:t>Activity Designer</a:t>
            </a:r>
          </a:p>
          <a:p>
            <a:pPr marL="444500" lvl="0" indent="-342900" algn="l" rtl="0">
              <a:spcBef>
                <a:spcPts val="1800"/>
              </a:spcBef>
              <a:spcAft>
                <a:spcPts val="0"/>
              </a:spcAft>
              <a:buSzPts val="2000"/>
              <a:buFont typeface="Arial" panose="020B0604020202020204" pitchFamily="34" charset="0"/>
              <a:buChar char="•"/>
            </a:pPr>
            <a:r>
              <a:rPr lang="en-US" dirty="0">
                <a:solidFill>
                  <a:schemeClr val="tx1"/>
                </a:solidFill>
              </a:rPr>
              <a:t>Automatic Data collection</a:t>
            </a:r>
          </a:p>
          <a:p>
            <a:pPr marL="444500" lvl="0" indent="-342900" algn="l" rtl="0">
              <a:spcBef>
                <a:spcPts val="1800"/>
              </a:spcBef>
              <a:spcAft>
                <a:spcPts val="0"/>
              </a:spcAft>
              <a:buSzPts val="2000"/>
              <a:buFont typeface="Arial" panose="020B0604020202020204" pitchFamily="34" charset="0"/>
              <a:buChar char="•"/>
            </a:pPr>
            <a:r>
              <a:rPr lang="en-US" dirty="0">
                <a:solidFill>
                  <a:schemeClr val="tx1"/>
                </a:solidFill>
              </a:rPr>
              <a:t>No calibration needed</a:t>
            </a:r>
          </a:p>
          <a:p>
            <a:pPr marL="444500" lvl="0" indent="-342900" algn="l" rtl="0">
              <a:spcBef>
                <a:spcPts val="1800"/>
              </a:spcBef>
              <a:spcAft>
                <a:spcPts val="0"/>
              </a:spcAft>
              <a:buSzPts val="2000"/>
              <a:buFont typeface="Arial" panose="020B0604020202020204" pitchFamily="34" charset="0"/>
              <a:buChar char="•"/>
            </a:pPr>
            <a:r>
              <a:rPr lang="en-US" dirty="0">
                <a:solidFill>
                  <a:schemeClr val="tx1"/>
                </a:solidFill>
              </a:rPr>
              <a:t>Room Saliency analysis</a:t>
            </a:r>
          </a:p>
        </p:txBody>
      </p:sp>
      <p:cxnSp>
        <p:nvCxnSpPr>
          <p:cNvPr id="4" name="Straight Connector 3">
            <a:extLst>
              <a:ext uri="{FF2B5EF4-FFF2-40B4-BE49-F238E27FC236}">
                <a16:creationId xmlns:a16="http://schemas.microsoft.com/office/drawing/2014/main" id="{C5C539E9-ECB2-2623-1F9E-47006C931DFB}"/>
              </a:ext>
            </a:extLst>
          </p:cNvPr>
          <p:cNvCxnSpPr/>
          <p:nvPr/>
        </p:nvCxnSpPr>
        <p:spPr>
          <a:xfrm>
            <a:off x="600771" y="1358357"/>
            <a:ext cx="7805057" cy="0"/>
          </a:xfrm>
          <a:prstGeom prst="line">
            <a:avLst/>
          </a:prstGeom>
          <a:ln w="44450"/>
        </p:spPr>
        <p:style>
          <a:lnRef idx="1">
            <a:schemeClr val="dk1"/>
          </a:lnRef>
          <a:fillRef idx="0">
            <a:schemeClr val="dk1"/>
          </a:fillRef>
          <a:effectRef idx="0">
            <a:schemeClr val="dk1"/>
          </a:effectRef>
          <a:fontRef idx="minor">
            <a:schemeClr val="tx1"/>
          </a:fontRef>
        </p:style>
      </p:cxnSp>
      <p:pic>
        <p:nvPicPr>
          <p:cNvPr id="6" name="Picture Placeholder 5" descr="CViConnect PRO iPad application screenshot.&#10;The student’s activities are displayed on the ipad, there is red circle around the play button of one of the activities.">
            <a:extLst>
              <a:ext uri="{FF2B5EF4-FFF2-40B4-BE49-F238E27FC236}">
                <a16:creationId xmlns:a16="http://schemas.microsoft.com/office/drawing/2014/main" id="{C75B1B4C-BA1C-69D0-E3C4-FBCC41B655D3}"/>
              </a:ext>
            </a:extLst>
          </p:cNvPr>
          <p:cNvPicPr>
            <a:picLocks noChangeAspect="1"/>
          </p:cNvPicPr>
          <p:nvPr/>
        </p:nvPicPr>
        <p:blipFill rotWithShape="1">
          <a:blip r:embed="rId3"/>
          <a:srcRect t="-1658" b="27713"/>
          <a:stretch/>
        </p:blipFill>
        <p:spPr>
          <a:xfrm>
            <a:off x="6454926" y="2065702"/>
            <a:ext cx="4403574" cy="3922967"/>
          </a:xfrm>
          <a:prstGeom prst="rect">
            <a:avLst/>
          </a:prstGeom>
        </p:spPr>
      </p:pic>
    </p:spTree>
    <p:extLst>
      <p:ext uri="{BB962C8B-B14F-4D97-AF65-F5344CB8AC3E}">
        <p14:creationId xmlns:p14="http://schemas.microsoft.com/office/powerpoint/2010/main" val="2822317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7FFD2F-43BE-D6E4-9C89-090252FCB095}"/>
              </a:ext>
            </a:extLst>
          </p:cNvPr>
          <p:cNvSpPr>
            <a:spLocks noGrp="1"/>
          </p:cNvSpPr>
          <p:nvPr>
            <p:ph type="body" sz="half" idx="1"/>
          </p:nvPr>
        </p:nvSpPr>
        <p:spPr>
          <a:xfrm>
            <a:off x="1027890" y="1620650"/>
            <a:ext cx="10711365" cy="5006880"/>
          </a:xfrm>
        </p:spPr>
        <p:txBody>
          <a:bodyPr numCol="2" spcCol="0">
            <a:normAutofit/>
          </a:bodyPr>
          <a:lstStyle/>
          <a:p>
            <a:pPr marL="0" indent="0" defTabSz="457189">
              <a:lnSpc>
                <a:spcPct val="110000"/>
              </a:lnSpc>
              <a:spcBef>
                <a:spcPts val="500"/>
              </a:spcBef>
              <a:buNone/>
            </a:pPr>
            <a:r>
              <a:rPr lang="en-US" sz="2000" b="0" dirty="0">
                <a:solidFill>
                  <a:schemeClr val="tx1"/>
                </a:solidFill>
              </a:rPr>
              <a:t>CViConnect PRO is capturing:</a:t>
            </a:r>
          </a:p>
          <a:p>
            <a:pPr marL="114294" lvl="7" defTabSz="457177">
              <a:lnSpc>
                <a:spcPct val="110000"/>
              </a:lnSpc>
            </a:pPr>
            <a:r>
              <a:rPr lang="en-US" sz="2000" dirty="0">
                <a:solidFill>
                  <a:schemeClr val="tx2"/>
                </a:solidFill>
              </a:rPr>
              <a:t>Session title</a:t>
            </a:r>
          </a:p>
          <a:p>
            <a:pPr marL="114294" lvl="7" defTabSz="457177">
              <a:lnSpc>
                <a:spcPct val="110000"/>
              </a:lnSpc>
            </a:pPr>
            <a:r>
              <a:rPr lang="en-US" sz="2000" dirty="0">
                <a:solidFill>
                  <a:schemeClr val="tx2"/>
                </a:solidFill>
              </a:rPr>
              <a:t>Session date/time</a:t>
            </a:r>
          </a:p>
          <a:p>
            <a:pPr marL="114294" lvl="7" defTabSz="457177">
              <a:lnSpc>
                <a:spcPct val="110000"/>
              </a:lnSpc>
            </a:pPr>
            <a:r>
              <a:rPr lang="en-US" sz="2000" dirty="0">
                <a:solidFill>
                  <a:schemeClr val="tx2"/>
                </a:solidFill>
              </a:rPr>
              <a:t>Session length</a:t>
            </a:r>
          </a:p>
          <a:p>
            <a:pPr marL="114294" lvl="7" defTabSz="457177">
              <a:lnSpc>
                <a:spcPct val="110000"/>
              </a:lnSpc>
            </a:pPr>
            <a:r>
              <a:rPr lang="en-US" sz="2000" dirty="0">
                <a:solidFill>
                  <a:schemeClr val="tx2"/>
                </a:solidFill>
              </a:rPr>
              <a:t>Look/look away detection</a:t>
            </a:r>
          </a:p>
          <a:p>
            <a:pPr marL="114294" lvl="7" defTabSz="457177">
              <a:lnSpc>
                <a:spcPct val="110000"/>
              </a:lnSpc>
            </a:pPr>
            <a:r>
              <a:rPr lang="en-US" sz="2000" dirty="0">
                <a:solidFill>
                  <a:schemeClr val="tx2"/>
                </a:solidFill>
              </a:rPr>
              <a:t>Length of looks</a:t>
            </a:r>
          </a:p>
          <a:p>
            <a:pPr marL="114294" lvl="7" defTabSz="457177">
              <a:lnSpc>
                <a:spcPct val="110000"/>
              </a:lnSpc>
            </a:pPr>
            <a:r>
              <a:rPr lang="en-US" sz="2000" dirty="0">
                <a:solidFill>
                  <a:schemeClr val="tx2"/>
                </a:solidFill>
              </a:rPr>
              <a:t>Eye tracking (heat map)</a:t>
            </a:r>
          </a:p>
          <a:p>
            <a:pPr marL="114294" lvl="7" defTabSz="457177">
              <a:lnSpc>
                <a:spcPct val="110000"/>
              </a:lnSpc>
            </a:pPr>
            <a:r>
              <a:rPr lang="en-US" sz="2000" dirty="0">
                <a:solidFill>
                  <a:schemeClr val="tx2"/>
                </a:solidFill>
              </a:rPr>
              <a:t>Decibel levels</a:t>
            </a:r>
          </a:p>
          <a:p>
            <a:pPr marL="114294" lvl="7" defTabSz="457177">
              <a:lnSpc>
                <a:spcPct val="110000"/>
              </a:lnSpc>
            </a:pPr>
            <a:r>
              <a:rPr lang="en-US" sz="2000" dirty="0">
                <a:solidFill>
                  <a:schemeClr val="tx2"/>
                </a:solidFill>
              </a:rPr>
              <a:t>Touch detection (heat map)</a:t>
            </a:r>
          </a:p>
          <a:p>
            <a:pPr marL="114294" lvl="7" defTabSz="457177">
              <a:lnSpc>
                <a:spcPct val="110000"/>
              </a:lnSpc>
            </a:pPr>
            <a:r>
              <a:rPr lang="en-US" sz="2000" dirty="0">
                <a:solidFill>
                  <a:schemeClr val="tx2"/>
                </a:solidFill>
              </a:rPr>
              <a:t>Screen recording</a:t>
            </a:r>
          </a:p>
          <a:p>
            <a:pPr marL="114294" lvl="7" defTabSz="457177">
              <a:lnSpc>
                <a:spcPct val="110000"/>
              </a:lnSpc>
            </a:pPr>
            <a:r>
              <a:rPr lang="en-US" sz="2000" dirty="0">
                <a:solidFill>
                  <a:schemeClr val="tx2"/>
                </a:solidFill>
              </a:rPr>
              <a:t>Forward facing camera recording</a:t>
            </a:r>
          </a:p>
          <a:p>
            <a:pPr marL="0" indent="0" defTabSz="457189">
              <a:lnSpc>
                <a:spcPct val="110000"/>
              </a:lnSpc>
              <a:spcBef>
                <a:spcPts val="500"/>
              </a:spcBef>
              <a:buNone/>
            </a:pPr>
            <a:endParaRPr lang="en-US" sz="2000" b="0" dirty="0">
              <a:solidFill>
                <a:schemeClr val="tx1"/>
              </a:solidFill>
            </a:endParaRPr>
          </a:p>
          <a:p>
            <a:pPr marL="0" indent="0" defTabSz="457189">
              <a:lnSpc>
                <a:spcPct val="110000"/>
              </a:lnSpc>
              <a:spcBef>
                <a:spcPts val="500"/>
              </a:spcBef>
              <a:buNone/>
            </a:pPr>
            <a:r>
              <a:rPr lang="en-US" sz="2000" b="0" dirty="0">
                <a:solidFill>
                  <a:schemeClr val="tx1"/>
                </a:solidFill>
              </a:rPr>
              <a:t>Mediator’s comments capture:</a:t>
            </a:r>
          </a:p>
          <a:p>
            <a:pPr marL="114294" lvl="7" defTabSz="457177">
              <a:lnSpc>
                <a:spcPct val="110000"/>
              </a:lnSpc>
            </a:pPr>
            <a:r>
              <a:rPr lang="en-US" sz="2000" dirty="0">
                <a:solidFill>
                  <a:schemeClr val="tx2"/>
                </a:solidFill>
              </a:rPr>
              <a:t>Body position</a:t>
            </a:r>
          </a:p>
          <a:p>
            <a:pPr marL="114294" lvl="7" defTabSz="457177">
              <a:lnSpc>
                <a:spcPct val="110000"/>
              </a:lnSpc>
            </a:pPr>
            <a:r>
              <a:rPr lang="en-US" sz="2000" dirty="0">
                <a:solidFill>
                  <a:schemeClr val="tx2"/>
                </a:solidFill>
              </a:rPr>
              <a:t>Student health</a:t>
            </a:r>
          </a:p>
          <a:p>
            <a:pPr marL="114294" lvl="7" defTabSz="457177">
              <a:lnSpc>
                <a:spcPct val="110000"/>
              </a:lnSpc>
            </a:pPr>
            <a:r>
              <a:rPr lang="en-US" sz="2000" dirty="0">
                <a:solidFill>
                  <a:schemeClr val="tx2"/>
                </a:solidFill>
              </a:rPr>
              <a:t>Behavior</a:t>
            </a:r>
          </a:p>
          <a:p>
            <a:pPr marL="114294" lvl="7" defTabSz="457177">
              <a:lnSpc>
                <a:spcPct val="110000"/>
              </a:lnSpc>
            </a:pPr>
            <a:r>
              <a:rPr lang="en-US" sz="2000" dirty="0">
                <a:solidFill>
                  <a:schemeClr val="tx2"/>
                </a:solidFill>
              </a:rPr>
              <a:t>Environmental information</a:t>
            </a:r>
          </a:p>
          <a:p>
            <a:pPr marL="114294" lvl="7" defTabSz="457177">
              <a:lnSpc>
                <a:spcPct val="110000"/>
              </a:lnSpc>
            </a:pPr>
            <a:r>
              <a:rPr lang="en-US" sz="2000" dirty="0">
                <a:solidFill>
                  <a:schemeClr val="tx2"/>
                </a:solidFill>
              </a:rPr>
              <a:t>Additional sensory inputs (touch, smell, </a:t>
            </a:r>
            <a:r>
              <a:rPr lang="en-US" sz="2000" dirty="0" err="1">
                <a:solidFill>
                  <a:schemeClr val="tx2"/>
                </a:solidFill>
              </a:rPr>
              <a:t>etc</a:t>
            </a:r>
            <a:r>
              <a:rPr lang="en-US" sz="2000" dirty="0">
                <a:solidFill>
                  <a:schemeClr val="tx2"/>
                </a:solidFill>
              </a:rPr>
              <a:t>)</a:t>
            </a:r>
          </a:p>
        </p:txBody>
      </p:sp>
      <p:sp>
        <p:nvSpPr>
          <p:cNvPr id="5" name="Title 4">
            <a:extLst>
              <a:ext uri="{FF2B5EF4-FFF2-40B4-BE49-F238E27FC236}">
                <a16:creationId xmlns:a16="http://schemas.microsoft.com/office/drawing/2014/main" id="{914AF597-A659-D663-0DCF-66C387C4C4C6}"/>
              </a:ext>
            </a:extLst>
          </p:cNvPr>
          <p:cNvSpPr>
            <a:spLocks noGrp="1"/>
          </p:cNvSpPr>
          <p:nvPr>
            <p:ph type="title"/>
          </p:nvPr>
        </p:nvSpPr>
        <p:spPr>
          <a:xfrm>
            <a:off x="600771" y="447052"/>
            <a:ext cx="10711366" cy="1268484"/>
          </a:xfrm>
        </p:spPr>
        <p:txBody>
          <a:bodyPr>
            <a:noAutofit/>
          </a:bodyPr>
          <a:lstStyle/>
          <a:p>
            <a:pPr algn="l"/>
            <a:r>
              <a:rPr lang="en-US" sz="5400" spc="100" dirty="0">
                <a:solidFill>
                  <a:schemeClr val="tx1"/>
                </a:solidFill>
                <a:latin typeface="+mj-lt"/>
              </a:rPr>
              <a:t>Data Collected by CViConnect</a:t>
            </a:r>
          </a:p>
        </p:txBody>
      </p:sp>
      <p:pic>
        <p:nvPicPr>
          <p:cNvPr id="2" name="CViConnect Logo" descr="CViConnect Logo">
            <a:extLst>
              <a:ext uri="{FF2B5EF4-FFF2-40B4-BE49-F238E27FC236}">
                <a16:creationId xmlns:a16="http://schemas.microsoft.com/office/drawing/2014/main" id="{466CDBCA-54E0-5B54-FC28-A277D907AC07}"/>
              </a:ext>
            </a:extLst>
          </p:cNvPr>
          <p:cNvPicPr>
            <a:picLocks noChangeAspect="1"/>
          </p:cNvPicPr>
          <p:nvPr/>
        </p:nvPicPr>
        <p:blipFill>
          <a:blip r:embed="rId2">
            <a:alphaModFix amt="93495"/>
          </a:blip>
          <a:srcRect t="24709" b="33461"/>
          <a:stretch>
            <a:fillRect/>
          </a:stretch>
        </p:blipFill>
        <p:spPr>
          <a:xfrm>
            <a:off x="0" y="6337619"/>
            <a:ext cx="1244048" cy="520381"/>
          </a:xfrm>
          <a:prstGeom prst="rect">
            <a:avLst/>
          </a:prstGeom>
          <a:ln w="12700">
            <a:miter lim="400000"/>
          </a:ln>
        </p:spPr>
      </p:pic>
      <p:cxnSp>
        <p:nvCxnSpPr>
          <p:cNvPr id="3" name="Straight Connector 2">
            <a:extLst>
              <a:ext uri="{FF2B5EF4-FFF2-40B4-BE49-F238E27FC236}">
                <a16:creationId xmlns:a16="http://schemas.microsoft.com/office/drawing/2014/main" id="{B0F8EAF5-B6A0-4274-6637-A41B85718E39}"/>
              </a:ext>
            </a:extLst>
          </p:cNvPr>
          <p:cNvCxnSpPr/>
          <p:nvPr/>
        </p:nvCxnSpPr>
        <p:spPr>
          <a:xfrm>
            <a:off x="600771" y="1358357"/>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790728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CE3BE-EEA4-FF9F-4332-BFF3DFAA2F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7303A-0190-1379-0A0A-AB687B52C0BE}"/>
              </a:ext>
            </a:extLst>
          </p:cNvPr>
          <p:cNvSpPr>
            <a:spLocks noGrp="1"/>
          </p:cNvSpPr>
          <p:nvPr>
            <p:ph type="title"/>
          </p:nvPr>
        </p:nvSpPr>
        <p:spPr>
          <a:xfrm>
            <a:off x="510802" y="511643"/>
            <a:ext cx="10666949" cy="846714"/>
          </a:xfrm>
        </p:spPr>
        <p:txBody>
          <a:bodyPr>
            <a:noAutofit/>
          </a:bodyPr>
          <a:lstStyle/>
          <a:p>
            <a:r>
              <a:rPr lang="en" dirty="0"/>
              <a:t>What is CViConnect?</a:t>
            </a:r>
            <a:endParaRPr lang="en-US" dirty="0"/>
          </a:p>
        </p:txBody>
      </p:sp>
      <p:sp>
        <p:nvSpPr>
          <p:cNvPr id="3" name="Text Placeholder 2">
            <a:extLst>
              <a:ext uri="{FF2B5EF4-FFF2-40B4-BE49-F238E27FC236}">
                <a16:creationId xmlns:a16="http://schemas.microsoft.com/office/drawing/2014/main" id="{6BDBEBF5-8081-FE09-A8BB-535622CF8E66}"/>
              </a:ext>
            </a:extLst>
          </p:cNvPr>
          <p:cNvSpPr>
            <a:spLocks noGrp="1"/>
          </p:cNvSpPr>
          <p:nvPr>
            <p:ph type="body" idx="1"/>
          </p:nvPr>
        </p:nvSpPr>
        <p:spPr>
          <a:xfrm>
            <a:off x="510801" y="1631627"/>
            <a:ext cx="5925167" cy="5226373"/>
          </a:xfrm>
        </p:spPr>
        <p:txBody>
          <a:bodyPr>
            <a:noAutofit/>
          </a:bodyPr>
          <a:lstStyle/>
          <a:p>
            <a:pPr marL="101600" lvl="0" algn="l" rtl="0">
              <a:spcBef>
                <a:spcPts val="1800"/>
              </a:spcBef>
              <a:spcAft>
                <a:spcPts val="0"/>
              </a:spcAft>
              <a:buSzPts val="2000"/>
            </a:pPr>
            <a:r>
              <a:rPr lang="en-US" dirty="0">
                <a:solidFill>
                  <a:schemeClr val="tx1"/>
                </a:solidFill>
              </a:rPr>
              <a:t>Teacher Dashboard:</a:t>
            </a:r>
          </a:p>
          <a:p>
            <a:pPr marL="444500" lvl="0" indent="-342900" algn="l" rtl="0">
              <a:spcBef>
                <a:spcPts val="1800"/>
              </a:spcBef>
              <a:spcAft>
                <a:spcPts val="0"/>
              </a:spcAft>
              <a:buSzPts val="2000"/>
              <a:buFont typeface="Arial" panose="020B0604020202020204" pitchFamily="34" charset="0"/>
              <a:buChar char="•"/>
            </a:pPr>
            <a:r>
              <a:rPr lang="en-US" dirty="0">
                <a:solidFill>
                  <a:schemeClr val="tx1"/>
                </a:solidFill>
              </a:rPr>
              <a:t>Secure Student notebook</a:t>
            </a:r>
          </a:p>
          <a:p>
            <a:pPr marL="444500" lvl="0" indent="-342900" algn="l" rtl="0">
              <a:spcBef>
                <a:spcPts val="1800"/>
              </a:spcBef>
              <a:spcAft>
                <a:spcPts val="0"/>
              </a:spcAft>
              <a:buSzPts val="2000"/>
              <a:buFont typeface="Arial" panose="020B0604020202020204" pitchFamily="34" charset="0"/>
              <a:buChar char="•"/>
            </a:pPr>
            <a:r>
              <a:rPr lang="en-US" dirty="0">
                <a:solidFill>
                  <a:schemeClr val="tx1"/>
                </a:solidFill>
              </a:rPr>
              <a:t>Team access</a:t>
            </a:r>
          </a:p>
          <a:p>
            <a:pPr marL="444500" lvl="0" indent="-342900" algn="l" rtl="0">
              <a:spcBef>
                <a:spcPts val="1800"/>
              </a:spcBef>
              <a:spcAft>
                <a:spcPts val="0"/>
              </a:spcAft>
              <a:buSzPts val="2000"/>
              <a:buFont typeface="Arial" panose="020B0604020202020204" pitchFamily="34" charset="0"/>
              <a:buChar char="•"/>
            </a:pPr>
            <a:r>
              <a:rPr lang="en-US" dirty="0">
                <a:solidFill>
                  <a:schemeClr val="tx1"/>
                </a:solidFill>
              </a:rPr>
              <a:t>Functional Vision Evaluation (CVI Range)</a:t>
            </a:r>
          </a:p>
          <a:p>
            <a:pPr marL="444500" lvl="0" indent="-342900" algn="l" rtl="0">
              <a:spcBef>
                <a:spcPts val="1800"/>
              </a:spcBef>
              <a:spcAft>
                <a:spcPts val="0"/>
              </a:spcAft>
              <a:buSzPts val="2000"/>
              <a:buFont typeface="Arial" panose="020B0604020202020204" pitchFamily="34" charset="0"/>
              <a:buChar char="•"/>
            </a:pPr>
            <a:r>
              <a:rPr lang="en-US" dirty="0">
                <a:solidFill>
                  <a:schemeClr val="tx1"/>
                </a:solidFill>
              </a:rPr>
              <a:t>Activity Assignment</a:t>
            </a:r>
          </a:p>
          <a:p>
            <a:pPr marL="444500" lvl="0" indent="-342900" algn="l" rtl="0">
              <a:spcBef>
                <a:spcPts val="1800"/>
              </a:spcBef>
              <a:spcAft>
                <a:spcPts val="0"/>
              </a:spcAft>
              <a:buSzPts val="2000"/>
              <a:buFont typeface="Arial" panose="020B0604020202020204" pitchFamily="34" charset="0"/>
              <a:buChar char="•"/>
            </a:pPr>
            <a:r>
              <a:rPr lang="en-US" dirty="0">
                <a:solidFill>
                  <a:schemeClr val="tx1"/>
                </a:solidFill>
              </a:rPr>
              <a:t>Review Session Data</a:t>
            </a:r>
          </a:p>
          <a:p>
            <a:pPr lvl="2" indent="-228600" defTabSz="914400">
              <a:lnSpc>
                <a:spcPct val="90000"/>
              </a:lnSpc>
              <a:buFont typeface="Arial" panose="020B0604020202020204" pitchFamily="34" charset="0"/>
              <a:buChar char="•"/>
            </a:pPr>
            <a:r>
              <a:rPr lang="en-US" sz="2000" b="0" dirty="0">
                <a:solidFill>
                  <a:schemeClr val="tx2"/>
                </a:solidFill>
              </a:rPr>
              <a:t>Heat Map</a:t>
            </a:r>
          </a:p>
          <a:p>
            <a:pPr lvl="2" indent="-228600" defTabSz="914400">
              <a:lnSpc>
                <a:spcPct val="90000"/>
              </a:lnSpc>
              <a:buFont typeface="Arial" panose="020B0604020202020204" pitchFamily="34" charset="0"/>
              <a:buChar char="•"/>
            </a:pPr>
            <a:r>
              <a:rPr lang="en-US" sz="2000" b="0" dirty="0">
                <a:solidFill>
                  <a:schemeClr val="tx2"/>
                </a:solidFill>
              </a:rPr>
              <a:t>Touch Map</a:t>
            </a:r>
          </a:p>
          <a:p>
            <a:pPr lvl="2" indent="-228600" defTabSz="914400">
              <a:lnSpc>
                <a:spcPct val="90000"/>
              </a:lnSpc>
              <a:buFont typeface="Arial" panose="020B0604020202020204" pitchFamily="34" charset="0"/>
              <a:buChar char="•"/>
            </a:pPr>
            <a:r>
              <a:rPr lang="en-US" sz="2000" b="0" dirty="0">
                <a:solidFill>
                  <a:schemeClr val="tx2"/>
                </a:solidFill>
              </a:rPr>
              <a:t>iPad Screen recording</a:t>
            </a:r>
          </a:p>
          <a:p>
            <a:pPr lvl="2" indent="-228600" defTabSz="914400">
              <a:lnSpc>
                <a:spcPct val="90000"/>
              </a:lnSpc>
              <a:buFont typeface="Arial" panose="020B0604020202020204" pitchFamily="34" charset="0"/>
              <a:buChar char="•"/>
            </a:pPr>
            <a:r>
              <a:rPr lang="en-US" sz="2000" b="0" dirty="0">
                <a:solidFill>
                  <a:schemeClr val="tx2"/>
                </a:solidFill>
              </a:rPr>
              <a:t>Front Camera Recording</a:t>
            </a:r>
            <a:endParaRPr lang="en-US" sz="2000" dirty="0">
              <a:solidFill>
                <a:schemeClr val="tx1"/>
              </a:solidFill>
            </a:endParaRPr>
          </a:p>
          <a:p>
            <a:pPr marL="444500" lvl="0" indent="-342900" algn="l" rtl="0">
              <a:spcBef>
                <a:spcPts val="1800"/>
              </a:spcBef>
              <a:spcAft>
                <a:spcPts val="0"/>
              </a:spcAft>
              <a:buSzPts val="2000"/>
              <a:buFont typeface="Arial" panose="020B0604020202020204" pitchFamily="34" charset="0"/>
              <a:buChar char="•"/>
            </a:pPr>
            <a:endParaRPr lang="en-US" dirty="0">
              <a:solidFill>
                <a:schemeClr val="tx1"/>
              </a:solidFill>
            </a:endParaRPr>
          </a:p>
        </p:txBody>
      </p:sp>
      <p:cxnSp>
        <p:nvCxnSpPr>
          <p:cNvPr id="4" name="Straight Connector 3">
            <a:extLst>
              <a:ext uri="{FF2B5EF4-FFF2-40B4-BE49-F238E27FC236}">
                <a16:creationId xmlns:a16="http://schemas.microsoft.com/office/drawing/2014/main" id="{05F29A47-2A1E-6882-DFC1-B9D2548AE288}"/>
              </a:ext>
            </a:extLst>
          </p:cNvPr>
          <p:cNvCxnSpPr/>
          <p:nvPr/>
        </p:nvCxnSpPr>
        <p:spPr>
          <a:xfrm>
            <a:off x="600771" y="1358357"/>
            <a:ext cx="7805057" cy="0"/>
          </a:xfrm>
          <a:prstGeom prst="line">
            <a:avLst/>
          </a:prstGeom>
          <a:ln w="44450"/>
        </p:spPr>
        <p:style>
          <a:lnRef idx="1">
            <a:schemeClr val="dk1"/>
          </a:lnRef>
          <a:fillRef idx="0">
            <a:schemeClr val="dk1"/>
          </a:fillRef>
          <a:effectRef idx="0">
            <a:schemeClr val="dk1"/>
          </a:effectRef>
          <a:fontRef idx="minor">
            <a:schemeClr val="tx1"/>
          </a:fontRef>
        </p:style>
      </p:cxnSp>
      <p:pic>
        <p:nvPicPr>
          <p:cNvPr id="5" name="Picture 4" descr="A screenshot of the CViConnect PRO web-based dashboard. The student’s notebook is open to their sessions tab showing the most recent activity sessions and some brief data of each session.">
            <a:extLst>
              <a:ext uri="{FF2B5EF4-FFF2-40B4-BE49-F238E27FC236}">
                <a16:creationId xmlns:a16="http://schemas.microsoft.com/office/drawing/2014/main" id="{37E42054-16AE-DD7F-9C78-01411325CCC0}"/>
              </a:ext>
            </a:extLst>
          </p:cNvPr>
          <p:cNvPicPr>
            <a:picLocks noChangeAspect="1"/>
          </p:cNvPicPr>
          <p:nvPr/>
        </p:nvPicPr>
        <p:blipFill>
          <a:blip r:embed="rId3"/>
          <a:stretch>
            <a:fillRect/>
          </a:stretch>
        </p:blipFill>
        <p:spPr>
          <a:xfrm>
            <a:off x="6862889" y="2388870"/>
            <a:ext cx="5190868" cy="3316134"/>
          </a:xfrm>
          <a:prstGeom prst="rect">
            <a:avLst/>
          </a:prstGeom>
        </p:spPr>
      </p:pic>
    </p:spTree>
    <p:extLst>
      <p:ext uri="{BB962C8B-B14F-4D97-AF65-F5344CB8AC3E}">
        <p14:creationId xmlns:p14="http://schemas.microsoft.com/office/powerpoint/2010/main" val="781205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ook Detection Data 1">
            <a:extLst>
              <a:ext uri="{FF2B5EF4-FFF2-40B4-BE49-F238E27FC236}">
                <a16:creationId xmlns:a16="http://schemas.microsoft.com/office/drawing/2014/main" id="{889DA3CE-004A-15D6-770B-BFD88CF05787}"/>
              </a:ext>
            </a:extLst>
          </p:cNvPr>
          <p:cNvSpPr txBox="1">
            <a:spLocks/>
          </p:cNvSpPr>
          <p:nvPr/>
        </p:nvSpPr>
        <p:spPr>
          <a:xfrm>
            <a:off x="465103" y="422650"/>
            <a:ext cx="10246439" cy="1064233"/>
          </a:xfrm>
          <a:prstGeom prst="rect">
            <a:avLst/>
          </a:prstGeom>
        </p:spPr>
        <p:txBody>
          <a:bodyPr/>
          <a:lstStyle>
            <a:lvl1pPr algn="l" defTabSz="914400" rtl="0" eaLnBrk="1" latinLnBrk="0" hangingPunct="1">
              <a:lnSpc>
                <a:spcPct val="90000"/>
              </a:lnSpc>
              <a:spcBef>
                <a:spcPct val="0"/>
              </a:spcBef>
              <a:buNone/>
              <a:defRPr sz="8600" i="1" kern="1200" spc="200" baseline="0">
                <a:solidFill>
                  <a:schemeClr val="tx1">
                    <a:lumMod val="85000"/>
                    <a:lumOff val="15000"/>
                  </a:schemeClr>
                </a:solidFill>
                <a:latin typeface="+mj-lt"/>
                <a:ea typeface="+mj-ea"/>
                <a:cs typeface="+mj-cs"/>
              </a:defRPr>
            </a:lvl1pPr>
          </a:lstStyle>
          <a:p>
            <a:r>
              <a:rPr lang="en-US" sz="6000" dirty="0"/>
              <a:t>Example Student B, Session 1</a:t>
            </a:r>
          </a:p>
        </p:txBody>
      </p:sp>
      <p:sp>
        <p:nvSpPr>
          <p:cNvPr id="3" name="Text Placeholder">
            <a:extLst>
              <a:ext uri="{FF2B5EF4-FFF2-40B4-BE49-F238E27FC236}">
                <a16:creationId xmlns:a16="http://schemas.microsoft.com/office/drawing/2014/main" id="{9F915648-4F10-4800-51DB-5E3F47D90082}"/>
              </a:ext>
            </a:extLst>
          </p:cNvPr>
          <p:cNvSpPr txBox="1"/>
          <p:nvPr/>
        </p:nvSpPr>
        <p:spPr>
          <a:xfrm>
            <a:off x="839604" y="1952571"/>
            <a:ext cx="5256395" cy="4023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145" rIns="17145">
            <a:normAutofit fontScale="92500" lnSpcReduction="20000"/>
          </a:bodyPr>
          <a:lstStyle/>
          <a:p>
            <a:pPr defTabSz="342891">
              <a:lnSpc>
                <a:spcPct val="150000"/>
              </a:lnSpc>
            </a:pPr>
            <a:r>
              <a:rPr lang="en-US" sz="2000" dirty="0"/>
              <a:t>Position</a:t>
            </a:r>
          </a:p>
          <a:p>
            <a:pPr marL="628650" lvl="1" indent="-285750" defTabSz="342891">
              <a:lnSpc>
                <a:spcPct val="150000"/>
              </a:lnSpc>
              <a:buFont typeface="Arial" panose="020B0604020202020204" pitchFamily="34" charset="0"/>
              <a:buChar char="•"/>
            </a:pPr>
            <a:r>
              <a:rPr lang="en-US" sz="2000" dirty="0"/>
              <a:t>Child is positioned in their wheelchair.</a:t>
            </a:r>
          </a:p>
          <a:p>
            <a:pPr lvl="1" defTabSz="342891">
              <a:lnSpc>
                <a:spcPct val="150000"/>
              </a:lnSpc>
            </a:pPr>
            <a:endParaRPr lang="en-US" sz="2000" dirty="0"/>
          </a:p>
          <a:p>
            <a:pPr defTabSz="342891">
              <a:lnSpc>
                <a:spcPct val="150000"/>
              </a:lnSpc>
            </a:pPr>
            <a:r>
              <a:rPr lang="en-US" sz="2000" dirty="0"/>
              <a:t>Activity</a:t>
            </a:r>
          </a:p>
          <a:p>
            <a:pPr marL="628650" lvl="1" indent="-285750" defTabSz="342891">
              <a:lnSpc>
                <a:spcPct val="150000"/>
              </a:lnSpc>
              <a:buFont typeface="Arial" panose="020B0604020202020204" pitchFamily="34" charset="0"/>
              <a:buChar char="•"/>
            </a:pPr>
            <a:r>
              <a:rPr lang="en-US" sz="2000" dirty="0"/>
              <a:t>Student is shown Color Glow Purple Activity.  </a:t>
            </a:r>
          </a:p>
          <a:p>
            <a:pPr lvl="1" defTabSz="342891">
              <a:lnSpc>
                <a:spcPct val="150000"/>
              </a:lnSpc>
            </a:pPr>
            <a:endParaRPr lang="en-US" sz="2000" dirty="0"/>
          </a:p>
          <a:p>
            <a:pPr defTabSz="342891">
              <a:lnSpc>
                <a:spcPct val="150000"/>
              </a:lnSpc>
            </a:pPr>
            <a:r>
              <a:rPr lang="en-US" sz="2000" dirty="0"/>
              <a:t>Preferred Field</a:t>
            </a:r>
          </a:p>
          <a:p>
            <a:pPr marL="628650" lvl="1" indent="-285750" defTabSz="342891">
              <a:lnSpc>
                <a:spcPct val="150000"/>
              </a:lnSpc>
              <a:buFont typeface="Arial" panose="020B0604020202020204" pitchFamily="34" charset="0"/>
              <a:buChar char="•"/>
            </a:pPr>
            <a:r>
              <a:rPr lang="en-US" sz="2000" dirty="0"/>
              <a:t>iPad is located at student’s central field at eye level.</a:t>
            </a:r>
          </a:p>
        </p:txBody>
      </p:sp>
      <p:pic>
        <p:nvPicPr>
          <p:cNvPr id="4" name="Picture Placeholder 7" descr="A picture containing scene, laser&#10;&#10;Description automatically generated">
            <a:extLst>
              <a:ext uri="{FF2B5EF4-FFF2-40B4-BE49-F238E27FC236}">
                <a16:creationId xmlns:a16="http://schemas.microsoft.com/office/drawing/2014/main" id="{2F9D4551-5859-92C5-5F05-E8246605D268}"/>
              </a:ext>
            </a:extLst>
          </p:cNvPr>
          <p:cNvPicPr>
            <a:picLocks noChangeAspect="1"/>
          </p:cNvPicPr>
          <p:nvPr/>
        </p:nvPicPr>
        <p:blipFill rotWithShape="1">
          <a:blip r:embed="rId2"/>
          <a:srcRect t="-55" b="-137"/>
          <a:stretch/>
        </p:blipFill>
        <p:spPr>
          <a:xfrm>
            <a:off x="7558203" y="1713940"/>
            <a:ext cx="3794192" cy="4721410"/>
          </a:xfrm>
          <a:prstGeom prst="rect">
            <a:avLst/>
          </a:prstGeom>
        </p:spPr>
      </p:pic>
      <p:pic>
        <p:nvPicPr>
          <p:cNvPr id="6" name="CViConnect Logo" descr="CViConnect Logo">
            <a:extLst>
              <a:ext uri="{FF2B5EF4-FFF2-40B4-BE49-F238E27FC236}">
                <a16:creationId xmlns:a16="http://schemas.microsoft.com/office/drawing/2014/main" id="{85B3CBDD-3650-6438-9BA5-968AE6F65FF9}"/>
              </a:ext>
            </a:extLst>
          </p:cNvPr>
          <p:cNvPicPr>
            <a:picLocks noChangeAspect="1"/>
          </p:cNvPicPr>
          <p:nvPr/>
        </p:nvPicPr>
        <p:blipFill>
          <a:blip r:embed="rId3">
            <a:alphaModFix amt="93495"/>
          </a:blip>
          <a:srcRect t="24709" b="33461"/>
          <a:stretch>
            <a:fillRect/>
          </a:stretch>
        </p:blipFill>
        <p:spPr>
          <a:xfrm>
            <a:off x="0" y="6337619"/>
            <a:ext cx="1244048" cy="520381"/>
          </a:xfrm>
          <a:prstGeom prst="rect">
            <a:avLst/>
          </a:prstGeom>
          <a:ln w="12700">
            <a:miter lim="400000"/>
          </a:ln>
        </p:spPr>
      </p:pic>
      <p:cxnSp>
        <p:nvCxnSpPr>
          <p:cNvPr id="7" name="Straight Connector 6">
            <a:extLst>
              <a:ext uri="{FF2B5EF4-FFF2-40B4-BE49-F238E27FC236}">
                <a16:creationId xmlns:a16="http://schemas.microsoft.com/office/drawing/2014/main" id="{8281443C-46C6-8C9B-BC0D-936CC41C570C}"/>
              </a:ext>
            </a:extLst>
          </p:cNvPr>
          <p:cNvCxnSpPr/>
          <p:nvPr/>
        </p:nvCxnSpPr>
        <p:spPr>
          <a:xfrm>
            <a:off x="600771" y="1358357"/>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42538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3C112-F9F7-D095-9513-53A123302C45}"/>
            </a:ext>
          </a:extLst>
        </p:cNvPr>
        <p:cNvGrpSpPr/>
        <p:nvPr/>
      </p:nvGrpSpPr>
      <p:grpSpPr>
        <a:xfrm>
          <a:off x="0" y="0"/>
          <a:ext cx="0" cy="0"/>
          <a:chOff x="0" y="0"/>
          <a:chExt cx="0" cy="0"/>
        </a:xfrm>
      </p:grpSpPr>
      <p:pic>
        <p:nvPicPr>
          <p:cNvPr id="6" name="CViConnect Logo" descr="CViConnect Logo">
            <a:extLst>
              <a:ext uri="{FF2B5EF4-FFF2-40B4-BE49-F238E27FC236}">
                <a16:creationId xmlns:a16="http://schemas.microsoft.com/office/drawing/2014/main" id="{9455E3F8-BC85-5F3C-B9EC-80C0230CEFC2}"/>
              </a:ext>
            </a:extLst>
          </p:cNvPr>
          <p:cNvPicPr>
            <a:picLocks noChangeAspect="1"/>
          </p:cNvPicPr>
          <p:nvPr/>
        </p:nvPicPr>
        <p:blipFill>
          <a:blip r:embed="rId2">
            <a:alphaModFix amt="93495"/>
          </a:blip>
          <a:srcRect t="24709" b="33461"/>
          <a:stretch>
            <a:fillRect/>
          </a:stretch>
        </p:blipFill>
        <p:spPr>
          <a:xfrm>
            <a:off x="0" y="6337619"/>
            <a:ext cx="1244048" cy="520381"/>
          </a:xfrm>
          <a:prstGeom prst="rect">
            <a:avLst/>
          </a:prstGeom>
          <a:ln w="12700">
            <a:miter lim="400000"/>
          </a:ln>
        </p:spPr>
      </p:pic>
      <p:cxnSp>
        <p:nvCxnSpPr>
          <p:cNvPr id="7" name="Straight Connector 6">
            <a:extLst>
              <a:ext uri="{FF2B5EF4-FFF2-40B4-BE49-F238E27FC236}">
                <a16:creationId xmlns:a16="http://schemas.microsoft.com/office/drawing/2014/main" id="{CE87830D-F187-71DB-9ADE-311ACF6681C9}"/>
              </a:ext>
            </a:extLst>
          </p:cNvPr>
          <p:cNvCxnSpPr/>
          <p:nvPr/>
        </p:nvCxnSpPr>
        <p:spPr>
          <a:xfrm>
            <a:off x="600771" y="1358357"/>
            <a:ext cx="7805057" cy="0"/>
          </a:xfrm>
          <a:prstGeom prst="line">
            <a:avLst/>
          </a:prstGeom>
          <a:ln w="44450"/>
        </p:spPr>
        <p:style>
          <a:lnRef idx="1">
            <a:schemeClr val="dk1"/>
          </a:lnRef>
          <a:fillRef idx="0">
            <a:schemeClr val="dk1"/>
          </a:fillRef>
          <a:effectRef idx="0">
            <a:schemeClr val="dk1"/>
          </a:effectRef>
          <a:fontRef idx="minor">
            <a:schemeClr val="tx1"/>
          </a:fontRef>
        </p:style>
      </p:cxnSp>
      <p:sp>
        <p:nvSpPr>
          <p:cNvPr id="10" name="Title: Session Disclosure">
            <a:extLst>
              <a:ext uri="{FF2B5EF4-FFF2-40B4-BE49-F238E27FC236}">
                <a16:creationId xmlns:a16="http://schemas.microsoft.com/office/drawing/2014/main" id="{30D4EE96-CA0A-4B1D-A5BC-77743D3AD2EF}"/>
              </a:ext>
            </a:extLst>
          </p:cNvPr>
          <p:cNvSpPr txBox="1">
            <a:spLocks/>
          </p:cNvSpPr>
          <p:nvPr/>
        </p:nvSpPr>
        <p:spPr>
          <a:xfrm>
            <a:off x="344510" y="224804"/>
            <a:ext cx="9866852" cy="113355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pPr algn="ctr"/>
            <a:r>
              <a:rPr lang="en-US" dirty="0">
                <a:solidFill>
                  <a:schemeClr val="tx1"/>
                </a:solidFill>
              </a:rPr>
              <a:t>Example Student B, Session 1</a:t>
            </a:r>
          </a:p>
        </p:txBody>
      </p:sp>
      <p:sp>
        <p:nvSpPr>
          <p:cNvPr id="11" name="Text Placeholder">
            <a:extLst>
              <a:ext uri="{FF2B5EF4-FFF2-40B4-BE49-F238E27FC236}">
                <a16:creationId xmlns:a16="http://schemas.microsoft.com/office/drawing/2014/main" id="{96CF09E9-DA54-1000-B005-9A9400427AB9}"/>
              </a:ext>
            </a:extLst>
          </p:cNvPr>
          <p:cNvSpPr txBox="1">
            <a:spLocks/>
          </p:cNvSpPr>
          <p:nvPr/>
        </p:nvSpPr>
        <p:spPr>
          <a:xfrm>
            <a:off x="914399" y="1490602"/>
            <a:ext cx="10482943" cy="2687303"/>
          </a:xfrm>
          <a:prstGeom prst="rect">
            <a:avLst/>
          </a:prstGeom>
        </p:spPr>
        <p:txBody>
          <a:bodyPr vert="horz" lIns="91440" tIns="45720" rIns="91440" bIns="45720" numCol="2" spcCol="914400" rtlCol="0" anchor="t">
            <a:no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Activity</a:t>
            </a:r>
          </a:p>
          <a:p>
            <a:pPr lvl="1">
              <a:lnSpc>
                <a:spcPct val="150000"/>
              </a:lnSpc>
            </a:pPr>
            <a:r>
              <a:rPr lang="en-US" sz="2000" dirty="0"/>
              <a:t>Student is shown Color Glow Purple Activity.  </a:t>
            </a:r>
          </a:p>
          <a:p>
            <a:pPr>
              <a:lnSpc>
                <a:spcPct val="150000"/>
              </a:lnSpc>
            </a:pPr>
            <a:r>
              <a:rPr lang="en-US" dirty="0"/>
              <a:t>Session length</a:t>
            </a:r>
          </a:p>
          <a:p>
            <a:pPr lvl="1">
              <a:lnSpc>
                <a:spcPct val="150000"/>
              </a:lnSpc>
            </a:pPr>
            <a:r>
              <a:rPr lang="en-US" sz="2000" dirty="0"/>
              <a:t>6:59</a:t>
            </a:r>
          </a:p>
          <a:p>
            <a:pPr>
              <a:lnSpc>
                <a:spcPct val="150000"/>
              </a:lnSpc>
            </a:pPr>
            <a:r>
              <a:rPr lang="en-US" dirty="0"/>
              <a:t>Number of looks</a:t>
            </a:r>
          </a:p>
          <a:p>
            <a:pPr lvl="1">
              <a:lnSpc>
                <a:spcPct val="150000"/>
              </a:lnSpc>
            </a:pPr>
            <a:r>
              <a:rPr lang="en-US" sz="2000" dirty="0"/>
              <a:t>124</a:t>
            </a:r>
          </a:p>
          <a:p>
            <a:pPr>
              <a:lnSpc>
                <a:spcPct val="150000"/>
              </a:lnSpc>
            </a:pPr>
            <a:r>
              <a:rPr lang="en-US" dirty="0"/>
              <a:t>Longest look</a:t>
            </a:r>
          </a:p>
          <a:p>
            <a:pPr lvl="1">
              <a:lnSpc>
                <a:spcPct val="150000"/>
              </a:lnSpc>
            </a:pPr>
            <a:r>
              <a:rPr lang="en-US" sz="2000" dirty="0"/>
              <a:t>0:10</a:t>
            </a:r>
          </a:p>
          <a:p>
            <a:pPr>
              <a:lnSpc>
                <a:spcPct val="150000"/>
              </a:lnSpc>
            </a:pPr>
            <a:endParaRPr lang="en-US" dirty="0"/>
          </a:p>
        </p:txBody>
      </p:sp>
      <p:pic>
        <p:nvPicPr>
          <p:cNvPr id="12" name="Picture Placeholder 6" descr="Chart, bar chart&#10;&#10;Description automatically generated">
            <a:extLst>
              <a:ext uri="{FF2B5EF4-FFF2-40B4-BE49-F238E27FC236}">
                <a16:creationId xmlns:a16="http://schemas.microsoft.com/office/drawing/2014/main" id="{7F930732-F6BC-8317-F073-ADA74710927F}"/>
              </a:ext>
            </a:extLst>
          </p:cNvPr>
          <p:cNvPicPr>
            <a:picLocks noChangeAspect="1"/>
          </p:cNvPicPr>
          <p:nvPr/>
        </p:nvPicPr>
        <p:blipFill rotWithShape="1">
          <a:blip r:embed="rId3"/>
          <a:srcRect l="-55" r="-121"/>
          <a:stretch/>
        </p:blipFill>
        <p:spPr>
          <a:xfrm>
            <a:off x="1244048" y="4438110"/>
            <a:ext cx="9144002" cy="2159699"/>
          </a:xfrm>
          <a:prstGeom prst="rect">
            <a:avLst/>
          </a:prstGeom>
        </p:spPr>
      </p:pic>
    </p:spTree>
    <p:extLst>
      <p:ext uri="{BB962C8B-B14F-4D97-AF65-F5344CB8AC3E}">
        <p14:creationId xmlns:p14="http://schemas.microsoft.com/office/powerpoint/2010/main" val="3733072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D0178-81D6-4259-E70A-C9C4D5F8F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4F7DE-D259-EA97-1B9E-6403F7CADCE1}"/>
              </a:ext>
            </a:extLst>
          </p:cNvPr>
          <p:cNvSpPr>
            <a:spLocks noGrp="1"/>
          </p:cNvSpPr>
          <p:nvPr>
            <p:ph type="title"/>
          </p:nvPr>
        </p:nvSpPr>
        <p:spPr>
          <a:xfrm>
            <a:off x="758952" y="994737"/>
            <a:ext cx="10666949" cy="1014984"/>
          </a:xfrm>
        </p:spPr>
        <p:txBody>
          <a:bodyPr/>
          <a:lstStyle/>
          <a:p>
            <a:r>
              <a:rPr lang="en-US" dirty="0"/>
              <a:t>What is CVI?</a:t>
            </a:r>
          </a:p>
        </p:txBody>
      </p:sp>
      <p:sp>
        <p:nvSpPr>
          <p:cNvPr id="3" name="Text Placeholder 2">
            <a:extLst>
              <a:ext uri="{FF2B5EF4-FFF2-40B4-BE49-F238E27FC236}">
                <a16:creationId xmlns:a16="http://schemas.microsoft.com/office/drawing/2014/main" id="{3B1F538F-2B20-4038-6340-62854BBAD129}"/>
              </a:ext>
            </a:extLst>
          </p:cNvPr>
          <p:cNvSpPr>
            <a:spLocks noGrp="1"/>
          </p:cNvSpPr>
          <p:nvPr>
            <p:ph type="body" idx="1"/>
          </p:nvPr>
        </p:nvSpPr>
        <p:spPr>
          <a:xfrm>
            <a:off x="758952" y="2336944"/>
            <a:ext cx="10671048" cy="3401701"/>
          </a:xfrm>
        </p:spPr>
        <p:txBody>
          <a:bodyPr>
            <a:normAutofit/>
          </a:bodyPr>
          <a:lstStyle/>
          <a:p>
            <a:pPr algn="l">
              <a:buFont typeface="Arial" panose="020B0604020202020204" pitchFamily="34" charset="0"/>
              <a:buChar char="•"/>
            </a:pPr>
            <a:r>
              <a:rPr lang="en-US" b="0" i="0" dirty="0">
                <a:solidFill>
                  <a:srgbClr val="000000"/>
                </a:solidFill>
                <a:effectLst/>
              </a:rPr>
              <a:t>CVI stands for Cerebral/Cortical Visual Impairment. CVI is a brain-based visual impairment caused by damage to the visual pathways or visual processing areas of the brain.</a:t>
            </a:r>
          </a:p>
          <a:p>
            <a:pPr algn="l"/>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Individuals with CVI are neurodiverse, and their perspective on the world is unique and valuable. An individualized multisensory approach to learning and intervention empowers life-changing access.</a:t>
            </a:r>
          </a:p>
          <a:p>
            <a:pPr algn="l"/>
            <a:endParaRPr lang="en-US" b="0" i="0" dirty="0">
              <a:solidFill>
                <a:srgbClr val="000000"/>
              </a:solidFill>
              <a:effectLst/>
            </a:endParaRPr>
          </a:p>
          <a:p>
            <a:pPr algn="l">
              <a:buFont typeface="Arial" panose="020B0604020202020204" pitchFamily="34" charset="0"/>
              <a:buChar char="•"/>
            </a:pPr>
            <a:r>
              <a:rPr lang="en-US" b="0" i="0" dirty="0">
                <a:solidFill>
                  <a:srgbClr val="000000"/>
                </a:solidFill>
                <a:effectLst/>
              </a:rPr>
              <a:t>CVI is the leading cause of blindness in children.</a:t>
            </a:r>
          </a:p>
        </p:txBody>
      </p:sp>
      <p:cxnSp>
        <p:nvCxnSpPr>
          <p:cNvPr id="5" name="Straight Connector 4">
            <a:extLst>
              <a:ext uri="{FF2B5EF4-FFF2-40B4-BE49-F238E27FC236}">
                <a16:creationId xmlns:a16="http://schemas.microsoft.com/office/drawing/2014/main" id="{2A1E9277-F871-77B6-E069-9D2435E66568}"/>
              </a:ext>
            </a:extLst>
          </p:cNvPr>
          <p:cNvCxnSpPr/>
          <p:nvPr/>
        </p:nvCxnSpPr>
        <p:spPr>
          <a:xfrm>
            <a:off x="762000" y="2048654"/>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606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ession Disclosure"/>
          <p:cNvSpPr>
            <a:spLocks noGrp="1"/>
          </p:cNvSpPr>
          <p:nvPr>
            <p:ph type="ctrTitle"/>
          </p:nvPr>
        </p:nvSpPr>
        <p:spPr>
          <a:xfrm>
            <a:off x="1148026" y="274496"/>
            <a:ext cx="9895951" cy="1033669"/>
          </a:xfrm>
        </p:spPr>
        <p:txBody>
          <a:bodyPr vert="horz" lIns="121920" tIns="60960" rIns="121920" bIns="60960" rtlCol="0" anchor="ctr" anchorCtr="0">
            <a:normAutofit/>
          </a:bodyPr>
          <a:lstStyle/>
          <a:p>
            <a:pPr algn="ctr"/>
            <a:r>
              <a:rPr lang="en-US" sz="4000" dirty="0">
                <a:solidFill>
                  <a:schemeClr val="tx1"/>
                </a:solidFill>
              </a:rPr>
              <a:t>Example Student B, Session 1</a:t>
            </a:r>
            <a:endParaRPr lang="en-US" sz="4000" dirty="0">
              <a:solidFill>
                <a:schemeClr val="tx1"/>
              </a:solidFill>
              <a:latin typeface="+mj-lt"/>
              <a:cs typeface="+mj-cs"/>
            </a:endParaRPr>
          </a:p>
        </p:txBody>
      </p:sp>
      <p:sp>
        <p:nvSpPr>
          <p:cNvPr id="9" name="Text Placeholder">
            <a:extLst>
              <a:ext uri="{FF2B5EF4-FFF2-40B4-BE49-F238E27FC236}">
                <a16:creationId xmlns:a16="http://schemas.microsoft.com/office/drawing/2014/main" id="{C9874CDB-8C49-34FB-5742-8A025983C2C8}"/>
              </a:ext>
            </a:extLst>
          </p:cNvPr>
          <p:cNvSpPr txBox="1">
            <a:spLocks/>
          </p:cNvSpPr>
          <p:nvPr/>
        </p:nvSpPr>
        <p:spPr>
          <a:xfrm>
            <a:off x="459347" y="1785901"/>
            <a:ext cx="11732655" cy="1873940"/>
          </a:xfrm>
          <a:prstGeom prst="rect">
            <a:avLst/>
          </a:prstGeom>
        </p:spPr>
        <p:txBody>
          <a:bodyPr vert="horz" lIns="121920" tIns="60960" rIns="121920" bIns="60960" numCol="2" spcCol="914400" rtlCol="0" anchor="t">
            <a:normAutofit fontScale="92500" lnSpcReduction="10000"/>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67" dirty="0"/>
              <a:t>Activity</a:t>
            </a:r>
          </a:p>
          <a:p>
            <a:pPr lvl="1"/>
            <a:r>
              <a:rPr lang="en-US" sz="2400" dirty="0">
                <a:solidFill>
                  <a:srgbClr val="0076C3"/>
                </a:solidFill>
              </a:rPr>
              <a:t>Student is shown Color Glow Purple Activity.  </a:t>
            </a:r>
            <a:endParaRPr lang="en-US" sz="2400" dirty="0"/>
          </a:p>
          <a:p>
            <a:r>
              <a:rPr lang="en-US" sz="2667" dirty="0"/>
              <a:t>Session length</a:t>
            </a:r>
          </a:p>
          <a:p>
            <a:pPr lvl="1"/>
            <a:r>
              <a:rPr lang="en-US" sz="2400" dirty="0">
                <a:solidFill>
                  <a:srgbClr val="007CC3"/>
                </a:solidFill>
              </a:rPr>
              <a:t>6:59</a:t>
            </a:r>
          </a:p>
          <a:p>
            <a:r>
              <a:rPr lang="en-US" sz="2667" dirty="0"/>
              <a:t>Number of looks</a:t>
            </a:r>
          </a:p>
          <a:p>
            <a:pPr lvl="1"/>
            <a:r>
              <a:rPr lang="en-US" sz="2400" dirty="0">
                <a:solidFill>
                  <a:srgbClr val="007CC3"/>
                </a:solidFill>
              </a:rPr>
              <a:t>124</a:t>
            </a:r>
            <a:endParaRPr lang="en-US" sz="2400" dirty="0"/>
          </a:p>
          <a:p>
            <a:r>
              <a:rPr lang="en-US" sz="2667" dirty="0"/>
              <a:t>Longest look</a:t>
            </a:r>
          </a:p>
          <a:p>
            <a:pPr lvl="1"/>
            <a:r>
              <a:rPr lang="en-US" sz="2400" dirty="0">
                <a:solidFill>
                  <a:srgbClr val="007CC3"/>
                </a:solidFill>
              </a:rPr>
              <a:t>0:10</a:t>
            </a:r>
          </a:p>
          <a:p>
            <a:endParaRPr lang="en-US" sz="2667" dirty="0"/>
          </a:p>
        </p:txBody>
      </p:sp>
      <p:pic>
        <p:nvPicPr>
          <p:cNvPr id="4" name="Picture Placeholder 6" descr="Chart, bar chart&#10;&#10;Description automatically generated">
            <a:extLst>
              <a:ext uri="{FF2B5EF4-FFF2-40B4-BE49-F238E27FC236}">
                <a16:creationId xmlns:a16="http://schemas.microsoft.com/office/drawing/2014/main" id="{8017F426-E393-7E3F-C26D-94642CE622FE}"/>
              </a:ext>
            </a:extLst>
          </p:cNvPr>
          <p:cNvPicPr>
            <a:picLocks noChangeAspect="1"/>
          </p:cNvPicPr>
          <p:nvPr/>
        </p:nvPicPr>
        <p:blipFill rotWithShape="1">
          <a:blip r:embed="rId3"/>
          <a:srcRect l="-55" r="-121"/>
          <a:stretch/>
        </p:blipFill>
        <p:spPr>
          <a:xfrm>
            <a:off x="1" y="1"/>
            <a:ext cx="28576911" cy="6749508"/>
          </a:xfrm>
          <a:prstGeom prst="rect">
            <a:avLst/>
          </a:prstGeom>
        </p:spPr>
      </p:pic>
    </p:spTree>
    <p:extLst>
      <p:ext uri="{BB962C8B-B14F-4D97-AF65-F5344CB8AC3E}">
        <p14:creationId xmlns:p14="http://schemas.microsoft.com/office/powerpoint/2010/main" val="848869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Session Disclosure"/>
          <p:cNvSpPr>
            <a:spLocks noGrp="1"/>
          </p:cNvSpPr>
          <p:nvPr>
            <p:ph type="ctrTitle"/>
          </p:nvPr>
        </p:nvSpPr>
        <p:spPr>
          <a:xfrm>
            <a:off x="1148026" y="274496"/>
            <a:ext cx="9895951" cy="1033669"/>
          </a:xfrm>
        </p:spPr>
        <p:txBody>
          <a:bodyPr vert="horz" lIns="121920" tIns="60960" rIns="121920" bIns="60960" rtlCol="0" anchor="ctr" anchorCtr="0">
            <a:normAutofit/>
          </a:bodyPr>
          <a:lstStyle/>
          <a:p>
            <a:pPr algn="ctr"/>
            <a:r>
              <a:rPr lang="en-US" sz="4000" dirty="0">
                <a:solidFill>
                  <a:schemeClr val="tx1"/>
                </a:solidFill>
              </a:rPr>
              <a:t>Example Student B, Session 1</a:t>
            </a:r>
            <a:endParaRPr lang="en-US" sz="4000" dirty="0">
              <a:solidFill>
                <a:schemeClr val="tx1"/>
              </a:solidFill>
              <a:latin typeface="+mj-lt"/>
              <a:cs typeface="+mj-cs"/>
            </a:endParaRPr>
          </a:p>
        </p:txBody>
      </p:sp>
      <p:sp>
        <p:nvSpPr>
          <p:cNvPr id="9" name="Text Placeholder">
            <a:extLst>
              <a:ext uri="{FF2B5EF4-FFF2-40B4-BE49-F238E27FC236}">
                <a16:creationId xmlns:a16="http://schemas.microsoft.com/office/drawing/2014/main" id="{C9874CDB-8C49-34FB-5742-8A025983C2C8}"/>
              </a:ext>
            </a:extLst>
          </p:cNvPr>
          <p:cNvSpPr txBox="1">
            <a:spLocks/>
          </p:cNvSpPr>
          <p:nvPr/>
        </p:nvSpPr>
        <p:spPr>
          <a:xfrm>
            <a:off x="459347" y="1785901"/>
            <a:ext cx="11732655" cy="1873940"/>
          </a:xfrm>
          <a:prstGeom prst="rect">
            <a:avLst/>
          </a:prstGeom>
        </p:spPr>
        <p:txBody>
          <a:bodyPr vert="horz" lIns="121920" tIns="60960" rIns="121920" bIns="60960" numCol="2" spcCol="914400" rtlCol="0" anchor="t">
            <a:normAutofit fontScale="92500" lnSpcReduction="10000"/>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67" dirty="0"/>
              <a:t>Activity</a:t>
            </a:r>
          </a:p>
          <a:p>
            <a:pPr lvl="1"/>
            <a:r>
              <a:rPr lang="en-US" sz="2400" dirty="0">
                <a:solidFill>
                  <a:srgbClr val="0076C3"/>
                </a:solidFill>
              </a:rPr>
              <a:t>Student is shown Color Glow Purple Activity.  </a:t>
            </a:r>
            <a:endParaRPr lang="en-US" sz="2400" dirty="0"/>
          </a:p>
          <a:p>
            <a:r>
              <a:rPr lang="en-US" sz="2667" dirty="0"/>
              <a:t>Session length</a:t>
            </a:r>
          </a:p>
          <a:p>
            <a:pPr lvl="1"/>
            <a:r>
              <a:rPr lang="en-US" sz="2400" dirty="0">
                <a:solidFill>
                  <a:srgbClr val="007CC3"/>
                </a:solidFill>
              </a:rPr>
              <a:t>6:59</a:t>
            </a:r>
          </a:p>
          <a:p>
            <a:r>
              <a:rPr lang="en-US" sz="2667" dirty="0"/>
              <a:t>Number of looks</a:t>
            </a:r>
          </a:p>
          <a:p>
            <a:pPr lvl="1"/>
            <a:r>
              <a:rPr lang="en-US" sz="2400" dirty="0">
                <a:solidFill>
                  <a:srgbClr val="007CC3"/>
                </a:solidFill>
              </a:rPr>
              <a:t>124</a:t>
            </a:r>
            <a:endParaRPr lang="en-US" sz="2400" dirty="0"/>
          </a:p>
          <a:p>
            <a:r>
              <a:rPr lang="en-US" sz="2667" dirty="0"/>
              <a:t>Longest look</a:t>
            </a:r>
          </a:p>
          <a:p>
            <a:pPr lvl="1"/>
            <a:r>
              <a:rPr lang="en-US" sz="2400" dirty="0">
                <a:solidFill>
                  <a:srgbClr val="007CC3"/>
                </a:solidFill>
              </a:rPr>
              <a:t>0:10</a:t>
            </a:r>
          </a:p>
          <a:p>
            <a:endParaRPr lang="en-US" sz="2667" dirty="0"/>
          </a:p>
        </p:txBody>
      </p:sp>
      <p:pic>
        <p:nvPicPr>
          <p:cNvPr id="4" name="Picture Placeholder 6" descr="Chart, bar chart&#10;&#10;Description automatically generated">
            <a:extLst>
              <a:ext uri="{FF2B5EF4-FFF2-40B4-BE49-F238E27FC236}">
                <a16:creationId xmlns:a16="http://schemas.microsoft.com/office/drawing/2014/main" id="{8017F426-E393-7E3F-C26D-94642CE622FE}"/>
              </a:ext>
            </a:extLst>
          </p:cNvPr>
          <p:cNvPicPr>
            <a:picLocks noChangeAspect="1"/>
          </p:cNvPicPr>
          <p:nvPr/>
        </p:nvPicPr>
        <p:blipFill rotWithShape="1">
          <a:blip r:embed="rId3"/>
          <a:srcRect l="-55" r="-121"/>
          <a:stretch/>
        </p:blipFill>
        <p:spPr>
          <a:xfrm>
            <a:off x="-14134352" y="90643"/>
            <a:ext cx="28268704" cy="6676715"/>
          </a:xfrm>
          <a:prstGeom prst="rect">
            <a:avLst/>
          </a:prstGeom>
        </p:spPr>
      </p:pic>
    </p:spTree>
    <p:extLst>
      <p:ext uri="{BB962C8B-B14F-4D97-AF65-F5344CB8AC3E}">
        <p14:creationId xmlns:p14="http://schemas.microsoft.com/office/powerpoint/2010/main" val="310275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Look Detection Data 1"/>
          <p:cNvSpPr txBox="1">
            <a:spLocks noGrp="1"/>
          </p:cNvSpPr>
          <p:nvPr>
            <p:ph type="title"/>
          </p:nvPr>
        </p:nvSpPr>
        <p:spPr>
          <a:xfrm>
            <a:off x="499695" y="-555276"/>
            <a:ext cx="11335109" cy="1946675"/>
          </a:xfrm>
          <a:prstGeom prst="rect">
            <a:avLst/>
          </a:prstGeom>
        </p:spPr>
        <p:txBody>
          <a:bodyPr>
            <a:noAutofit/>
          </a:bodyPr>
          <a:lstStyle>
            <a:lvl1pPr>
              <a:defRPr sz="8600" spc="200"/>
            </a:lvl1pPr>
          </a:lstStyle>
          <a:p>
            <a:r>
              <a:rPr sz="6000" dirty="0">
                <a:solidFill>
                  <a:schemeClr val="tx1"/>
                </a:solidFill>
                <a:latin typeface="+mj-lt"/>
              </a:rPr>
              <a:t>Example Student </a:t>
            </a:r>
            <a:r>
              <a:rPr lang="en-US" sz="6000" dirty="0">
                <a:solidFill>
                  <a:schemeClr val="tx1"/>
                </a:solidFill>
                <a:latin typeface="+mj-lt"/>
              </a:rPr>
              <a:t>B</a:t>
            </a:r>
            <a:r>
              <a:rPr sz="6000" dirty="0">
                <a:solidFill>
                  <a:schemeClr val="tx1"/>
                </a:solidFill>
                <a:latin typeface="+mj-lt"/>
              </a:rPr>
              <a:t>, Session </a:t>
            </a:r>
            <a:r>
              <a:rPr lang="en-US" sz="6000" dirty="0">
                <a:solidFill>
                  <a:schemeClr val="tx1"/>
                </a:solidFill>
                <a:latin typeface="+mj-lt"/>
              </a:rPr>
              <a:t>2</a:t>
            </a:r>
            <a:endParaRPr sz="6000" dirty="0">
              <a:solidFill>
                <a:schemeClr val="tx1"/>
              </a:solidFill>
              <a:latin typeface="+mj-lt"/>
            </a:endParaRPr>
          </a:p>
        </p:txBody>
      </p:sp>
      <p:pic>
        <p:nvPicPr>
          <p:cNvPr id="308" name="CViConnect Logo" descr="CViConnect Logo"/>
          <p:cNvPicPr>
            <a:picLocks noChangeAspect="1"/>
          </p:cNvPicPr>
          <p:nvPr/>
        </p:nvPicPr>
        <p:blipFill>
          <a:blip r:embed="rId2">
            <a:alphaModFix amt="93495"/>
          </a:blip>
          <a:srcRect t="24709" b="33461"/>
          <a:stretch>
            <a:fillRect/>
          </a:stretch>
        </p:blipFill>
        <p:spPr>
          <a:xfrm>
            <a:off x="101839" y="6358196"/>
            <a:ext cx="1109187" cy="463968"/>
          </a:xfrm>
          <a:prstGeom prst="rect">
            <a:avLst/>
          </a:prstGeom>
          <a:ln w="12700">
            <a:miter lim="400000"/>
          </a:ln>
        </p:spPr>
      </p:pic>
      <p:sp>
        <p:nvSpPr>
          <p:cNvPr id="310" name="Text Placeholder"/>
          <p:cNvSpPr txBox="1"/>
          <p:nvPr/>
        </p:nvSpPr>
        <p:spPr>
          <a:xfrm>
            <a:off x="499695" y="1657602"/>
            <a:ext cx="6133688" cy="4931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normAutofit fontScale="85000" lnSpcReduction="10000"/>
          </a:bodyPr>
          <a:lstStyle/>
          <a:p>
            <a:pPr>
              <a:lnSpc>
                <a:spcPct val="150000"/>
              </a:lnSpc>
            </a:pPr>
            <a:r>
              <a:rPr lang="en-US" sz="2000" dirty="0"/>
              <a:t>Position</a:t>
            </a:r>
          </a:p>
          <a:p>
            <a:pPr marL="838179" lvl="1" indent="-380990">
              <a:lnSpc>
                <a:spcPct val="150000"/>
              </a:lnSpc>
              <a:buFont typeface="Arial" panose="020B0604020202020204" pitchFamily="34" charset="0"/>
              <a:buChar char="•"/>
            </a:pPr>
            <a:r>
              <a:rPr lang="en-US" sz="2000" dirty="0"/>
              <a:t>Child is positioned in their wheelchair.</a:t>
            </a:r>
          </a:p>
          <a:p>
            <a:pPr>
              <a:lnSpc>
                <a:spcPct val="150000"/>
              </a:lnSpc>
            </a:pPr>
            <a:r>
              <a:rPr lang="en-US" sz="2000" dirty="0"/>
              <a:t>Activity</a:t>
            </a:r>
          </a:p>
          <a:p>
            <a:pPr marL="838179" lvl="1" indent="-380990">
              <a:lnSpc>
                <a:spcPct val="150000"/>
              </a:lnSpc>
              <a:buFont typeface="Arial" panose="020B0604020202020204" pitchFamily="34" charset="0"/>
              <a:buChar char="•"/>
            </a:pPr>
            <a:r>
              <a:rPr lang="en-US" sz="2000" dirty="0"/>
              <a:t>Student is shown Color Glow Red Activity.  </a:t>
            </a:r>
          </a:p>
          <a:p>
            <a:pPr>
              <a:lnSpc>
                <a:spcPct val="150000"/>
              </a:lnSpc>
            </a:pPr>
            <a:r>
              <a:rPr lang="en-US" sz="2000" dirty="0"/>
              <a:t>Session length</a:t>
            </a:r>
          </a:p>
          <a:p>
            <a:pPr marL="838179" lvl="1" indent="-380990">
              <a:lnSpc>
                <a:spcPct val="150000"/>
              </a:lnSpc>
              <a:buFont typeface="Arial" panose="020B0604020202020204" pitchFamily="34" charset="0"/>
              <a:buChar char="•"/>
            </a:pPr>
            <a:r>
              <a:rPr lang="en-US" sz="2000" dirty="0"/>
              <a:t>5:31</a:t>
            </a:r>
          </a:p>
          <a:p>
            <a:pPr>
              <a:lnSpc>
                <a:spcPct val="150000"/>
              </a:lnSpc>
            </a:pPr>
            <a:r>
              <a:rPr lang="en-US" sz="2000" dirty="0"/>
              <a:t>Number of looks</a:t>
            </a:r>
          </a:p>
          <a:p>
            <a:pPr marL="838179" lvl="1" indent="-380990">
              <a:lnSpc>
                <a:spcPct val="150000"/>
              </a:lnSpc>
              <a:buFont typeface="Arial" panose="020B0604020202020204" pitchFamily="34" charset="0"/>
              <a:buChar char="•"/>
            </a:pPr>
            <a:r>
              <a:rPr lang="en-US" sz="2000" dirty="0"/>
              <a:t>251</a:t>
            </a:r>
          </a:p>
          <a:p>
            <a:pPr>
              <a:lnSpc>
                <a:spcPct val="150000"/>
              </a:lnSpc>
            </a:pPr>
            <a:r>
              <a:rPr lang="en-US" sz="2000" dirty="0"/>
              <a:t>Longest look</a:t>
            </a:r>
          </a:p>
          <a:p>
            <a:pPr marL="838179" lvl="1" indent="-380990">
              <a:lnSpc>
                <a:spcPct val="150000"/>
              </a:lnSpc>
              <a:buFont typeface="Arial" panose="020B0604020202020204" pitchFamily="34" charset="0"/>
              <a:buChar char="•"/>
            </a:pPr>
            <a:r>
              <a:rPr lang="en-US" sz="2000" dirty="0"/>
              <a:t>0:58</a:t>
            </a:r>
          </a:p>
          <a:p>
            <a:pPr>
              <a:lnSpc>
                <a:spcPct val="150000"/>
              </a:lnSpc>
            </a:pPr>
            <a:r>
              <a:rPr lang="en-US" sz="2000" dirty="0"/>
              <a:t>Preferred Field</a:t>
            </a:r>
          </a:p>
          <a:p>
            <a:pPr marL="838179" lvl="1" indent="-380990">
              <a:lnSpc>
                <a:spcPct val="150000"/>
              </a:lnSpc>
              <a:buFont typeface="Arial" panose="020B0604020202020204" pitchFamily="34" charset="0"/>
              <a:buChar char="•"/>
            </a:pPr>
            <a:r>
              <a:rPr lang="en-US" sz="2000" dirty="0"/>
              <a:t>iPad is located at student’s central field at eye level.</a:t>
            </a:r>
          </a:p>
        </p:txBody>
      </p:sp>
      <p:pic>
        <p:nvPicPr>
          <p:cNvPr id="2" name="Picture Placeholder 5" descr="A picture containing laser, blur&#10;&#10;Description automatically generated">
            <a:extLst>
              <a:ext uri="{FF2B5EF4-FFF2-40B4-BE49-F238E27FC236}">
                <a16:creationId xmlns:a16="http://schemas.microsoft.com/office/drawing/2014/main" id="{E1A28372-A272-9945-733E-118C9BE0FF47}"/>
              </a:ext>
            </a:extLst>
          </p:cNvPr>
          <p:cNvPicPr>
            <a:picLocks noChangeAspect="1"/>
          </p:cNvPicPr>
          <p:nvPr/>
        </p:nvPicPr>
        <p:blipFill rotWithShape="1">
          <a:blip r:embed="rId3"/>
          <a:srcRect t="-256" b="468"/>
          <a:stretch/>
        </p:blipFill>
        <p:spPr>
          <a:xfrm>
            <a:off x="7511774" y="1659166"/>
            <a:ext cx="3978612" cy="4931014"/>
          </a:xfrm>
          <a:prstGeom prst="rect">
            <a:avLst/>
          </a:prstGeom>
        </p:spPr>
      </p:pic>
      <p:cxnSp>
        <p:nvCxnSpPr>
          <p:cNvPr id="3" name="Straight Connector 2">
            <a:extLst>
              <a:ext uri="{FF2B5EF4-FFF2-40B4-BE49-F238E27FC236}">
                <a16:creationId xmlns:a16="http://schemas.microsoft.com/office/drawing/2014/main" id="{1841284C-6C61-8685-78C7-521BAF0BCE82}"/>
              </a:ext>
            </a:extLst>
          </p:cNvPr>
          <p:cNvCxnSpPr/>
          <p:nvPr/>
        </p:nvCxnSpPr>
        <p:spPr>
          <a:xfrm>
            <a:off x="600771" y="1358357"/>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891138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87B59-1D09-A8DB-EFAE-027D866B831F}"/>
            </a:ext>
          </a:extLst>
        </p:cNvPr>
        <p:cNvGrpSpPr/>
        <p:nvPr/>
      </p:nvGrpSpPr>
      <p:grpSpPr>
        <a:xfrm>
          <a:off x="0" y="0"/>
          <a:ext cx="0" cy="0"/>
          <a:chOff x="0" y="0"/>
          <a:chExt cx="0" cy="0"/>
        </a:xfrm>
      </p:grpSpPr>
      <p:pic>
        <p:nvPicPr>
          <p:cNvPr id="6" name="CViConnect Logo" descr="CViConnect Logo">
            <a:extLst>
              <a:ext uri="{FF2B5EF4-FFF2-40B4-BE49-F238E27FC236}">
                <a16:creationId xmlns:a16="http://schemas.microsoft.com/office/drawing/2014/main" id="{4407BA8F-2FF6-9CEE-6CD1-EE856FE4AA5A}"/>
              </a:ext>
            </a:extLst>
          </p:cNvPr>
          <p:cNvPicPr>
            <a:picLocks noChangeAspect="1"/>
          </p:cNvPicPr>
          <p:nvPr/>
        </p:nvPicPr>
        <p:blipFill>
          <a:blip r:embed="rId2">
            <a:alphaModFix amt="93495"/>
          </a:blip>
          <a:srcRect t="24709" b="33461"/>
          <a:stretch>
            <a:fillRect/>
          </a:stretch>
        </p:blipFill>
        <p:spPr>
          <a:xfrm>
            <a:off x="0" y="6337619"/>
            <a:ext cx="1244048" cy="520381"/>
          </a:xfrm>
          <a:prstGeom prst="rect">
            <a:avLst/>
          </a:prstGeom>
          <a:ln w="12700">
            <a:miter lim="400000"/>
          </a:ln>
        </p:spPr>
      </p:pic>
      <p:cxnSp>
        <p:nvCxnSpPr>
          <p:cNvPr id="7" name="Straight Connector 6">
            <a:extLst>
              <a:ext uri="{FF2B5EF4-FFF2-40B4-BE49-F238E27FC236}">
                <a16:creationId xmlns:a16="http://schemas.microsoft.com/office/drawing/2014/main" id="{39495953-C71F-E42F-CE17-C0AB9F28D93C}"/>
              </a:ext>
            </a:extLst>
          </p:cNvPr>
          <p:cNvCxnSpPr/>
          <p:nvPr/>
        </p:nvCxnSpPr>
        <p:spPr>
          <a:xfrm>
            <a:off x="600771" y="1358357"/>
            <a:ext cx="7805057" cy="0"/>
          </a:xfrm>
          <a:prstGeom prst="line">
            <a:avLst/>
          </a:prstGeom>
          <a:ln w="44450"/>
        </p:spPr>
        <p:style>
          <a:lnRef idx="1">
            <a:schemeClr val="dk1"/>
          </a:lnRef>
          <a:fillRef idx="0">
            <a:schemeClr val="dk1"/>
          </a:fillRef>
          <a:effectRef idx="0">
            <a:schemeClr val="dk1"/>
          </a:effectRef>
          <a:fontRef idx="minor">
            <a:schemeClr val="tx1"/>
          </a:fontRef>
        </p:style>
      </p:cxnSp>
      <p:sp>
        <p:nvSpPr>
          <p:cNvPr id="2" name="Title: Session Disclosure">
            <a:extLst>
              <a:ext uri="{FF2B5EF4-FFF2-40B4-BE49-F238E27FC236}">
                <a16:creationId xmlns:a16="http://schemas.microsoft.com/office/drawing/2014/main" id="{DE19BC90-3918-4FCB-385E-6DA32A7B15B2}"/>
              </a:ext>
            </a:extLst>
          </p:cNvPr>
          <p:cNvSpPr txBox="1">
            <a:spLocks/>
          </p:cNvSpPr>
          <p:nvPr/>
        </p:nvSpPr>
        <p:spPr>
          <a:xfrm>
            <a:off x="-277667" y="540099"/>
            <a:ext cx="10957170" cy="77525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pPr algn="ctr"/>
            <a:r>
              <a:rPr lang="en-US" dirty="0">
                <a:solidFill>
                  <a:schemeClr val="tx1"/>
                </a:solidFill>
              </a:rPr>
              <a:t>Example Student B, Session 1</a:t>
            </a:r>
          </a:p>
        </p:txBody>
      </p:sp>
      <p:sp>
        <p:nvSpPr>
          <p:cNvPr id="3" name="Text Placeholder">
            <a:extLst>
              <a:ext uri="{FF2B5EF4-FFF2-40B4-BE49-F238E27FC236}">
                <a16:creationId xmlns:a16="http://schemas.microsoft.com/office/drawing/2014/main" id="{7B3A3B45-A70A-763D-7D2A-E3529AF95D1B}"/>
              </a:ext>
            </a:extLst>
          </p:cNvPr>
          <p:cNvSpPr txBox="1">
            <a:spLocks/>
          </p:cNvSpPr>
          <p:nvPr/>
        </p:nvSpPr>
        <p:spPr>
          <a:xfrm>
            <a:off x="668438" y="1563102"/>
            <a:ext cx="11650083" cy="1865898"/>
          </a:xfrm>
          <a:prstGeom prst="rect">
            <a:avLst/>
          </a:prstGeom>
        </p:spPr>
        <p:txBody>
          <a:bodyPr vert="horz" lIns="91440" tIns="45720" rIns="91440" bIns="45720" numCol="2" spcCol="914400" rtlCol="0" anchor="t">
            <a:noAutofit/>
          </a:bodyPr>
          <a:lstStyle>
            <a:lvl1pPr marL="32004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Activity</a:t>
            </a:r>
          </a:p>
          <a:p>
            <a:pPr lvl="1"/>
            <a:r>
              <a:rPr lang="en-US" sz="2000" dirty="0"/>
              <a:t>Student is shown Color Glow Red Activity.  </a:t>
            </a:r>
          </a:p>
          <a:p>
            <a:r>
              <a:rPr lang="en-US" dirty="0"/>
              <a:t>Session length</a:t>
            </a:r>
          </a:p>
          <a:p>
            <a:pPr lvl="1"/>
            <a:r>
              <a:rPr lang="en-US" sz="2000" dirty="0"/>
              <a:t>5:31</a:t>
            </a:r>
          </a:p>
          <a:p>
            <a:r>
              <a:rPr lang="en-US" dirty="0"/>
              <a:t>Number of looks</a:t>
            </a:r>
          </a:p>
          <a:p>
            <a:pPr lvl="1"/>
            <a:r>
              <a:rPr lang="en-US" sz="2000" dirty="0"/>
              <a:t>251</a:t>
            </a:r>
          </a:p>
          <a:p>
            <a:r>
              <a:rPr lang="en-US" dirty="0"/>
              <a:t>Longest look</a:t>
            </a:r>
          </a:p>
          <a:p>
            <a:pPr lvl="1"/>
            <a:r>
              <a:rPr lang="en-US" sz="2000" dirty="0"/>
              <a:t>0:58</a:t>
            </a:r>
          </a:p>
        </p:txBody>
      </p:sp>
      <p:pic>
        <p:nvPicPr>
          <p:cNvPr id="4" name="Picture 3" descr="Bar chart&#10;&#10;Description automatically generated with low confidence">
            <a:extLst>
              <a:ext uri="{FF2B5EF4-FFF2-40B4-BE49-F238E27FC236}">
                <a16:creationId xmlns:a16="http://schemas.microsoft.com/office/drawing/2014/main" id="{F111E9DB-B8F9-BEC5-CB18-02B622C054C2}"/>
              </a:ext>
            </a:extLst>
          </p:cNvPr>
          <p:cNvPicPr>
            <a:picLocks noChangeAspect="1"/>
          </p:cNvPicPr>
          <p:nvPr/>
        </p:nvPicPr>
        <p:blipFill>
          <a:blip r:embed="rId3"/>
          <a:stretch>
            <a:fillRect/>
          </a:stretch>
        </p:blipFill>
        <p:spPr>
          <a:xfrm>
            <a:off x="1209839" y="3924503"/>
            <a:ext cx="9245377" cy="2102991"/>
          </a:xfrm>
          <a:prstGeom prst="rect">
            <a:avLst/>
          </a:prstGeom>
        </p:spPr>
      </p:pic>
    </p:spTree>
    <p:extLst>
      <p:ext uri="{BB962C8B-B14F-4D97-AF65-F5344CB8AC3E}">
        <p14:creationId xmlns:p14="http://schemas.microsoft.com/office/powerpoint/2010/main" val="266708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 chart&#10;&#10;Description automatically generated with low confidence">
            <a:extLst>
              <a:ext uri="{FF2B5EF4-FFF2-40B4-BE49-F238E27FC236}">
                <a16:creationId xmlns:a16="http://schemas.microsoft.com/office/drawing/2014/main" id="{922E0ED0-DE3F-51DE-67E0-FD7C147123E9}"/>
              </a:ext>
            </a:extLst>
          </p:cNvPr>
          <p:cNvPicPr>
            <a:picLocks noChangeAspect="1"/>
          </p:cNvPicPr>
          <p:nvPr/>
        </p:nvPicPr>
        <p:blipFill>
          <a:blip r:embed="rId2"/>
          <a:stretch>
            <a:fillRect/>
          </a:stretch>
        </p:blipFill>
        <p:spPr>
          <a:xfrm>
            <a:off x="1" y="492794"/>
            <a:ext cx="27983345" cy="6365207"/>
          </a:xfrm>
          <a:prstGeom prst="rect">
            <a:avLst/>
          </a:prstGeom>
        </p:spPr>
      </p:pic>
    </p:spTree>
    <p:extLst>
      <p:ext uri="{BB962C8B-B14F-4D97-AF65-F5344CB8AC3E}">
        <p14:creationId xmlns:p14="http://schemas.microsoft.com/office/powerpoint/2010/main" val="2728818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 chart&#10;&#10;Description automatically generated with low confidence">
            <a:extLst>
              <a:ext uri="{FF2B5EF4-FFF2-40B4-BE49-F238E27FC236}">
                <a16:creationId xmlns:a16="http://schemas.microsoft.com/office/drawing/2014/main" id="{922E0ED0-DE3F-51DE-67E0-FD7C147123E9}"/>
              </a:ext>
            </a:extLst>
          </p:cNvPr>
          <p:cNvPicPr>
            <a:picLocks noChangeAspect="1"/>
          </p:cNvPicPr>
          <p:nvPr/>
        </p:nvPicPr>
        <p:blipFill>
          <a:blip r:embed="rId2"/>
          <a:stretch>
            <a:fillRect/>
          </a:stretch>
        </p:blipFill>
        <p:spPr>
          <a:xfrm>
            <a:off x="-16497928" y="166036"/>
            <a:ext cx="28689928" cy="6525928"/>
          </a:xfrm>
          <a:prstGeom prst="rect">
            <a:avLst/>
          </a:prstGeom>
        </p:spPr>
      </p:pic>
    </p:spTree>
    <p:extLst>
      <p:ext uri="{BB962C8B-B14F-4D97-AF65-F5344CB8AC3E}">
        <p14:creationId xmlns:p14="http://schemas.microsoft.com/office/powerpoint/2010/main" val="2694702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30" name="Rectangle 2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C6704B-5CF4-BFA6-C6F9-1FF2EF8D9635}"/>
              </a:ext>
            </a:extLst>
          </p:cNvPr>
          <p:cNvSpPr>
            <a:spLocks noGrp="1"/>
          </p:cNvSpPr>
          <p:nvPr>
            <p:ph type="title"/>
          </p:nvPr>
        </p:nvSpPr>
        <p:spPr>
          <a:xfrm>
            <a:off x="758952" y="420625"/>
            <a:ext cx="10667998" cy="1326814"/>
          </a:xfrm>
        </p:spPr>
        <p:txBody>
          <a:bodyPr vert="horz" lIns="91440" tIns="45720" rIns="91440" bIns="45720" rtlCol="0" anchor="ctr">
            <a:normAutofit/>
          </a:bodyPr>
          <a:lstStyle/>
          <a:p>
            <a:pPr algn="l" defTabSz="914400"/>
            <a:r>
              <a:rPr lang="en-US" sz="6000" i="1" kern="1200" cap="none" spc="100" baseline="0" dirty="0">
                <a:solidFill>
                  <a:schemeClr val="tx1">
                    <a:lumMod val="85000"/>
                    <a:lumOff val="15000"/>
                  </a:schemeClr>
                </a:solidFill>
                <a:latin typeface="+mj-lt"/>
                <a:ea typeface="+mj-ea"/>
                <a:cs typeface="+mj-cs"/>
              </a:rPr>
              <a:t>Example Student D</a:t>
            </a:r>
          </a:p>
        </p:txBody>
      </p:sp>
      <p:cxnSp>
        <p:nvCxnSpPr>
          <p:cNvPr id="31" name="Straight Connector 30">
            <a:extLst>
              <a:ext uri="{FF2B5EF4-FFF2-40B4-BE49-F238E27FC236}">
                <a16:creationId xmlns:a16="http://schemas.microsoft.com/office/drawing/2014/main" id="{4D5E13B1-3A31-47C7-8474-7A3DE6006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3888" y="1976039"/>
            <a:ext cx="105156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graph&#10;&#10;AI-generated content may be incorrect.">
            <a:extLst>
              <a:ext uri="{FF2B5EF4-FFF2-40B4-BE49-F238E27FC236}">
                <a16:creationId xmlns:a16="http://schemas.microsoft.com/office/drawing/2014/main" id="{F8E7F803-68A2-B60E-40E1-A9B0BEC1A216}"/>
              </a:ext>
            </a:extLst>
          </p:cNvPr>
          <p:cNvPicPr>
            <a:picLocks noChangeAspect="1"/>
          </p:cNvPicPr>
          <p:nvPr/>
        </p:nvPicPr>
        <p:blipFill>
          <a:blip r:embed="rId2"/>
          <a:stretch>
            <a:fillRect/>
          </a:stretch>
        </p:blipFill>
        <p:spPr>
          <a:xfrm>
            <a:off x="758952" y="2514600"/>
            <a:ext cx="7862808" cy="2791295"/>
          </a:xfrm>
          <a:prstGeom prst="rect">
            <a:avLst/>
          </a:prstGeom>
        </p:spPr>
      </p:pic>
      <p:sp>
        <p:nvSpPr>
          <p:cNvPr id="2" name="Text Placeholder 1">
            <a:extLst>
              <a:ext uri="{FF2B5EF4-FFF2-40B4-BE49-F238E27FC236}">
                <a16:creationId xmlns:a16="http://schemas.microsoft.com/office/drawing/2014/main" id="{D95D45FA-CA4A-55B2-19C3-F5AF94607345}"/>
              </a:ext>
            </a:extLst>
          </p:cNvPr>
          <p:cNvSpPr>
            <a:spLocks noGrp="1"/>
          </p:cNvSpPr>
          <p:nvPr>
            <p:ph type="body" sz="half" idx="1"/>
          </p:nvPr>
        </p:nvSpPr>
        <p:spPr>
          <a:xfrm>
            <a:off x="8935453" y="2486526"/>
            <a:ext cx="2494418" cy="3295563"/>
          </a:xfrm>
        </p:spPr>
        <p:txBody>
          <a:bodyPr vert="horz" lIns="91440" tIns="45720" rIns="91440" bIns="45720" rtlCol="0">
            <a:normAutofit/>
          </a:bodyPr>
          <a:lstStyle/>
          <a:p>
            <a:pPr marL="182880" defTabSz="914400">
              <a:lnSpc>
                <a:spcPct val="110000"/>
              </a:lnSpc>
              <a:spcBef>
                <a:spcPts val="400"/>
              </a:spcBef>
            </a:pPr>
            <a:r>
              <a:rPr lang="en-US" dirty="0">
                <a:solidFill>
                  <a:schemeClr val="tx1">
                    <a:lumMod val="85000"/>
                    <a:lumOff val="15000"/>
                  </a:schemeClr>
                </a:solidFill>
              </a:rPr>
              <a:t>TVI noted high decibel detection and frequent look away</a:t>
            </a:r>
          </a:p>
          <a:p>
            <a:pPr marL="182880" defTabSz="914400">
              <a:lnSpc>
                <a:spcPct val="110000"/>
              </a:lnSpc>
              <a:spcBef>
                <a:spcPts val="400"/>
              </a:spcBef>
            </a:pPr>
            <a:r>
              <a:rPr lang="en-US" dirty="0">
                <a:solidFill>
                  <a:schemeClr val="tx1">
                    <a:lumMod val="85000"/>
                    <a:lumOff val="15000"/>
                  </a:schemeClr>
                </a:solidFill>
              </a:rPr>
              <a:t>Good reminder for her and mom to limit talking during visual opportunities</a:t>
            </a:r>
          </a:p>
        </p:txBody>
      </p:sp>
      <p:sp>
        <p:nvSpPr>
          <p:cNvPr id="3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74815398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DFEB6-2F2D-5E33-8382-359F8A8BD17E}"/>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53E3C7E6-6A85-533E-B512-8910FE75A938}"/>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The Project Objectives</a:t>
            </a:r>
            <a:endParaRPr dirty="0"/>
          </a:p>
        </p:txBody>
      </p:sp>
      <p:cxnSp>
        <p:nvCxnSpPr>
          <p:cNvPr id="5" name="Straight Connector 4">
            <a:extLst>
              <a:ext uri="{FF2B5EF4-FFF2-40B4-BE49-F238E27FC236}">
                <a16:creationId xmlns:a16="http://schemas.microsoft.com/office/drawing/2014/main" id="{E9F7EDC6-1EC4-B451-CBEF-EFBD1B462051}"/>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5D789156-21C1-4A45-9291-F2F707912C28}"/>
              </a:ext>
            </a:extLst>
          </p:cNvPr>
          <p:cNvGraphicFramePr/>
          <p:nvPr/>
        </p:nvGraphicFramePr>
        <p:xfrm>
          <a:off x="758952" y="1773382"/>
          <a:ext cx="10671048" cy="5084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7029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F19F6-0DE4-484A-A1B5-EF22AB072228}"/>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8802BB62-DE4B-62DA-4A21-EBFCCB1D2DCA}"/>
              </a:ext>
            </a:extLst>
          </p:cNvPr>
          <p:cNvSpPr txBox="1">
            <a:spLocks noGrp="1"/>
          </p:cNvSpPr>
          <p:nvPr>
            <p:ph type="title"/>
          </p:nvPr>
        </p:nvSpPr>
        <p:spPr>
          <a:xfrm>
            <a:off x="754853" y="309927"/>
            <a:ext cx="10666949"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Objective 7:</a:t>
            </a:r>
            <a:endParaRPr dirty="0"/>
          </a:p>
        </p:txBody>
      </p:sp>
      <p:cxnSp>
        <p:nvCxnSpPr>
          <p:cNvPr id="5" name="Straight Connector 4">
            <a:extLst>
              <a:ext uri="{FF2B5EF4-FFF2-40B4-BE49-F238E27FC236}">
                <a16:creationId xmlns:a16="http://schemas.microsoft.com/office/drawing/2014/main" id="{B958E497-0817-FC5F-1105-2C73E3799059}"/>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7" name="Text Placeholder 2">
            <a:extLst>
              <a:ext uri="{FF2B5EF4-FFF2-40B4-BE49-F238E27FC236}">
                <a16:creationId xmlns:a16="http://schemas.microsoft.com/office/drawing/2014/main" id="{42A950CC-186B-8E27-5DA1-76BFF357596E}"/>
              </a:ext>
            </a:extLst>
          </p:cNvPr>
          <p:cNvGraphicFramePr/>
          <p:nvPr>
            <p:extLst>
              <p:ext uri="{D42A27DB-BD31-4B8C-83A1-F6EECF244321}">
                <p14:modId xmlns:p14="http://schemas.microsoft.com/office/powerpoint/2010/main" val="1127740732"/>
              </p:ext>
            </p:extLst>
          </p:nvPr>
        </p:nvGraphicFramePr>
        <p:xfrm>
          <a:off x="594570" y="570020"/>
          <a:ext cx="10572194" cy="2724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7DCBD2F-90A5-F787-8427-3CB39DA81992}"/>
              </a:ext>
            </a:extLst>
          </p:cNvPr>
          <p:cNvSpPr txBox="1"/>
          <p:nvPr/>
        </p:nvSpPr>
        <p:spPr>
          <a:xfrm>
            <a:off x="1230820" y="2539793"/>
            <a:ext cx="9985016" cy="2226956"/>
          </a:xfrm>
          <a:prstGeom prst="rect">
            <a:avLst/>
          </a:prstGeom>
          <a:noFill/>
        </p:spPr>
        <p:txBody>
          <a:bodyPr wrap="square">
            <a:spAutoFit/>
          </a:bodyPr>
          <a:lstStyle/>
          <a:p>
            <a:pPr marL="342900" marR="0" indent="-342900">
              <a:lnSpc>
                <a:spcPct val="200000"/>
              </a:lnSpc>
              <a:spcBef>
                <a:spcPts val="0"/>
              </a:spcBef>
              <a:spcAft>
                <a:spcPts val="0"/>
              </a:spcAft>
              <a:buFont typeface="Arial" panose="020B0604020202020204" pitchFamily="34" charset="0"/>
              <a:buChar char="•"/>
            </a:pPr>
            <a:r>
              <a:rPr lang="en-US" dirty="0"/>
              <a:t>All 7 states have at least one site</a:t>
            </a:r>
          </a:p>
          <a:p>
            <a:pPr marL="342900" marR="0" indent="-342900">
              <a:lnSpc>
                <a:spcPct val="200000"/>
              </a:lnSpc>
              <a:spcBef>
                <a:spcPts val="0"/>
              </a:spcBef>
              <a:spcAft>
                <a:spcPts val="0"/>
              </a:spcAft>
              <a:buFont typeface="Arial" panose="020B0604020202020204" pitchFamily="34" charset="0"/>
              <a:buChar char="•"/>
            </a:pPr>
            <a:r>
              <a:rPr lang="en-US" dirty="0"/>
              <a:t>Provide iPads and Wi-Fi access as needed</a:t>
            </a:r>
          </a:p>
          <a:p>
            <a:pPr marL="342900" marR="0" indent="-342900">
              <a:lnSpc>
                <a:spcPct val="200000"/>
              </a:lnSpc>
              <a:spcBef>
                <a:spcPts val="0"/>
              </a:spcBef>
              <a:spcAft>
                <a:spcPts val="0"/>
              </a:spcAft>
              <a:buFont typeface="Arial" panose="020B0604020202020204" pitchFamily="34" charset="0"/>
              <a:buChar char="•"/>
            </a:pPr>
            <a:r>
              <a:rPr lang="en-US" dirty="0"/>
              <a:t>No Wi-Fi Mode</a:t>
            </a:r>
          </a:p>
          <a:p>
            <a:pPr marL="342900" marR="0" indent="-342900">
              <a:lnSpc>
                <a:spcPct val="200000"/>
              </a:lnSpc>
              <a:spcBef>
                <a:spcPts val="0"/>
              </a:spcBef>
              <a:spcAft>
                <a:spcPts val="0"/>
              </a:spcAft>
              <a:buFont typeface="Arial" panose="020B0604020202020204" pitchFamily="34" charset="0"/>
              <a:buChar char="•"/>
            </a:pPr>
            <a:r>
              <a:rPr lang="en-US" dirty="0"/>
              <a:t>Temporary store encrypted data not accessible on the iPad for data security</a:t>
            </a:r>
          </a:p>
        </p:txBody>
      </p:sp>
    </p:spTree>
    <p:extLst>
      <p:ext uri="{BB962C8B-B14F-4D97-AF65-F5344CB8AC3E}">
        <p14:creationId xmlns:p14="http://schemas.microsoft.com/office/powerpoint/2010/main" val="2089804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B6479D1-1270-1741-CBE7-B402ACF6C33E}"/>
            </a:ext>
          </a:extLst>
        </p:cNvPr>
        <p:cNvGrpSpPr/>
        <p:nvPr/>
      </p:nvGrpSpPr>
      <p:grpSpPr>
        <a:xfrm>
          <a:off x="0" y="0"/>
          <a:ext cx="0" cy="0"/>
          <a:chOff x="0" y="0"/>
          <a:chExt cx="0" cy="0"/>
        </a:xfrm>
      </p:grpSpPr>
      <p:sp>
        <p:nvSpPr>
          <p:cNvPr id="17"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9" name="Straight Connector 18">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8">
            <a:extLst>
              <a:ext uri="{FF2B5EF4-FFF2-40B4-BE49-F238E27FC236}">
                <a16:creationId xmlns:a16="http://schemas.microsoft.com/office/drawing/2014/main" id="{2383DC44-FC65-81FD-EAA8-42B82CF52B52}"/>
              </a:ext>
            </a:extLst>
          </p:cNvPr>
          <p:cNvSpPr>
            <a:spLocks noGrp="1"/>
          </p:cNvSpPr>
          <p:nvPr>
            <p:ph type="title"/>
          </p:nvPr>
        </p:nvSpPr>
        <p:spPr>
          <a:xfrm>
            <a:off x="758952" y="1128811"/>
            <a:ext cx="3447288" cy="3342290"/>
          </a:xfrm>
        </p:spPr>
        <p:txBody>
          <a:bodyPr vert="horz" lIns="91440" tIns="45720" rIns="91440" bIns="45720" rtlCol="0" anchor="b">
            <a:normAutofit/>
          </a:bodyPr>
          <a:lstStyle/>
          <a:p>
            <a:r>
              <a:rPr lang="en-US" sz="5400" i="1" kern="1200" spc="100" baseline="0">
                <a:solidFill>
                  <a:schemeClr val="bg1"/>
                </a:solidFill>
                <a:latin typeface="+mj-lt"/>
                <a:ea typeface="+mj-ea"/>
                <a:cs typeface="+mj-cs"/>
              </a:rPr>
              <a:t>Preliminary Results</a:t>
            </a:r>
          </a:p>
        </p:txBody>
      </p:sp>
      <p:pic>
        <p:nvPicPr>
          <p:cNvPr id="23" name="Graphic 22" descr="Bar chart">
            <a:extLst>
              <a:ext uri="{FF2B5EF4-FFF2-40B4-BE49-F238E27FC236}">
                <a16:creationId xmlns:a16="http://schemas.microsoft.com/office/drawing/2014/main" id="{24861362-E78F-8A41-B11C-D2794FAF1C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7779" y="1128811"/>
            <a:ext cx="4657841" cy="4657841"/>
          </a:xfrm>
          <a:prstGeom prst="rect">
            <a:avLst/>
          </a:prstGeom>
        </p:spPr>
      </p:pic>
      <p:sp>
        <p:nvSpPr>
          <p:cNvPr id="24"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126720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20" name="Straight Connector 19">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8D40D051-21F0-6397-E8F7-A6D961891FF3}"/>
              </a:ext>
            </a:extLst>
          </p:cNvPr>
          <p:cNvSpPr>
            <a:spLocks noGrp="1"/>
          </p:cNvSpPr>
          <p:nvPr>
            <p:ph type="title"/>
          </p:nvPr>
        </p:nvSpPr>
        <p:spPr>
          <a:xfrm>
            <a:off x="1462016" y="788533"/>
            <a:ext cx="9267968" cy="2732687"/>
          </a:xfrm>
        </p:spPr>
        <p:txBody>
          <a:bodyPr vert="horz" lIns="91440" tIns="45720" rIns="91440" bIns="45720" rtlCol="0" anchor="b">
            <a:normAutofit/>
          </a:bodyPr>
          <a:lstStyle/>
          <a:p>
            <a:pPr algn="ctr"/>
            <a:r>
              <a:rPr lang="en-US" sz="6100" b="1">
                <a:sym typeface="Roboto"/>
              </a:rPr>
              <a:t>CVI is the leading cause of visual impairment in young children</a:t>
            </a:r>
            <a:endParaRPr lang="en-US" sz="6100"/>
          </a:p>
        </p:txBody>
      </p:sp>
      <p:sp>
        <p:nvSpPr>
          <p:cNvPr id="3" name="Text Placeholder 2">
            <a:extLst>
              <a:ext uri="{FF2B5EF4-FFF2-40B4-BE49-F238E27FC236}">
                <a16:creationId xmlns:a16="http://schemas.microsoft.com/office/drawing/2014/main" id="{E7BD3CEB-BBC9-C53B-46BD-F95B381AA993}"/>
              </a:ext>
            </a:extLst>
          </p:cNvPr>
          <p:cNvSpPr>
            <a:spLocks noGrp="1"/>
          </p:cNvSpPr>
          <p:nvPr>
            <p:ph type="body" idx="1"/>
          </p:nvPr>
        </p:nvSpPr>
        <p:spPr>
          <a:xfrm>
            <a:off x="2293620" y="4164697"/>
            <a:ext cx="7604761" cy="1357637"/>
          </a:xfrm>
        </p:spPr>
        <p:txBody>
          <a:bodyPr vert="horz" lIns="91440" tIns="45720" rIns="91440" bIns="45720" rtlCol="0" anchor="t">
            <a:normAutofit/>
          </a:bodyPr>
          <a:lstStyle/>
          <a:p>
            <a:pPr algn="ctr">
              <a:lnSpc>
                <a:spcPct val="100000"/>
              </a:lnSpc>
            </a:pPr>
            <a:r>
              <a:rPr lang="en-US" sz="2200" i="0">
                <a:sym typeface="Roboto"/>
              </a:rPr>
              <a:t>Roman 2018</a:t>
            </a:r>
            <a:endParaRPr lang="en-US" sz="2200" i="0"/>
          </a:p>
        </p:txBody>
      </p:sp>
      <p:cxnSp>
        <p:nvCxnSpPr>
          <p:cNvPr id="22" name="Straight Connector 21">
            <a:extLst>
              <a:ext uri="{FF2B5EF4-FFF2-40B4-BE49-F238E27FC236}">
                <a16:creationId xmlns:a16="http://schemas.microsoft.com/office/drawing/2014/main" id="{DE3FB7FD-3883-4AFF-8349-2E3BBDA714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3842963"/>
            <a:ext cx="7772400" cy="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3" name="Freeform 6">
            <a:extLst>
              <a:ext uri="{FF2B5EF4-FFF2-40B4-BE49-F238E27FC236}">
                <a16:creationId xmlns:a16="http://schemas.microsoft.com/office/drawing/2014/main" id="{B3BE00DD-5F52-49B1-A83B-F2E555AC5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734518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3497-18A3-112A-52E5-7B5309249847}"/>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5EF64D68-67BC-CD61-8BCB-20C72A06F6B0}"/>
              </a:ext>
            </a:extLst>
          </p:cNvPr>
          <p:cNvSpPr txBox="1">
            <a:spLocks noGrp="1"/>
          </p:cNvSpPr>
          <p:nvPr>
            <p:ph type="title"/>
          </p:nvPr>
        </p:nvSpPr>
        <p:spPr>
          <a:xfrm>
            <a:off x="1136822" y="309927"/>
            <a:ext cx="10284980" cy="1014984"/>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Activities by Phase</a:t>
            </a:r>
            <a:endParaRPr dirty="0"/>
          </a:p>
        </p:txBody>
      </p:sp>
      <p:cxnSp>
        <p:nvCxnSpPr>
          <p:cNvPr id="5" name="Straight Connector 4">
            <a:extLst>
              <a:ext uri="{FF2B5EF4-FFF2-40B4-BE49-F238E27FC236}">
                <a16:creationId xmlns:a16="http://schemas.microsoft.com/office/drawing/2014/main" id="{A870D132-4466-EE91-3E2E-316DC7155E13}"/>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2" name="Table 1">
            <a:extLst>
              <a:ext uri="{FF2B5EF4-FFF2-40B4-BE49-F238E27FC236}">
                <a16:creationId xmlns:a16="http://schemas.microsoft.com/office/drawing/2014/main" id="{6D1AA2EC-9EEF-785F-3C94-549C08D68217}"/>
              </a:ext>
            </a:extLst>
          </p:cNvPr>
          <p:cNvGraphicFramePr>
            <a:graphicFrameLocks noGrp="1"/>
          </p:cNvGraphicFramePr>
          <p:nvPr>
            <p:extLst>
              <p:ext uri="{D42A27DB-BD31-4B8C-83A1-F6EECF244321}">
                <p14:modId xmlns:p14="http://schemas.microsoft.com/office/powerpoint/2010/main" val="2159269361"/>
              </p:ext>
            </p:extLst>
          </p:nvPr>
        </p:nvGraphicFramePr>
        <p:xfrm>
          <a:off x="498280" y="2043122"/>
          <a:ext cx="11195439" cy="2986078"/>
        </p:xfrm>
        <a:graphic>
          <a:graphicData uri="http://schemas.openxmlformats.org/drawingml/2006/table">
            <a:tbl>
              <a:tblPr firstRow="1" firstCol="1" bandRow="1">
                <a:tableStyleId>{5C22544A-7EE6-4342-B048-85BDC9FD1C3A}</a:tableStyleId>
              </a:tblPr>
              <a:tblGrid>
                <a:gridCol w="2297674">
                  <a:extLst>
                    <a:ext uri="{9D8B030D-6E8A-4147-A177-3AD203B41FA5}">
                      <a16:colId xmlns:a16="http://schemas.microsoft.com/office/drawing/2014/main" val="3493101411"/>
                    </a:ext>
                  </a:extLst>
                </a:gridCol>
                <a:gridCol w="2636375">
                  <a:extLst>
                    <a:ext uri="{9D8B030D-6E8A-4147-A177-3AD203B41FA5}">
                      <a16:colId xmlns:a16="http://schemas.microsoft.com/office/drawing/2014/main" val="715433174"/>
                    </a:ext>
                  </a:extLst>
                </a:gridCol>
                <a:gridCol w="2471601">
                  <a:extLst>
                    <a:ext uri="{9D8B030D-6E8A-4147-A177-3AD203B41FA5}">
                      <a16:colId xmlns:a16="http://schemas.microsoft.com/office/drawing/2014/main" val="96062069"/>
                    </a:ext>
                  </a:extLst>
                </a:gridCol>
                <a:gridCol w="2471601">
                  <a:extLst>
                    <a:ext uri="{9D8B030D-6E8A-4147-A177-3AD203B41FA5}">
                      <a16:colId xmlns:a16="http://schemas.microsoft.com/office/drawing/2014/main" val="3376494504"/>
                    </a:ext>
                  </a:extLst>
                </a:gridCol>
                <a:gridCol w="1318188">
                  <a:extLst>
                    <a:ext uri="{9D8B030D-6E8A-4147-A177-3AD203B41FA5}">
                      <a16:colId xmlns:a16="http://schemas.microsoft.com/office/drawing/2014/main" val="1830061885"/>
                    </a:ext>
                  </a:extLst>
                </a:gridCol>
              </a:tblGrid>
              <a:tr h="744833">
                <a:tc>
                  <a:txBody>
                    <a:bodyPr/>
                    <a:lstStyle/>
                    <a:p>
                      <a:pPr marL="0" marR="0">
                        <a:lnSpc>
                          <a:spcPct val="107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Phase 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Phase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Phase 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pPr>
                      <a:r>
                        <a:rPr lang="en-US" sz="2000" dirty="0">
                          <a:effectLst/>
                        </a:rPr>
                        <a:t> 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4561412"/>
                  </a:ext>
                </a:extLst>
              </a:tr>
              <a:tr h="1120725">
                <a:tc>
                  <a:txBody>
                    <a:bodyPr/>
                    <a:lstStyle/>
                    <a:p>
                      <a:pPr marL="0" marR="0">
                        <a:lnSpc>
                          <a:spcPct val="107000"/>
                        </a:lnSpc>
                        <a:spcAft>
                          <a:spcPts val="800"/>
                        </a:spcAft>
                      </a:pPr>
                      <a:r>
                        <a:rPr lang="en-US" sz="2000" dirty="0">
                          <a:effectLst/>
                        </a:rPr>
                        <a:t>Untrained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75000"/>
                        <a:lumOff val="25000"/>
                      </a:schemeClr>
                    </a:solidFill>
                  </a:tcPr>
                </a:tc>
                <a:tc>
                  <a:txBody>
                    <a:bodyPr/>
                    <a:lstStyle/>
                    <a:p>
                      <a:pPr marL="0" marR="0" algn="ctr">
                        <a:lnSpc>
                          <a:spcPct val="107000"/>
                        </a:lnSpc>
                        <a:spcAft>
                          <a:spcPts val="800"/>
                        </a:spcAft>
                      </a:pPr>
                      <a:r>
                        <a:rPr lang="en-US" sz="2000" dirty="0">
                          <a:effectLst/>
                        </a:rPr>
                        <a:t>1191 (57.0%)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445 (21.3%)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454 (21.7%)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nSpc>
                          <a:spcPct val="107000"/>
                        </a:lnSpc>
                        <a:spcAft>
                          <a:spcPts val="800"/>
                        </a:spcAft>
                      </a:pPr>
                      <a:r>
                        <a:rPr lang="en-US" sz="2000" dirty="0">
                          <a:effectLst/>
                        </a:rPr>
                        <a:t>2,090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extLst>
                  <a:ext uri="{0D108BD9-81ED-4DB2-BD59-A6C34878D82A}">
                    <a16:rowId xmlns:a16="http://schemas.microsoft.com/office/drawing/2014/main" val="758728448"/>
                  </a:ext>
                </a:extLst>
              </a:tr>
              <a:tr h="1120520">
                <a:tc>
                  <a:txBody>
                    <a:bodyPr/>
                    <a:lstStyle/>
                    <a:p>
                      <a:pPr marL="0" marR="0">
                        <a:lnSpc>
                          <a:spcPct val="107000"/>
                        </a:lnSpc>
                        <a:spcAft>
                          <a:spcPts val="800"/>
                        </a:spcAft>
                      </a:pPr>
                      <a:r>
                        <a:rPr lang="en-US" sz="2000" dirty="0">
                          <a:effectLst/>
                        </a:rPr>
                        <a:t>Trained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a:effectLst/>
                        </a:rPr>
                        <a:t>3037 (75.1%)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671 (16.6%)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a:effectLst/>
                        </a:rPr>
                        <a:t>338 (8.4%)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Aft>
                          <a:spcPts val="800"/>
                        </a:spcAft>
                      </a:pPr>
                      <a:r>
                        <a:rPr lang="en-US" sz="2000" dirty="0">
                          <a:effectLst/>
                        </a:rPr>
                        <a:t>4,046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07366972"/>
                  </a:ext>
                </a:extLst>
              </a:tr>
            </a:tbl>
          </a:graphicData>
        </a:graphic>
      </p:graphicFrame>
      <p:sp>
        <p:nvSpPr>
          <p:cNvPr id="10" name="TextBox 9">
            <a:extLst>
              <a:ext uri="{FF2B5EF4-FFF2-40B4-BE49-F238E27FC236}">
                <a16:creationId xmlns:a16="http://schemas.microsoft.com/office/drawing/2014/main" id="{65453C18-7D41-B5A0-AC9C-8788C9B78B9D}"/>
              </a:ext>
            </a:extLst>
          </p:cNvPr>
          <p:cNvSpPr txBox="1"/>
          <p:nvPr/>
        </p:nvSpPr>
        <p:spPr>
          <a:xfrm>
            <a:off x="498280" y="5157537"/>
            <a:ext cx="6100762" cy="375552"/>
          </a:xfrm>
          <a:prstGeom prst="rect">
            <a:avLst/>
          </a:prstGeom>
          <a:noFill/>
        </p:spPr>
        <p:txBody>
          <a:bodyPr wrap="square">
            <a:spAutoFit/>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Χ</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2</a:t>
            </a:r>
            <a:r>
              <a:rPr lang="en-US" sz="1800" dirty="0">
                <a:effectLst/>
                <a:latin typeface="Calibri" panose="020F0502020204030204" pitchFamily="34" charset="0"/>
                <a:ea typeface="Calibri" panose="020F0502020204030204" pitchFamily="34" charset="0"/>
                <a:cs typeface="Calibri" panose="020F0502020204030204" pitchFamily="34" charset="0"/>
              </a:rPr>
              <a:t>(2) = 272.96, p &lt; .001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0778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0E7A2-1E91-BD77-A22D-79D93B47C2D1}"/>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448CB844-B9DF-C0DB-C9B4-4FCC485D8DA8}"/>
              </a:ext>
            </a:extLst>
          </p:cNvPr>
          <p:cNvSpPr txBox="1">
            <a:spLocks noGrp="1"/>
          </p:cNvSpPr>
          <p:nvPr>
            <p:ph type="title"/>
          </p:nvPr>
        </p:nvSpPr>
        <p:spPr>
          <a:xfrm>
            <a:off x="1025236" y="309927"/>
            <a:ext cx="10666949" cy="1014984"/>
          </a:xfrm>
          <a:prstGeom prst="rect">
            <a:avLst/>
          </a:prstGeom>
        </p:spPr>
        <p:txBody>
          <a:bodyPr spcFirstLastPara="1" wrap="square" lIns="91425" tIns="91425" rIns="91425" bIns="91425" anchor="b" anchorCtr="0">
            <a:noAutofit/>
          </a:bodyPr>
          <a:lstStyle/>
          <a:p>
            <a:pPr marL="0" marR="0">
              <a:lnSpc>
                <a:spcPct val="107000"/>
              </a:lnSpc>
              <a:spcAft>
                <a:spcPts val="800"/>
              </a:spcAft>
            </a:pPr>
            <a:r>
              <a:rPr lang="en-US" dirty="0">
                <a:ea typeface="Calibri" panose="020F0502020204030204" pitchFamily="34" charset="0"/>
                <a:cs typeface="Times New Roman" panose="02020603050405020304" pitchFamily="18" charset="0"/>
              </a:rPr>
              <a:t>A</a:t>
            </a:r>
            <a:r>
              <a:rPr lang="en-US" dirty="0">
                <a:effectLst/>
                <a:ea typeface="Calibri" panose="020F0502020204030204" pitchFamily="34" charset="0"/>
                <a:cs typeface="Times New Roman" panose="02020603050405020304" pitchFamily="18" charset="0"/>
              </a:rPr>
              <a:t>ll Phases of Activities</a:t>
            </a:r>
          </a:p>
        </p:txBody>
      </p:sp>
      <p:cxnSp>
        <p:nvCxnSpPr>
          <p:cNvPr id="5" name="Straight Connector 4">
            <a:extLst>
              <a:ext uri="{FF2B5EF4-FFF2-40B4-BE49-F238E27FC236}">
                <a16:creationId xmlns:a16="http://schemas.microsoft.com/office/drawing/2014/main" id="{E482807D-D4AD-6285-DCD5-73DB41D3A41B}"/>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8E3D940B-8D45-5352-2E80-1CBF6FA29F5F}"/>
              </a:ext>
            </a:extLst>
          </p:cNvPr>
          <p:cNvGraphicFramePr>
            <a:graphicFrameLocks noGrp="1"/>
          </p:cNvGraphicFramePr>
          <p:nvPr>
            <p:extLst>
              <p:ext uri="{D42A27DB-BD31-4B8C-83A1-F6EECF244321}">
                <p14:modId xmlns:p14="http://schemas.microsoft.com/office/powerpoint/2010/main" val="2073427210"/>
              </p:ext>
            </p:extLst>
          </p:nvPr>
        </p:nvGraphicFramePr>
        <p:xfrm>
          <a:off x="250879" y="1684436"/>
          <a:ext cx="11191476" cy="4863592"/>
        </p:xfrm>
        <a:graphic>
          <a:graphicData uri="http://schemas.openxmlformats.org/drawingml/2006/table">
            <a:tbl>
              <a:tblPr firstRow="1" firstCol="1" bandRow="1">
                <a:tableStyleId>{5C22544A-7EE6-4342-B048-85BDC9FD1C3A}</a:tableStyleId>
              </a:tblPr>
              <a:tblGrid>
                <a:gridCol w="3547058">
                  <a:extLst>
                    <a:ext uri="{9D8B030D-6E8A-4147-A177-3AD203B41FA5}">
                      <a16:colId xmlns:a16="http://schemas.microsoft.com/office/drawing/2014/main" val="2094240878"/>
                    </a:ext>
                  </a:extLst>
                </a:gridCol>
                <a:gridCol w="2045689">
                  <a:extLst>
                    <a:ext uri="{9D8B030D-6E8A-4147-A177-3AD203B41FA5}">
                      <a16:colId xmlns:a16="http://schemas.microsoft.com/office/drawing/2014/main" val="2117644195"/>
                    </a:ext>
                  </a:extLst>
                </a:gridCol>
                <a:gridCol w="2045689">
                  <a:extLst>
                    <a:ext uri="{9D8B030D-6E8A-4147-A177-3AD203B41FA5}">
                      <a16:colId xmlns:a16="http://schemas.microsoft.com/office/drawing/2014/main" val="2454999760"/>
                    </a:ext>
                  </a:extLst>
                </a:gridCol>
                <a:gridCol w="1722686">
                  <a:extLst>
                    <a:ext uri="{9D8B030D-6E8A-4147-A177-3AD203B41FA5}">
                      <a16:colId xmlns:a16="http://schemas.microsoft.com/office/drawing/2014/main" val="1611709819"/>
                    </a:ext>
                  </a:extLst>
                </a:gridCol>
                <a:gridCol w="1076679">
                  <a:extLst>
                    <a:ext uri="{9D8B030D-6E8A-4147-A177-3AD203B41FA5}">
                      <a16:colId xmlns:a16="http://schemas.microsoft.com/office/drawing/2014/main" val="2053334726"/>
                    </a:ext>
                  </a:extLst>
                </a:gridCol>
                <a:gridCol w="753675">
                  <a:extLst>
                    <a:ext uri="{9D8B030D-6E8A-4147-A177-3AD203B41FA5}">
                      <a16:colId xmlns:a16="http://schemas.microsoft.com/office/drawing/2014/main" val="1346184477"/>
                    </a:ext>
                  </a:extLst>
                </a:gridCol>
              </a:tblGrid>
              <a:tr h="697212">
                <a:tc>
                  <a:txBody>
                    <a:bodyPr/>
                    <a:lstStyle/>
                    <a:p>
                      <a:pPr marL="0" marR="0">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Untrained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lumOff val="25000"/>
                      </a:schemeClr>
                    </a:solidFill>
                  </a:tcPr>
                </a:tc>
                <a:tc>
                  <a:txBody>
                    <a:bodyPr/>
                    <a:lstStyle/>
                    <a:p>
                      <a:pPr marL="0" marR="0">
                        <a:lnSpc>
                          <a:spcPct val="107000"/>
                        </a:lnSpc>
                        <a:spcAft>
                          <a:spcPts val="800"/>
                        </a:spcAft>
                      </a:pPr>
                      <a:r>
                        <a:rPr lang="en-US" sz="2000">
                          <a:effectLst/>
                        </a:rPr>
                        <a:t>Trained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t value (</a:t>
                      </a:r>
                      <a:r>
                        <a:rPr lang="en-US" sz="2000" dirty="0" err="1">
                          <a:effectLst/>
                        </a:rPr>
                        <a:t>df</a:t>
                      </a: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50000"/>
                      </a:schemeClr>
                    </a:solidFill>
                  </a:tcPr>
                </a:tc>
                <a:tc>
                  <a:txBody>
                    <a:bodyPr/>
                    <a:lstStyle/>
                    <a:p>
                      <a:pPr marL="0" marR="0">
                        <a:lnSpc>
                          <a:spcPct val="107000"/>
                        </a:lnSpc>
                        <a:spcAft>
                          <a:spcPts val="800"/>
                        </a:spcAft>
                      </a:pPr>
                      <a:r>
                        <a:rPr lang="en-US" sz="2000" dirty="0">
                          <a:effectLst/>
                        </a:rPr>
                        <a:t>p value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50000"/>
                      </a:schemeClr>
                    </a:solidFill>
                  </a:tcPr>
                </a:tc>
                <a:tc>
                  <a:txBody>
                    <a:bodyPr/>
                    <a:lstStyle/>
                    <a:p>
                      <a:pPr marL="0" marR="0">
                        <a:lnSpc>
                          <a:spcPct val="107000"/>
                        </a:lnSpc>
                        <a:spcAft>
                          <a:spcPts val="800"/>
                        </a:spcAft>
                      </a:pPr>
                      <a:r>
                        <a:rPr lang="en-US" sz="2000" dirty="0">
                          <a:effectLst/>
                        </a:rPr>
                        <a:t>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50000"/>
                      </a:schemeClr>
                    </a:solidFill>
                  </a:tcPr>
                </a:tc>
                <a:extLst>
                  <a:ext uri="{0D108BD9-81ED-4DB2-BD59-A6C34878D82A}">
                    <a16:rowId xmlns:a16="http://schemas.microsoft.com/office/drawing/2014/main" val="3224668855"/>
                  </a:ext>
                </a:extLst>
              </a:tr>
              <a:tr h="340160">
                <a:tc>
                  <a:txBody>
                    <a:bodyPr/>
                    <a:lstStyle/>
                    <a:p>
                      <a:pPr marL="0" marR="0">
                        <a:lnSpc>
                          <a:spcPct val="107000"/>
                        </a:lnSpc>
                        <a:spcAft>
                          <a:spcPts val="800"/>
                        </a:spcAft>
                      </a:pPr>
                      <a:r>
                        <a:rPr lang="en-US" sz="2000">
                          <a:effectLst/>
                        </a:rPr>
                        <a:t>Sessions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2090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2000">
                          <a:effectLst/>
                        </a:rPr>
                        <a:t>4046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4091244994"/>
                  </a:ext>
                </a:extLst>
              </a:tr>
              <a:tr h="697212">
                <a:tc>
                  <a:txBody>
                    <a:bodyPr/>
                    <a:lstStyle/>
                    <a:p>
                      <a:pPr marL="0" marR="0">
                        <a:lnSpc>
                          <a:spcPct val="107000"/>
                        </a:lnSpc>
                        <a:spcAft>
                          <a:spcPts val="800"/>
                        </a:spcAft>
                      </a:pPr>
                      <a:r>
                        <a:rPr lang="en-US" sz="2000">
                          <a:effectLst/>
                        </a:rPr>
                        <a:t>Total seconds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93.33 (102.89)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246.2 (281.99)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23.97 (6134)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&lt;.001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.65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7194884"/>
                  </a:ext>
                </a:extLst>
              </a:tr>
              <a:tr h="697212">
                <a:tc>
                  <a:txBody>
                    <a:bodyPr/>
                    <a:lstStyle/>
                    <a:p>
                      <a:pPr marL="0" marR="0">
                        <a:lnSpc>
                          <a:spcPct val="107000"/>
                        </a:lnSpc>
                        <a:spcAft>
                          <a:spcPts val="800"/>
                        </a:spcAft>
                      </a:pPr>
                      <a:r>
                        <a:rPr lang="en-US" sz="2000">
                          <a:effectLst/>
                        </a:rPr>
                        <a:t>Avg sprites touched/sec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.05 (.13)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2000">
                          <a:effectLst/>
                        </a:rPr>
                        <a:t>.03 (.18)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4.36 (6134)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Aft>
                          <a:spcPts val="800"/>
                        </a:spcAft>
                      </a:pPr>
                      <a:r>
                        <a:rPr lang="en-US" sz="2000" dirty="0">
                          <a:effectLst/>
                        </a:rPr>
                        <a:t>&lt;.001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Aft>
                          <a:spcPts val="800"/>
                        </a:spcAft>
                      </a:pPr>
                      <a:r>
                        <a:rPr lang="en-US" sz="2000" dirty="0">
                          <a:effectLst/>
                        </a:rPr>
                        <a:t>.12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995177627"/>
                  </a:ext>
                </a:extLst>
              </a:tr>
              <a:tr h="697212">
                <a:tc>
                  <a:txBody>
                    <a:bodyPr/>
                    <a:lstStyle/>
                    <a:p>
                      <a:pPr marL="0" marR="0">
                        <a:lnSpc>
                          <a:spcPct val="107000"/>
                        </a:lnSpc>
                        <a:spcAft>
                          <a:spcPts val="800"/>
                        </a:spcAft>
                      </a:pPr>
                      <a:r>
                        <a:rPr lang="en-US" sz="2000">
                          <a:effectLst/>
                        </a:rPr>
                        <a:t>Avg backgrounds touched/sec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.02 (.05)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.01 (.09)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1.92 (6134)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.03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059379"/>
                  </a:ext>
                </a:extLst>
              </a:tr>
              <a:tr h="697212">
                <a:tc>
                  <a:txBody>
                    <a:bodyPr/>
                    <a:lstStyle/>
                    <a:p>
                      <a:pPr marL="0" marR="0">
                        <a:lnSpc>
                          <a:spcPct val="107000"/>
                        </a:lnSpc>
                        <a:spcAft>
                          <a:spcPts val="800"/>
                        </a:spcAft>
                      </a:pPr>
                      <a:r>
                        <a:rPr lang="en-US" sz="2000">
                          <a:effectLst/>
                        </a:rPr>
                        <a:t>Avg time looking at screen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9.98 (35.20)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2000">
                          <a:effectLst/>
                        </a:rPr>
                        <a:t>16.24 (74.92)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3.62 (6134)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Aft>
                          <a:spcPts val="800"/>
                        </a:spcAft>
                      </a:pPr>
                      <a:r>
                        <a:rPr lang="en-US" sz="2000" dirty="0">
                          <a:effectLst/>
                        </a:rPr>
                        <a:t>&lt;.001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Aft>
                          <a:spcPts val="800"/>
                        </a:spcAft>
                      </a:pPr>
                      <a:r>
                        <a:rPr lang="en-US" sz="2000" dirty="0">
                          <a:effectLst/>
                        </a:rPr>
                        <a:t>.10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225244346"/>
                  </a:ext>
                </a:extLst>
              </a:tr>
              <a:tr h="697212">
                <a:tc>
                  <a:txBody>
                    <a:bodyPr/>
                    <a:lstStyle/>
                    <a:p>
                      <a:pPr marL="0" marR="0">
                        <a:lnSpc>
                          <a:spcPct val="107000"/>
                        </a:lnSpc>
                        <a:spcAft>
                          <a:spcPts val="800"/>
                        </a:spcAft>
                      </a:pPr>
                      <a:r>
                        <a:rPr lang="en-US" sz="2000">
                          <a:effectLst/>
                        </a:rPr>
                        <a:t>Longest look</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19.01 (50.29)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43.74 (112.68)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9.55 (6134)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&lt;.001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.26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5598242"/>
                  </a:ext>
                </a:extLst>
              </a:tr>
              <a:tr h="340160">
                <a:tc>
                  <a:txBody>
                    <a:bodyPr/>
                    <a:lstStyle/>
                    <a:p>
                      <a:pPr marL="0" marR="0">
                        <a:lnSpc>
                          <a:spcPct val="107000"/>
                        </a:lnSpc>
                        <a:spcAft>
                          <a:spcPts val="800"/>
                        </a:spcAft>
                      </a:pPr>
                      <a:r>
                        <a:rPr lang="en-US" sz="2000">
                          <a:effectLst/>
                        </a:rPr>
                        <a:t>Avg looks/sec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.08 (.14)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2000">
                          <a:effectLst/>
                        </a:rPr>
                        <a:t>.11 (.14)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7.17 (6134)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Aft>
                          <a:spcPts val="800"/>
                        </a:spcAft>
                      </a:pPr>
                      <a:r>
                        <a:rPr lang="en-US" sz="2000" dirty="0">
                          <a:effectLst/>
                        </a:rPr>
                        <a:t>&lt;.001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nSpc>
                          <a:spcPct val="107000"/>
                        </a:lnSpc>
                        <a:spcAft>
                          <a:spcPts val="800"/>
                        </a:spcAft>
                      </a:pPr>
                      <a:r>
                        <a:rPr lang="en-US" sz="2000" dirty="0">
                          <a:effectLst/>
                        </a:rPr>
                        <a:t>.19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735985966"/>
                  </a:ext>
                </a:extLst>
              </a:tr>
            </a:tbl>
          </a:graphicData>
        </a:graphic>
      </p:graphicFrame>
    </p:spTree>
    <p:extLst>
      <p:ext uri="{BB962C8B-B14F-4D97-AF65-F5344CB8AC3E}">
        <p14:creationId xmlns:p14="http://schemas.microsoft.com/office/powerpoint/2010/main" val="2662004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DA792-B394-E6DF-7CF4-1BF53998D453}"/>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A11F6B70-E4DA-F933-CF55-E3BE1559D3F2}"/>
              </a:ext>
            </a:extLst>
          </p:cNvPr>
          <p:cNvSpPr txBox="1">
            <a:spLocks noGrp="1"/>
          </p:cNvSpPr>
          <p:nvPr>
            <p:ph type="title"/>
          </p:nvPr>
        </p:nvSpPr>
        <p:spPr>
          <a:xfrm>
            <a:off x="1025236" y="454267"/>
            <a:ext cx="10666949" cy="1014984"/>
          </a:xfrm>
          <a:prstGeom prst="rect">
            <a:avLst/>
          </a:prstGeom>
        </p:spPr>
        <p:txBody>
          <a:bodyPr spcFirstLastPara="1" wrap="square" lIns="91425" tIns="91425" rIns="91425" bIns="91425" anchor="b" anchorCtr="0">
            <a:noAutofit/>
          </a:bodyPr>
          <a:lstStyle/>
          <a:p>
            <a:pPr>
              <a:lnSpc>
                <a:spcPct val="107000"/>
              </a:lnSpc>
              <a:spcAft>
                <a:spcPts val="800"/>
              </a:spcAft>
            </a:pPr>
            <a:r>
              <a:rPr lang="en-US" dirty="0">
                <a:effectLst/>
                <a:ea typeface="Calibri" panose="020F0502020204030204" pitchFamily="34" charset="0"/>
                <a:cs typeface="Times New Roman" panose="02020603050405020304" pitchFamily="18" charset="0"/>
              </a:rPr>
              <a:t>Most Popular </a:t>
            </a:r>
            <a:r>
              <a:rPr lang="en-US" dirty="0">
                <a:ea typeface="Calibri" panose="020F0502020204030204" pitchFamily="34" charset="0"/>
                <a:cs typeface="Times New Roman" panose="02020603050405020304" pitchFamily="18" charset="0"/>
              </a:rPr>
              <a:t>L</a:t>
            </a:r>
            <a:r>
              <a:rPr lang="en-US" dirty="0">
                <a:effectLst/>
                <a:ea typeface="Calibri" panose="020F0502020204030204" pitchFamily="34" charset="0"/>
                <a:cs typeface="Times New Roman" panose="02020603050405020304" pitchFamily="18" charset="0"/>
              </a:rPr>
              <a:t>essons</a:t>
            </a:r>
          </a:p>
        </p:txBody>
      </p:sp>
      <p:cxnSp>
        <p:nvCxnSpPr>
          <p:cNvPr id="5" name="Straight Connector 4">
            <a:extLst>
              <a:ext uri="{FF2B5EF4-FFF2-40B4-BE49-F238E27FC236}">
                <a16:creationId xmlns:a16="http://schemas.microsoft.com/office/drawing/2014/main" id="{4639F884-9CEB-7239-2448-01CD8680582D}"/>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2" name="Table 1">
            <a:extLst>
              <a:ext uri="{FF2B5EF4-FFF2-40B4-BE49-F238E27FC236}">
                <a16:creationId xmlns:a16="http://schemas.microsoft.com/office/drawing/2014/main" id="{AD6C1B6A-5731-DB79-5B89-20BF80D54B99}"/>
              </a:ext>
            </a:extLst>
          </p:cNvPr>
          <p:cNvGraphicFramePr>
            <a:graphicFrameLocks noGrp="1"/>
          </p:cNvGraphicFramePr>
          <p:nvPr>
            <p:extLst>
              <p:ext uri="{D42A27DB-BD31-4B8C-83A1-F6EECF244321}">
                <p14:modId xmlns:p14="http://schemas.microsoft.com/office/powerpoint/2010/main" val="573154135"/>
              </p:ext>
            </p:extLst>
          </p:nvPr>
        </p:nvGraphicFramePr>
        <p:xfrm>
          <a:off x="499815" y="1618740"/>
          <a:ext cx="10781904" cy="5029195"/>
        </p:xfrm>
        <a:graphic>
          <a:graphicData uri="http://schemas.openxmlformats.org/drawingml/2006/table">
            <a:tbl>
              <a:tblPr firstRow="1" firstCol="1" bandRow="1">
                <a:tableStyleId>{5C22544A-7EE6-4342-B048-85BDC9FD1C3A}</a:tableStyleId>
              </a:tblPr>
              <a:tblGrid>
                <a:gridCol w="1613190">
                  <a:extLst>
                    <a:ext uri="{9D8B030D-6E8A-4147-A177-3AD203B41FA5}">
                      <a16:colId xmlns:a16="http://schemas.microsoft.com/office/drawing/2014/main" val="1606482592"/>
                    </a:ext>
                  </a:extLst>
                </a:gridCol>
                <a:gridCol w="3220463">
                  <a:extLst>
                    <a:ext uri="{9D8B030D-6E8A-4147-A177-3AD203B41FA5}">
                      <a16:colId xmlns:a16="http://schemas.microsoft.com/office/drawing/2014/main" val="2889339443"/>
                    </a:ext>
                  </a:extLst>
                </a:gridCol>
                <a:gridCol w="3427806">
                  <a:extLst>
                    <a:ext uri="{9D8B030D-6E8A-4147-A177-3AD203B41FA5}">
                      <a16:colId xmlns:a16="http://schemas.microsoft.com/office/drawing/2014/main" val="2123863635"/>
                    </a:ext>
                  </a:extLst>
                </a:gridCol>
                <a:gridCol w="2520445">
                  <a:extLst>
                    <a:ext uri="{9D8B030D-6E8A-4147-A177-3AD203B41FA5}">
                      <a16:colId xmlns:a16="http://schemas.microsoft.com/office/drawing/2014/main" val="2619364047"/>
                    </a:ext>
                  </a:extLst>
                </a:gridCol>
              </a:tblGrid>
              <a:tr h="514048">
                <a:tc>
                  <a:txBody>
                    <a:bodyPr/>
                    <a:lstStyle/>
                    <a:p>
                      <a:pPr marL="0" marR="0">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Lesson level 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Lesson level 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Lesson level 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934807"/>
                  </a:ext>
                </a:extLst>
              </a:tr>
              <a:tr h="2520824">
                <a:tc>
                  <a:txBody>
                    <a:bodyPr/>
                    <a:lstStyle/>
                    <a:p>
                      <a:pPr marL="0" marR="0">
                        <a:lnSpc>
                          <a:spcPct val="107000"/>
                        </a:lnSpc>
                        <a:spcAft>
                          <a:spcPts val="800"/>
                        </a:spcAft>
                      </a:pPr>
                      <a:r>
                        <a:rPr lang="en-US" sz="2000" dirty="0">
                          <a:effectLst/>
                        </a:rPr>
                        <a:t>Untrained TVIs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lumOff val="25000"/>
                      </a:schemeClr>
                    </a:solidFill>
                  </a:tcPr>
                </a:tc>
                <a:tc>
                  <a:txBody>
                    <a:bodyPr/>
                    <a:lstStyle/>
                    <a:p>
                      <a:pPr marL="0" marR="0">
                        <a:lnSpc>
                          <a:spcPct val="107000"/>
                        </a:lnSpc>
                        <a:spcAft>
                          <a:spcPts val="800"/>
                        </a:spcAft>
                      </a:pPr>
                      <a:r>
                        <a:rPr lang="en-US" sz="2000" dirty="0">
                          <a:effectLst/>
                        </a:rPr>
                        <a:t>Bubble machine purple (11.3%)</a:t>
                      </a:r>
                    </a:p>
                    <a:p>
                      <a:pPr marL="0" marR="0">
                        <a:lnSpc>
                          <a:spcPct val="107000"/>
                        </a:lnSpc>
                        <a:spcAft>
                          <a:spcPts val="800"/>
                        </a:spcAft>
                      </a:pPr>
                      <a:r>
                        <a:rPr lang="en-US" sz="2000" dirty="0">
                          <a:effectLst/>
                        </a:rPr>
                        <a:t>Bubble machine - general (9.8%)</a:t>
                      </a:r>
                    </a:p>
                    <a:p>
                      <a:pPr marL="0" marR="0">
                        <a:lnSpc>
                          <a:spcPct val="107000"/>
                        </a:lnSpc>
                        <a:spcAft>
                          <a:spcPts val="800"/>
                        </a:spcAft>
                      </a:pPr>
                      <a:r>
                        <a:rPr lang="en-US" sz="2000" dirty="0">
                          <a:effectLst/>
                        </a:rPr>
                        <a:t>Bubble machine yellow (7.9%)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2000" dirty="0">
                          <a:effectLst/>
                        </a:rPr>
                        <a:t>Birthday story (6.7%)</a:t>
                      </a:r>
                    </a:p>
                    <a:p>
                      <a:pPr marL="0" marR="0">
                        <a:lnSpc>
                          <a:spcPct val="107000"/>
                        </a:lnSpc>
                        <a:spcAft>
                          <a:spcPts val="800"/>
                        </a:spcAft>
                      </a:pPr>
                      <a:r>
                        <a:rPr lang="en-US" sz="2000" dirty="0">
                          <a:effectLst/>
                        </a:rPr>
                        <a:t>Constellation creation (6.3%)</a:t>
                      </a:r>
                    </a:p>
                    <a:p>
                      <a:pPr marL="0" marR="0">
                        <a:lnSpc>
                          <a:spcPct val="107000"/>
                        </a:lnSpc>
                        <a:spcAft>
                          <a:spcPts val="800"/>
                        </a:spcAft>
                      </a:pPr>
                      <a:r>
                        <a:rPr lang="en-US" sz="2000" dirty="0">
                          <a:effectLst/>
                        </a:rPr>
                        <a:t>Musical instruments (5.6%)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2000" dirty="0">
                          <a:effectLst/>
                        </a:rPr>
                        <a:t>Letter J (21.1%)</a:t>
                      </a:r>
                    </a:p>
                    <a:p>
                      <a:pPr marL="0" marR="0">
                        <a:lnSpc>
                          <a:spcPct val="107000"/>
                        </a:lnSpc>
                        <a:spcAft>
                          <a:spcPts val="800"/>
                        </a:spcAft>
                      </a:pPr>
                      <a:r>
                        <a:rPr lang="en-US" sz="2000" dirty="0">
                          <a:effectLst/>
                        </a:rPr>
                        <a:t>Letter R (18.0%)</a:t>
                      </a:r>
                    </a:p>
                    <a:p>
                      <a:pPr marL="0" marR="0">
                        <a:lnSpc>
                          <a:spcPct val="107000"/>
                        </a:lnSpc>
                        <a:spcAft>
                          <a:spcPts val="800"/>
                        </a:spcAft>
                      </a:pPr>
                      <a:r>
                        <a:rPr lang="en-US" sz="2000" dirty="0">
                          <a:effectLst/>
                        </a:rPr>
                        <a:t>Letter O (17.8%)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extLst>
                  <a:ext uri="{0D108BD9-81ED-4DB2-BD59-A6C34878D82A}">
                    <a16:rowId xmlns:a16="http://schemas.microsoft.com/office/drawing/2014/main" val="3038220018"/>
                  </a:ext>
                </a:extLst>
              </a:tr>
              <a:tr h="1994323">
                <a:tc>
                  <a:txBody>
                    <a:bodyPr/>
                    <a:lstStyle/>
                    <a:p>
                      <a:pPr marL="0" marR="0">
                        <a:lnSpc>
                          <a:spcPct val="107000"/>
                        </a:lnSpc>
                        <a:spcAft>
                          <a:spcPts val="800"/>
                        </a:spcAft>
                      </a:pPr>
                      <a:r>
                        <a:rPr lang="en-US" sz="2000">
                          <a:effectLst/>
                        </a:rPr>
                        <a:t>Trained TVIs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Color glow: red (20.5%)</a:t>
                      </a:r>
                    </a:p>
                    <a:p>
                      <a:pPr marL="0" marR="0">
                        <a:lnSpc>
                          <a:spcPct val="107000"/>
                        </a:lnSpc>
                        <a:spcAft>
                          <a:spcPts val="800"/>
                        </a:spcAft>
                      </a:pPr>
                      <a:r>
                        <a:rPr lang="en-US" sz="2000">
                          <a:effectLst/>
                        </a:rPr>
                        <a:t>Color glow: yellow (13.1%)</a:t>
                      </a:r>
                    </a:p>
                    <a:p>
                      <a:pPr marL="0" marR="0">
                        <a:lnSpc>
                          <a:spcPct val="107000"/>
                        </a:lnSpc>
                        <a:spcAft>
                          <a:spcPts val="800"/>
                        </a:spcAft>
                      </a:pPr>
                      <a:r>
                        <a:rPr lang="en-US" sz="2000">
                          <a:effectLst/>
                        </a:rPr>
                        <a:t>Bubble machine - general (6.9%)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a:effectLst/>
                        </a:rPr>
                        <a:t>Shapes: circle (18.2%)</a:t>
                      </a:r>
                    </a:p>
                    <a:p>
                      <a:pPr marL="0" marR="0">
                        <a:lnSpc>
                          <a:spcPct val="107000"/>
                        </a:lnSpc>
                        <a:spcAft>
                          <a:spcPts val="800"/>
                        </a:spcAft>
                      </a:pPr>
                      <a:r>
                        <a:rPr lang="en-US" sz="2000">
                          <a:effectLst/>
                        </a:rPr>
                        <a:t>Very hungry caterpillar (15.8%)</a:t>
                      </a:r>
                    </a:p>
                    <a:p>
                      <a:pPr marL="0" marR="0">
                        <a:lnSpc>
                          <a:spcPct val="107000"/>
                        </a:lnSpc>
                        <a:spcAft>
                          <a:spcPts val="800"/>
                        </a:spcAft>
                      </a:pPr>
                      <a:r>
                        <a:rPr lang="en-US" sz="2000">
                          <a:effectLst/>
                        </a:rPr>
                        <a:t>Birthday story (12.8%)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2000" dirty="0">
                          <a:effectLst/>
                        </a:rPr>
                        <a:t>Word BIG (8.6%)</a:t>
                      </a:r>
                    </a:p>
                    <a:p>
                      <a:pPr marL="0" marR="0">
                        <a:lnSpc>
                          <a:spcPct val="107000"/>
                        </a:lnSpc>
                        <a:spcAft>
                          <a:spcPts val="800"/>
                        </a:spcAft>
                      </a:pPr>
                      <a:r>
                        <a:rPr lang="en-US" sz="2000" dirty="0">
                          <a:effectLst/>
                        </a:rPr>
                        <a:t>Square (7.1%)</a:t>
                      </a:r>
                    </a:p>
                    <a:p>
                      <a:pPr marL="0" marR="0">
                        <a:lnSpc>
                          <a:spcPct val="107000"/>
                        </a:lnSpc>
                        <a:spcAft>
                          <a:spcPts val="800"/>
                        </a:spcAft>
                      </a:pPr>
                      <a:r>
                        <a:rPr lang="en-US" sz="2000" dirty="0">
                          <a:effectLst/>
                        </a:rPr>
                        <a:t>Rhyming -at (6.8%)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6398214"/>
                  </a:ext>
                </a:extLst>
              </a:tr>
            </a:tbl>
          </a:graphicData>
        </a:graphic>
      </p:graphicFrame>
    </p:spTree>
    <p:extLst>
      <p:ext uri="{BB962C8B-B14F-4D97-AF65-F5344CB8AC3E}">
        <p14:creationId xmlns:p14="http://schemas.microsoft.com/office/powerpoint/2010/main" val="2634459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6E14C-24F6-00D9-7AF2-EA197246174E}"/>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69BA80BC-8BE8-F5DF-4377-186D902E3829}"/>
              </a:ext>
            </a:extLst>
          </p:cNvPr>
          <p:cNvSpPr txBox="1">
            <a:spLocks noGrp="1"/>
          </p:cNvSpPr>
          <p:nvPr>
            <p:ph type="title"/>
          </p:nvPr>
        </p:nvSpPr>
        <p:spPr>
          <a:xfrm>
            <a:off x="1025236" y="185351"/>
            <a:ext cx="10666947" cy="1322173"/>
          </a:xfrm>
          <a:prstGeom prst="rect">
            <a:avLst/>
          </a:prstGeom>
        </p:spPr>
        <p:txBody>
          <a:bodyPr spcFirstLastPara="1" wrap="square" lIns="91425" tIns="91425" rIns="91425" bIns="91425" anchor="b" anchorCtr="0">
            <a:noAutofit/>
          </a:bodyPr>
          <a:lstStyle/>
          <a:p>
            <a:pPr marL="0" marR="0">
              <a:lnSpc>
                <a:spcPct val="107000"/>
              </a:lnSpc>
              <a:spcAft>
                <a:spcPts val="800"/>
              </a:spcAft>
            </a:pPr>
            <a:r>
              <a:rPr lang="en-US" sz="5400" b="1" dirty="0">
                <a:effectLst/>
                <a:ea typeface="Calibri" panose="020F0502020204030204" pitchFamily="34" charset="0"/>
                <a:cs typeface="Times New Roman" panose="02020603050405020304" pitchFamily="18" charset="0"/>
              </a:rPr>
              <a:t>Analysis of Improvement </a:t>
            </a:r>
            <a:r>
              <a:rPr lang="en-US" sz="5400" b="1" dirty="0">
                <a:ea typeface="Calibri" panose="020F0502020204030204" pitchFamily="34" charset="0"/>
                <a:cs typeface="Times New Roman" panose="02020603050405020304" pitchFamily="18" charset="0"/>
              </a:rPr>
              <a:t>O</a:t>
            </a:r>
            <a:r>
              <a:rPr lang="en-US" sz="5400" b="1" dirty="0">
                <a:effectLst/>
                <a:ea typeface="Calibri" panose="020F0502020204030204" pitchFamily="34" charset="0"/>
                <a:cs typeface="Times New Roman" panose="02020603050405020304" pitchFamily="18" charset="0"/>
              </a:rPr>
              <a:t>ver Time</a:t>
            </a:r>
            <a:endParaRPr lang="en-US" sz="5400" dirty="0">
              <a:effectLst/>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6CA9EBB9-4EFB-B531-028A-445FEB046036}"/>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839E6A77-C743-1087-4453-1E3274D3619C}"/>
              </a:ext>
            </a:extLst>
          </p:cNvPr>
          <p:cNvGraphicFramePr>
            <a:graphicFrameLocks noGrp="1"/>
          </p:cNvGraphicFramePr>
          <p:nvPr>
            <p:extLst>
              <p:ext uri="{D42A27DB-BD31-4B8C-83A1-F6EECF244321}">
                <p14:modId xmlns:p14="http://schemas.microsoft.com/office/powerpoint/2010/main" val="1113878847"/>
              </p:ext>
            </p:extLst>
          </p:nvPr>
        </p:nvGraphicFramePr>
        <p:xfrm>
          <a:off x="742050" y="1752238"/>
          <a:ext cx="10950133" cy="4510154"/>
        </p:xfrm>
        <a:graphic>
          <a:graphicData uri="http://schemas.openxmlformats.org/drawingml/2006/table">
            <a:tbl>
              <a:tblPr firstRow="1" firstCol="1" bandRow="1">
                <a:tableStyleId>{5C22544A-7EE6-4342-B048-85BDC9FD1C3A}</a:tableStyleId>
              </a:tblPr>
              <a:tblGrid>
                <a:gridCol w="3246649">
                  <a:extLst>
                    <a:ext uri="{9D8B030D-6E8A-4147-A177-3AD203B41FA5}">
                      <a16:colId xmlns:a16="http://schemas.microsoft.com/office/drawing/2014/main" val="384134375"/>
                    </a:ext>
                  </a:extLst>
                </a:gridCol>
                <a:gridCol w="1116263">
                  <a:extLst>
                    <a:ext uri="{9D8B030D-6E8A-4147-A177-3AD203B41FA5}">
                      <a16:colId xmlns:a16="http://schemas.microsoft.com/office/drawing/2014/main" val="4129414194"/>
                    </a:ext>
                  </a:extLst>
                </a:gridCol>
                <a:gridCol w="900620">
                  <a:extLst>
                    <a:ext uri="{9D8B030D-6E8A-4147-A177-3AD203B41FA5}">
                      <a16:colId xmlns:a16="http://schemas.microsoft.com/office/drawing/2014/main" val="1522868451"/>
                    </a:ext>
                  </a:extLst>
                </a:gridCol>
                <a:gridCol w="1148443">
                  <a:extLst>
                    <a:ext uri="{9D8B030D-6E8A-4147-A177-3AD203B41FA5}">
                      <a16:colId xmlns:a16="http://schemas.microsoft.com/office/drawing/2014/main" val="3457776746"/>
                    </a:ext>
                  </a:extLst>
                </a:gridCol>
                <a:gridCol w="843071">
                  <a:extLst>
                    <a:ext uri="{9D8B030D-6E8A-4147-A177-3AD203B41FA5}">
                      <a16:colId xmlns:a16="http://schemas.microsoft.com/office/drawing/2014/main" val="350849215"/>
                    </a:ext>
                  </a:extLst>
                </a:gridCol>
                <a:gridCol w="803548">
                  <a:extLst>
                    <a:ext uri="{9D8B030D-6E8A-4147-A177-3AD203B41FA5}">
                      <a16:colId xmlns:a16="http://schemas.microsoft.com/office/drawing/2014/main" val="2856929521"/>
                    </a:ext>
                  </a:extLst>
                </a:gridCol>
                <a:gridCol w="972045">
                  <a:extLst>
                    <a:ext uri="{9D8B030D-6E8A-4147-A177-3AD203B41FA5}">
                      <a16:colId xmlns:a16="http://schemas.microsoft.com/office/drawing/2014/main" val="2688717807"/>
                    </a:ext>
                  </a:extLst>
                </a:gridCol>
                <a:gridCol w="1022403">
                  <a:extLst>
                    <a:ext uri="{9D8B030D-6E8A-4147-A177-3AD203B41FA5}">
                      <a16:colId xmlns:a16="http://schemas.microsoft.com/office/drawing/2014/main" val="199208362"/>
                    </a:ext>
                  </a:extLst>
                </a:gridCol>
                <a:gridCol w="897091">
                  <a:extLst>
                    <a:ext uri="{9D8B030D-6E8A-4147-A177-3AD203B41FA5}">
                      <a16:colId xmlns:a16="http://schemas.microsoft.com/office/drawing/2014/main" val="1875006949"/>
                    </a:ext>
                  </a:extLst>
                </a:gridCol>
              </a:tblGrid>
              <a:tr h="561309">
                <a:tc>
                  <a:txBody>
                    <a:bodyPr/>
                    <a:lstStyle/>
                    <a:p>
                      <a:pPr marL="0" marR="0">
                        <a:lnSpc>
                          <a:spcPct val="107000"/>
                        </a:lnSpc>
                        <a:spcAft>
                          <a:spcPts val="800"/>
                        </a:spcAft>
                        <a:tabLst>
                          <a:tab pos="1249680" algn="l"/>
                        </a:tabLs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marL="0" marR="0">
                        <a:lnSpc>
                          <a:spcPct val="107000"/>
                        </a:lnSpc>
                        <a:spcAft>
                          <a:spcPts val="800"/>
                        </a:spcAft>
                      </a:pPr>
                      <a:r>
                        <a:rPr lang="en-US" sz="1800" dirty="0">
                          <a:effectLst/>
                        </a:rPr>
                        <a:t>Kids with untrained TVIs (n=12)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lumOff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Aft>
                          <a:spcPts val="800"/>
                        </a:spcAft>
                      </a:pPr>
                      <a:r>
                        <a:rPr lang="en-US" sz="1800">
                          <a:effectLst/>
                        </a:rPr>
                        <a:t>Kids with trained TVIs (n=27)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0291963"/>
                  </a:ext>
                </a:extLst>
              </a:tr>
              <a:tr h="561309">
                <a:tc>
                  <a:txBody>
                    <a:bodyPr/>
                    <a:lstStyle/>
                    <a:p>
                      <a:pPr marL="0" marR="0">
                        <a:lnSpc>
                          <a:spcPct val="107000"/>
                        </a:lnSpc>
                        <a:spcAft>
                          <a:spcPts val="80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Min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max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avg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dirty="0">
                          <a:effectLst/>
                        </a:rPr>
                        <a:t>Slope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min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max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avg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slope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3062265"/>
                  </a:ext>
                </a:extLst>
              </a:tr>
              <a:tr h="279653">
                <a:tc>
                  <a:txBody>
                    <a:bodyPr/>
                    <a:lstStyle/>
                    <a:p>
                      <a:pPr marL="0" marR="0">
                        <a:lnSpc>
                          <a:spcPct val="107000"/>
                        </a:lnSpc>
                        <a:spcAft>
                          <a:spcPts val="800"/>
                        </a:spcAft>
                      </a:pPr>
                      <a:r>
                        <a:rPr lang="en-US" sz="1800">
                          <a:effectLst/>
                        </a:rPr>
                        <a:t>Events per second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.59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1.75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127322"/>
                  </a:ext>
                </a:extLst>
              </a:tr>
              <a:tr h="279653">
                <a:tc>
                  <a:txBody>
                    <a:bodyPr/>
                    <a:lstStyle/>
                    <a:p>
                      <a:pPr marL="0" marR="0">
                        <a:lnSpc>
                          <a:spcPct val="107000"/>
                        </a:lnSpc>
                        <a:spcAft>
                          <a:spcPts val="800"/>
                        </a:spcAft>
                      </a:pPr>
                      <a:r>
                        <a:rPr lang="en-US" sz="1800">
                          <a:effectLst/>
                        </a:rPr>
                        <a:t>Highest brightness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3.17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1.26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dirty="0">
                          <a:effectLst/>
                        </a:rPr>
                        <a:t>.001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3.22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5571899"/>
                  </a:ext>
                </a:extLst>
              </a:tr>
              <a:tr h="279653">
                <a:tc>
                  <a:txBody>
                    <a:bodyPr/>
                    <a:lstStyle/>
                    <a:p>
                      <a:pPr marL="0" marR="0">
                        <a:lnSpc>
                          <a:spcPct val="107000"/>
                        </a:lnSpc>
                        <a:spcAft>
                          <a:spcPts val="800"/>
                        </a:spcAft>
                      </a:pPr>
                      <a:r>
                        <a:rPr lang="en-US" sz="1800">
                          <a:effectLst/>
                        </a:rPr>
                        <a:t>Lowest brightness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3.17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3.22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4856510"/>
                  </a:ext>
                </a:extLst>
              </a:tr>
              <a:tr h="573149">
                <a:tc>
                  <a:txBody>
                    <a:bodyPr/>
                    <a:lstStyle/>
                    <a:p>
                      <a:pPr marL="0" marR="0">
                        <a:lnSpc>
                          <a:spcPct val="107000"/>
                        </a:lnSpc>
                        <a:spcAft>
                          <a:spcPts val="800"/>
                        </a:spcAft>
                      </a:pPr>
                      <a:r>
                        <a:rPr lang="en-US" sz="1800">
                          <a:effectLst/>
                        </a:rPr>
                        <a:t>Avg sprites touched per second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.002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.05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dirty="0">
                          <a:effectLst/>
                        </a:rPr>
                        <a:t>.002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3988421"/>
                  </a:ext>
                </a:extLst>
              </a:tr>
              <a:tr h="573149">
                <a:tc>
                  <a:txBody>
                    <a:bodyPr/>
                    <a:lstStyle/>
                    <a:p>
                      <a:pPr marL="0" marR="0">
                        <a:lnSpc>
                          <a:spcPct val="107000"/>
                        </a:lnSpc>
                        <a:spcAft>
                          <a:spcPts val="800"/>
                        </a:spcAft>
                      </a:pPr>
                      <a:r>
                        <a:rPr lang="en-US" sz="1800">
                          <a:effectLst/>
                        </a:rPr>
                        <a:t>Avg backgrounds touched per second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90436"/>
                  </a:ext>
                </a:extLst>
              </a:tr>
              <a:tr h="561309">
                <a:tc>
                  <a:txBody>
                    <a:bodyPr/>
                    <a:lstStyle/>
                    <a:p>
                      <a:pPr marL="0" marR="0">
                        <a:lnSpc>
                          <a:spcPct val="107000"/>
                        </a:lnSpc>
                        <a:spcAft>
                          <a:spcPts val="800"/>
                        </a:spcAft>
                      </a:pPr>
                      <a:r>
                        <a:rPr lang="en-US" sz="1800">
                          <a:effectLst/>
                        </a:rPr>
                        <a:t>Average time looking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69.19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13.93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dirty="0">
                          <a:effectLst/>
                        </a:rPr>
                        <a:t>.22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271.73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26.01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2638504"/>
                  </a:ext>
                </a:extLst>
              </a:tr>
              <a:tr h="561309">
                <a:tc>
                  <a:txBody>
                    <a:bodyPr/>
                    <a:lstStyle/>
                    <a:p>
                      <a:pPr marL="0" marR="0">
                        <a:lnSpc>
                          <a:spcPct val="107000"/>
                        </a:lnSpc>
                        <a:spcAft>
                          <a:spcPts val="800"/>
                        </a:spcAft>
                      </a:pPr>
                      <a:r>
                        <a:rPr lang="en-US" sz="1800">
                          <a:effectLst/>
                        </a:rPr>
                        <a:t>Longest look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1.38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97.6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23.87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.41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513.94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70.35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.24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9097066"/>
                  </a:ext>
                </a:extLst>
              </a:tr>
              <a:tr h="279653">
                <a:tc>
                  <a:txBody>
                    <a:bodyPr/>
                    <a:lstStyle/>
                    <a:p>
                      <a:pPr marL="0" marR="0">
                        <a:lnSpc>
                          <a:spcPct val="107000"/>
                        </a:lnSpc>
                        <a:spcAft>
                          <a:spcPts val="800"/>
                        </a:spcAft>
                      </a:pPr>
                      <a:r>
                        <a:rPr lang="en-US" sz="1800">
                          <a:effectLst/>
                        </a:rPr>
                        <a:t>Average looks per second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.001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.08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dirty="0">
                          <a:effectLst/>
                        </a:rPr>
                        <a:t>.003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25000"/>
                        <a:lumOff val="75000"/>
                      </a:schemeClr>
                    </a:solidFill>
                  </a:tcPr>
                </a:tc>
                <a:tc>
                  <a:txBody>
                    <a:bodyPr/>
                    <a:lstStyle/>
                    <a:p>
                      <a:pPr marL="0" marR="0">
                        <a:lnSpc>
                          <a:spcPct val="107000"/>
                        </a:lnSpc>
                        <a:spcAft>
                          <a:spcPts val="80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.41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a:effectLst/>
                        </a:rPr>
                        <a:t>.49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8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9844384"/>
                  </a:ext>
                </a:extLst>
              </a:tr>
            </a:tbl>
          </a:graphicData>
        </a:graphic>
      </p:graphicFrame>
    </p:spTree>
    <p:extLst>
      <p:ext uri="{BB962C8B-B14F-4D97-AF65-F5344CB8AC3E}">
        <p14:creationId xmlns:p14="http://schemas.microsoft.com/office/powerpoint/2010/main" val="2816582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7E66-9A7F-DAD1-B9C0-A030FAFC0E0D}"/>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B82CAA27-D330-6CE0-0B59-83ABAAD4443A}"/>
              </a:ext>
            </a:extLst>
          </p:cNvPr>
          <p:cNvSpPr txBox="1">
            <a:spLocks noGrp="1"/>
          </p:cNvSpPr>
          <p:nvPr>
            <p:ph type="title"/>
          </p:nvPr>
        </p:nvSpPr>
        <p:spPr>
          <a:xfrm>
            <a:off x="1025236" y="185351"/>
            <a:ext cx="10666947" cy="1322173"/>
          </a:xfrm>
          <a:prstGeom prst="rect">
            <a:avLst/>
          </a:prstGeom>
        </p:spPr>
        <p:txBody>
          <a:bodyPr spcFirstLastPara="1" wrap="square" lIns="91425" tIns="91425" rIns="91425" bIns="91425" anchor="b" anchorCtr="0">
            <a:noAutofit/>
          </a:bodyPr>
          <a:lstStyle/>
          <a:p>
            <a:pPr marL="0" marR="0">
              <a:lnSpc>
                <a:spcPct val="107000"/>
              </a:lnSpc>
              <a:spcAft>
                <a:spcPts val="800"/>
              </a:spcAft>
            </a:pPr>
            <a:r>
              <a:rPr lang="en-US" sz="5400" b="1" dirty="0">
                <a:effectLst/>
                <a:ea typeface="Calibri" panose="020F0502020204030204" pitchFamily="34" charset="0"/>
                <a:cs typeface="Times New Roman" panose="02020603050405020304" pitchFamily="18" charset="0"/>
              </a:rPr>
              <a:t>Analysis of Improvement </a:t>
            </a:r>
            <a:r>
              <a:rPr lang="en-US" sz="5400" b="1" dirty="0">
                <a:ea typeface="Calibri" panose="020F0502020204030204" pitchFamily="34" charset="0"/>
                <a:cs typeface="Times New Roman" panose="02020603050405020304" pitchFamily="18" charset="0"/>
              </a:rPr>
              <a:t>O</a:t>
            </a:r>
            <a:r>
              <a:rPr lang="en-US" sz="5400" b="1" dirty="0">
                <a:effectLst/>
                <a:ea typeface="Calibri" panose="020F0502020204030204" pitchFamily="34" charset="0"/>
                <a:cs typeface="Times New Roman" panose="02020603050405020304" pitchFamily="18" charset="0"/>
              </a:rPr>
              <a:t>ver Time</a:t>
            </a:r>
            <a:endParaRPr lang="en-US" sz="5400" dirty="0">
              <a:effectLst/>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89DA2297-B709-5DC0-EB27-A8C155E245F0}"/>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2" name="Table 1">
            <a:extLst>
              <a:ext uri="{FF2B5EF4-FFF2-40B4-BE49-F238E27FC236}">
                <a16:creationId xmlns:a16="http://schemas.microsoft.com/office/drawing/2014/main" id="{1826068E-F0A0-87CC-FA05-1D5C251B53E2}"/>
              </a:ext>
            </a:extLst>
          </p:cNvPr>
          <p:cNvGraphicFramePr>
            <a:graphicFrameLocks noGrp="1"/>
          </p:cNvGraphicFramePr>
          <p:nvPr>
            <p:extLst>
              <p:ext uri="{D42A27DB-BD31-4B8C-83A1-F6EECF244321}">
                <p14:modId xmlns:p14="http://schemas.microsoft.com/office/powerpoint/2010/main" val="4128770924"/>
              </p:ext>
            </p:extLst>
          </p:nvPr>
        </p:nvGraphicFramePr>
        <p:xfrm>
          <a:off x="499817" y="1544603"/>
          <a:ext cx="11192365" cy="5094948"/>
        </p:xfrm>
        <a:graphic>
          <a:graphicData uri="http://schemas.openxmlformats.org/drawingml/2006/table">
            <a:tbl>
              <a:tblPr firstRow="1" firstCol="1" bandRow="1">
                <a:tableStyleId>{5C22544A-7EE6-4342-B048-85BDC9FD1C3A}</a:tableStyleId>
              </a:tblPr>
              <a:tblGrid>
                <a:gridCol w="3974212">
                  <a:extLst>
                    <a:ext uri="{9D8B030D-6E8A-4147-A177-3AD203B41FA5}">
                      <a16:colId xmlns:a16="http://schemas.microsoft.com/office/drawing/2014/main" val="3443702747"/>
                    </a:ext>
                  </a:extLst>
                </a:gridCol>
                <a:gridCol w="1819156">
                  <a:extLst>
                    <a:ext uri="{9D8B030D-6E8A-4147-A177-3AD203B41FA5}">
                      <a16:colId xmlns:a16="http://schemas.microsoft.com/office/drawing/2014/main" val="1231582363"/>
                    </a:ext>
                  </a:extLst>
                </a:gridCol>
                <a:gridCol w="1699683">
                  <a:extLst>
                    <a:ext uri="{9D8B030D-6E8A-4147-A177-3AD203B41FA5}">
                      <a16:colId xmlns:a16="http://schemas.microsoft.com/office/drawing/2014/main" val="295261365"/>
                    </a:ext>
                  </a:extLst>
                </a:gridCol>
                <a:gridCol w="1899648">
                  <a:extLst>
                    <a:ext uri="{9D8B030D-6E8A-4147-A177-3AD203B41FA5}">
                      <a16:colId xmlns:a16="http://schemas.microsoft.com/office/drawing/2014/main" val="3004466058"/>
                    </a:ext>
                  </a:extLst>
                </a:gridCol>
                <a:gridCol w="1799666">
                  <a:extLst>
                    <a:ext uri="{9D8B030D-6E8A-4147-A177-3AD203B41FA5}">
                      <a16:colId xmlns:a16="http://schemas.microsoft.com/office/drawing/2014/main" val="3656308569"/>
                    </a:ext>
                  </a:extLst>
                </a:gridCol>
              </a:tblGrid>
              <a:tr h="291539">
                <a:tc>
                  <a:txBody>
                    <a:bodyPr/>
                    <a:lstStyle/>
                    <a:p>
                      <a:pPr marL="0" marR="0">
                        <a:lnSpc>
                          <a:spcPct val="107000"/>
                        </a:lnSpc>
                        <a:spcAft>
                          <a:spcPts val="800"/>
                        </a:spcAft>
                        <a:tabLst>
                          <a:tab pos="1249680" algn="l"/>
                        </a:tabLs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gridSpan="2">
                  <a:txBody>
                    <a:bodyPr/>
                    <a:lstStyle/>
                    <a:p>
                      <a:pPr marL="0" marR="0">
                        <a:lnSpc>
                          <a:spcPct val="107000"/>
                        </a:lnSpc>
                        <a:spcAft>
                          <a:spcPts val="800"/>
                        </a:spcAft>
                        <a:tabLst>
                          <a:tab pos="1871345" algn="r"/>
                        </a:tabLst>
                      </a:pPr>
                      <a:r>
                        <a:rPr lang="en-US" sz="1600" dirty="0">
                          <a:effectLst/>
                        </a:rPr>
                        <a:t>Kids with untrained TVIs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75000"/>
                        <a:lumOff val="25000"/>
                      </a:schemeClr>
                    </a:solidFill>
                  </a:tcPr>
                </a:tc>
                <a:tc hMerge="1">
                  <a:txBody>
                    <a:bodyPr/>
                    <a:lstStyle/>
                    <a:p>
                      <a:endParaRPr lang="en-US"/>
                    </a:p>
                  </a:txBody>
                  <a:tcPr/>
                </a:tc>
                <a:tc gridSpan="2">
                  <a:txBody>
                    <a:bodyPr/>
                    <a:lstStyle/>
                    <a:p>
                      <a:pPr marL="0" marR="0">
                        <a:lnSpc>
                          <a:spcPct val="107000"/>
                        </a:lnSpc>
                        <a:spcAft>
                          <a:spcPts val="800"/>
                        </a:spcAft>
                      </a:pPr>
                      <a:r>
                        <a:rPr lang="en-US" sz="1600">
                          <a:effectLst/>
                        </a:rPr>
                        <a:t>Kids with trained TVIs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hMerge="1">
                  <a:txBody>
                    <a:bodyPr/>
                    <a:lstStyle/>
                    <a:p>
                      <a:endParaRPr lang="en-US"/>
                    </a:p>
                  </a:txBody>
                  <a:tcPr/>
                </a:tc>
                <a:extLst>
                  <a:ext uri="{0D108BD9-81ED-4DB2-BD59-A6C34878D82A}">
                    <a16:rowId xmlns:a16="http://schemas.microsoft.com/office/drawing/2014/main" val="2965788765"/>
                  </a:ext>
                </a:extLst>
              </a:tr>
              <a:tr h="597525">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Negative slopes (n=1)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600" dirty="0">
                          <a:effectLst/>
                        </a:rPr>
                        <a:t>Positive slopes (n=2)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600" dirty="0">
                          <a:effectLst/>
                        </a:rPr>
                        <a:t>Negative slopes (n=5)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Positive slopes (n=14)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extLst>
                  <a:ext uri="{0D108BD9-81ED-4DB2-BD59-A6C34878D82A}">
                    <a16:rowId xmlns:a16="http://schemas.microsoft.com/office/drawing/2014/main" val="705152983"/>
                  </a:ext>
                </a:extLst>
              </a:tr>
              <a:tr h="342301">
                <a:tc>
                  <a:txBody>
                    <a:bodyPr/>
                    <a:lstStyle/>
                    <a:p>
                      <a:pPr marL="0" marR="0">
                        <a:lnSpc>
                          <a:spcPct val="107000"/>
                        </a:lnSpc>
                        <a:spcAft>
                          <a:spcPts val="800"/>
                        </a:spcAft>
                      </a:pPr>
                      <a:r>
                        <a:rPr lang="en-US" sz="1600">
                          <a:effectLst/>
                        </a:rPr>
                        <a:t>Events per second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extLst>
                  <a:ext uri="{0D108BD9-81ED-4DB2-BD59-A6C34878D82A}">
                    <a16:rowId xmlns:a16="http://schemas.microsoft.com/office/drawing/2014/main" val="1481797927"/>
                  </a:ext>
                </a:extLst>
              </a:tr>
              <a:tr h="291539">
                <a:tc>
                  <a:txBody>
                    <a:bodyPr/>
                    <a:lstStyle/>
                    <a:p>
                      <a:pPr marL="0" marR="0">
                        <a:lnSpc>
                          <a:spcPct val="107000"/>
                        </a:lnSpc>
                        <a:spcAft>
                          <a:spcPts val="800"/>
                        </a:spcAft>
                      </a:pPr>
                      <a:r>
                        <a:rPr lang="en-US" sz="1600" dirty="0">
                          <a:effectLst/>
                        </a:rPr>
                        <a:t>Highest brightness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extLst>
                  <a:ext uri="{0D108BD9-81ED-4DB2-BD59-A6C34878D82A}">
                    <a16:rowId xmlns:a16="http://schemas.microsoft.com/office/drawing/2014/main" val="2043144937"/>
                  </a:ext>
                </a:extLst>
              </a:tr>
              <a:tr h="291539">
                <a:tc>
                  <a:txBody>
                    <a:bodyPr/>
                    <a:lstStyle/>
                    <a:p>
                      <a:pPr marL="0" marR="0">
                        <a:lnSpc>
                          <a:spcPct val="107000"/>
                        </a:lnSpc>
                        <a:spcAft>
                          <a:spcPts val="800"/>
                        </a:spcAft>
                      </a:pPr>
                      <a:r>
                        <a:rPr lang="en-US" sz="1600">
                          <a:effectLst/>
                        </a:rPr>
                        <a:t>Lowest brightness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extLst>
                  <a:ext uri="{0D108BD9-81ED-4DB2-BD59-A6C34878D82A}">
                    <a16:rowId xmlns:a16="http://schemas.microsoft.com/office/drawing/2014/main" val="2447206810"/>
                  </a:ext>
                </a:extLst>
              </a:tr>
              <a:tr h="362630">
                <a:tc>
                  <a:txBody>
                    <a:bodyPr/>
                    <a:lstStyle/>
                    <a:p>
                      <a:pPr marL="0" marR="0">
                        <a:lnSpc>
                          <a:spcPct val="107000"/>
                        </a:lnSpc>
                        <a:spcAft>
                          <a:spcPts val="800"/>
                        </a:spcAft>
                      </a:pPr>
                      <a:r>
                        <a:rPr lang="en-US" sz="1600">
                          <a:effectLst/>
                        </a:rPr>
                        <a:t>Avg sprites touched per second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extLst>
                  <a:ext uri="{0D108BD9-81ED-4DB2-BD59-A6C34878D82A}">
                    <a16:rowId xmlns:a16="http://schemas.microsoft.com/office/drawing/2014/main" val="2624886009"/>
                  </a:ext>
                </a:extLst>
              </a:tr>
              <a:tr h="327810">
                <a:tc>
                  <a:txBody>
                    <a:bodyPr/>
                    <a:lstStyle/>
                    <a:p>
                      <a:pPr marL="0" marR="0">
                        <a:lnSpc>
                          <a:spcPct val="107000"/>
                        </a:lnSpc>
                        <a:spcAft>
                          <a:spcPts val="800"/>
                        </a:spcAft>
                      </a:pPr>
                      <a:r>
                        <a:rPr lang="en-US" sz="1600">
                          <a:effectLst/>
                        </a:rPr>
                        <a:t>Avg backgrounds touched per second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extLst>
                  <a:ext uri="{0D108BD9-81ED-4DB2-BD59-A6C34878D82A}">
                    <a16:rowId xmlns:a16="http://schemas.microsoft.com/office/drawing/2014/main" val="233044967"/>
                  </a:ext>
                </a:extLst>
              </a:tr>
              <a:tr h="775313">
                <a:tc>
                  <a:txBody>
                    <a:bodyPr/>
                    <a:lstStyle/>
                    <a:p>
                      <a:pPr marL="0" marR="0">
                        <a:lnSpc>
                          <a:spcPct val="107000"/>
                        </a:lnSpc>
                        <a:spcAft>
                          <a:spcPts val="800"/>
                        </a:spcAft>
                      </a:pPr>
                      <a:r>
                        <a:rPr lang="en-US" sz="1800" dirty="0">
                          <a:effectLst/>
                        </a:rPr>
                        <a:t>Average time looking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800" dirty="0">
                          <a:effectLst/>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800" dirty="0">
                          <a:effectLst/>
                        </a:rPr>
                        <a:t>.52, 2.84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800">
                          <a:effectLst/>
                        </a:rPr>
                        <a:t>-1.33, -.73, -2.76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800" dirty="0">
                          <a:effectLst/>
                        </a:rPr>
                        <a:t>1.39, .56, 7.57, 2.73, 2.64, 2.16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extLst>
                  <a:ext uri="{0D108BD9-81ED-4DB2-BD59-A6C34878D82A}">
                    <a16:rowId xmlns:a16="http://schemas.microsoft.com/office/drawing/2014/main" val="2728887894"/>
                  </a:ext>
                </a:extLst>
              </a:tr>
              <a:tr h="1558887">
                <a:tc>
                  <a:txBody>
                    <a:bodyPr/>
                    <a:lstStyle/>
                    <a:p>
                      <a:pPr marL="0" marR="0">
                        <a:lnSpc>
                          <a:spcPct val="107000"/>
                        </a:lnSpc>
                        <a:spcAft>
                          <a:spcPts val="800"/>
                        </a:spcAft>
                      </a:pPr>
                      <a:r>
                        <a:rPr lang="en-US" sz="1800" dirty="0">
                          <a:effectLst/>
                        </a:rPr>
                        <a:t>Longest look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800" dirty="0">
                          <a:effectLst/>
                        </a:rPr>
                        <a:t>-1.83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rgbClr val="E9F1F4"/>
                    </a:solidFill>
                  </a:tcPr>
                </a:tc>
                <a:tc>
                  <a:txBody>
                    <a:bodyPr/>
                    <a:lstStyle/>
                    <a:p>
                      <a:pPr marL="0" marR="0">
                        <a:lnSpc>
                          <a:spcPct val="107000"/>
                        </a:lnSpc>
                        <a:spcAft>
                          <a:spcPts val="800"/>
                        </a:spcAft>
                      </a:pPr>
                      <a:r>
                        <a:rPr lang="en-US" sz="1800" dirty="0">
                          <a:effectLst/>
                        </a:rPr>
                        <a:t>1.22, 2.97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rgbClr val="E9F1F4"/>
                    </a:solidFill>
                  </a:tcPr>
                </a:tc>
                <a:tc>
                  <a:txBody>
                    <a:bodyPr/>
                    <a:lstStyle/>
                    <a:p>
                      <a:pPr marL="0" marR="0">
                        <a:lnSpc>
                          <a:spcPct val="107000"/>
                        </a:lnSpc>
                        <a:spcAft>
                          <a:spcPts val="800"/>
                        </a:spcAft>
                      </a:pPr>
                      <a:r>
                        <a:rPr lang="en-US" sz="1800" dirty="0">
                          <a:effectLst/>
                        </a:rPr>
                        <a:t>-.61, -5.11, -1.34, -.58, -20.95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800" dirty="0">
                          <a:effectLst/>
                        </a:rPr>
                        <a:t>2.83, 1.11, .82, .51, .94, 10.37, 2.42, 2.50, 1.99, 1.44, 1.64, 1.19, 2.17, 4.19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extLst>
                  <a:ext uri="{0D108BD9-81ED-4DB2-BD59-A6C34878D82A}">
                    <a16:rowId xmlns:a16="http://schemas.microsoft.com/office/drawing/2014/main" val="616916955"/>
                  </a:ext>
                </a:extLst>
              </a:tr>
              <a:tr h="255865">
                <a:tc>
                  <a:txBody>
                    <a:bodyPr/>
                    <a:lstStyle/>
                    <a:p>
                      <a:pPr marL="0" marR="0">
                        <a:lnSpc>
                          <a:spcPct val="107000"/>
                        </a:lnSpc>
                        <a:spcAft>
                          <a:spcPts val="800"/>
                        </a:spcAft>
                      </a:pPr>
                      <a:r>
                        <a:rPr lang="en-US" sz="1600" dirty="0">
                          <a:effectLst/>
                        </a:rPr>
                        <a:t>Average looks per second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solidFill>
                      <a:schemeClr val="tx2">
                        <a:lumMod val="25000"/>
                        <a:lumOff val="75000"/>
                      </a:schemeClr>
                    </a:solidFill>
                  </a:tcPr>
                </a:tc>
                <a:tc>
                  <a:txBody>
                    <a:bodyPr/>
                    <a:lstStyle/>
                    <a:p>
                      <a:pPr marL="0" marR="0">
                        <a:lnSpc>
                          <a:spcPct val="107000"/>
                        </a:lnSpc>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tc>
                  <a:txBody>
                    <a:bodyPr/>
                    <a:lstStyle/>
                    <a:p>
                      <a:pPr marL="0" marR="0">
                        <a:lnSpc>
                          <a:spcPct val="107000"/>
                        </a:lnSpc>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946" marR="66946" marT="0" marB="0"/>
                </a:tc>
                <a:extLst>
                  <a:ext uri="{0D108BD9-81ED-4DB2-BD59-A6C34878D82A}">
                    <a16:rowId xmlns:a16="http://schemas.microsoft.com/office/drawing/2014/main" val="2447250704"/>
                  </a:ext>
                </a:extLst>
              </a:tr>
            </a:tbl>
          </a:graphicData>
        </a:graphic>
      </p:graphicFrame>
    </p:spTree>
    <p:extLst>
      <p:ext uri="{BB962C8B-B14F-4D97-AF65-F5344CB8AC3E}">
        <p14:creationId xmlns:p14="http://schemas.microsoft.com/office/powerpoint/2010/main" val="838576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C5EE005-F8EA-1695-8AE4-4A9C7E18E7CF}"/>
            </a:ext>
          </a:extLst>
        </p:cNvPr>
        <p:cNvGrpSpPr/>
        <p:nvPr/>
      </p:nvGrpSpPr>
      <p:grpSpPr>
        <a:xfrm>
          <a:off x="0" y="0"/>
          <a:ext cx="0" cy="0"/>
          <a:chOff x="0" y="0"/>
          <a:chExt cx="0" cy="0"/>
        </a:xfrm>
      </p:grpSpPr>
      <p:sp>
        <p:nvSpPr>
          <p:cNvPr id="29"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31" name="Straight Connector 30">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BAD857EC-1E7E-F08E-2152-60C2EB57AFEE}"/>
              </a:ext>
            </a:extLst>
          </p:cNvPr>
          <p:cNvSpPr>
            <a:spLocks noGrp="1"/>
          </p:cNvSpPr>
          <p:nvPr>
            <p:ph type="title"/>
          </p:nvPr>
        </p:nvSpPr>
        <p:spPr>
          <a:xfrm>
            <a:off x="5978914" y="893935"/>
            <a:ext cx="5364937" cy="3339390"/>
          </a:xfrm>
        </p:spPr>
        <p:txBody>
          <a:bodyPr vert="horz" lIns="91440" tIns="45720" rIns="91440" bIns="45720" rtlCol="0" anchor="ctr">
            <a:normAutofit/>
          </a:bodyPr>
          <a:lstStyle/>
          <a:p>
            <a:pPr marL="0" marR="0">
              <a:spcAft>
                <a:spcPts val="800"/>
              </a:spcAft>
            </a:pPr>
            <a:r>
              <a:rPr lang="en-US" i="1" kern="1200" spc="100" baseline="0" dirty="0">
                <a:solidFill>
                  <a:schemeClr val="bg1"/>
                </a:solidFill>
                <a:effectLst/>
                <a:latin typeface="+mj-lt"/>
                <a:ea typeface="+mj-ea"/>
                <a:cs typeface="+mj-cs"/>
              </a:rPr>
              <a:t>Frequency of CViConnect use by TVIs</a:t>
            </a:r>
          </a:p>
        </p:txBody>
      </p:sp>
      <p:sp>
        <p:nvSpPr>
          <p:cNvPr id="35" name="Freeform: Shape 34">
            <a:extLst>
              <a:ext uri="{FF2B5EF4-FFF2-40B4-BE49-F238E27FC236}">
                <a16:creationId xmlns:a16="http://schemas.microsoft.com/office/drawing/2014/main" id="{AAD3D935-ECFC-4862-B395-207C13BAC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22" descr="Statistics with solid fill">
            <a:extLst>
              <a:ext uri="{FF2B5EF4-FFF2-40B4-BE49-F238E27FC236}">
                <a16:creationId xmlns:a16="http://schemas.microsoft.com/office/drawing/2014/main" id="{950F709A-2E71-52CF-52C3-F9F228AF0F9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18401" y="1793908"/>
            <a:ext cx="3491811" cy="3491811"/>
          </a:xfrm>
          <a:prstGeom prst="rect">
            <a:avLst/>
          </a:prstGeom>
        </p:spPr>
      </p:pic>
      <p:cxnSp>
        <p:nvCxnSpPr>
          <p:cNvPr id="37" name="Straight Connector 36">
            <a:extLst>
              <a:ext uri="{FF2B5EF4-FFF2-40B4-BE49-F238E27FC236}">
                <a16:creationId xmlns:a16="http://schemas.microsoft.com/office/drawing/2014/main" id="{E3B95BE3-D5B2-4F38-9A01-17866C9FB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40331" y="4555071"/>
            <a:ext cx="53035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2036734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934BD-5C0A-E24E-9B7D-52770384420A}"/>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83F32CE8-F9C5-70E2-92F3-FBF980ADFEE4}"/>
              </a:ext>
            </a:extLst>
          </p:cNvPr>
          <p:cNvSpPr txBox="1">
            <a:spLocks noGrp="1"/>
          </p:cNvSpPr>
          <p:nvPr>
            <p:ph type="title"/>
          </p:nvPr>
        </p:nvSpPr>
        <p:spPr>
          <a:xfrm>
            <a:off x="1136822" y="309927"/>
            <a:ext cx="10284980" cy="1014984"/>
          </a:xfrm>
          <a:prstGeom prst="rect">
            <a:avLst/>
          </a:prstGeom>
        </p:spPr>
        <p:txBody>
          <a:bodyPr spcFirstLastPara="1" wrap="square" lIns="91425" tIns="91425" rIns="91425" bIns="91425" anchor="b" anchorCtr="0">
            <a:noAutofit/>
          </a:bodyPr>
          <a:lstStyle/>
          <a:p>
            <a:pPr marL="0" marR="0">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Across </a:t>
            </a:r>
            <a:r>
              <a:rPr lang="en-US" dirty="0">
                <a:latin typeface="Calibri" panose="020F0502020204030204" pitchFamily="34" charset="0"/>
                <a:ea typeface="Calibri" panose="020F0502020204030204" pitchFamily="34" charset="0"/>
                <a:cs typeface="Times New Roman" panose="02020603050405020304" pitchFamily="18" charset="0"/>
              </a:rPr>
              <a:t>A</a:t>
            </a:r>
            <a:r>
              <a:rPr lang="en-US" dirty="0">
                <a:effectLst/>
                <a:latin typeface="Calibri" panose="020F0502020204030204" pitchFamily="34" charset="0"/>
                <a:ea typeface="Calibri" panose="020F0502020204030204" pitchFamily="34" charset="0"/>
                <a:cs typeface="Times New Roman" panose="02020603050405020304" pitchFamily="18" charset="0"/>
              </a:rPr>
              <a:t>ll Data</a:t>
            </a:r>
          </a:p>
        </p:txBody>
      </p:sp>
      <p:cxnSp>
        <p:nvCxnSpPr>
          <p:cNvPr id="5" name="Straight Connector 4">
            <a:extLst>
              <a:ext uri="{FF2B5EF4-FFF2-40B4-BE49-F238E27FC236}">
                <a16:creationId xmlns:a16="http://schemas.microsoft.com/office/drawing/2014/main" id="{1EDC7D7A-CA38-6320-EC54-61FD9D4798D3}"/>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E242757A-1E54-72ED-DC39-C2F2E1E7E14A}"/>
              </a:ext>
            </a:extLst>
          </p:cNvPr>
          <p:cNvGraphicFramePr>
            <a:graphicFrameLocks noGrp="1"/>
          </p:cNvGraphicFramePr>
          <p:nvPr>
            <p:extLst>
              <p:ext uri="{D42A27DB-BD31-4B8C-83A1-F6EECF244321}">
                <p14:modId xmlns:p14="http://schemas.microsoft.com/office/powerpoint/2010/main" val="797077504"/>
              </p:ext>
            </p:extLst>
          </p:nvPr>
        </p:nvGraphicFramePr>
        <p:xfrm>
          <a:off x="704412" y="2500533"/>
          <a:ext cx="10717390" cy="2627512"/>
        </p:xfrm>
        <a:graphic>
          <a:graphicData uri="http://schemas.openxmlformats.org/drawingml/2006/table">
            <a:tbl>
              <a:tblPr firstRow="1" firstCol="1" bandRow="1">
                <a:tableStyleId>{5C22544A-7EE6-4342-B048-85BDC9FD1C3A}</a:tableStyleId>
              </a:tblPr>
              <a:tblGrid>
                <a:gridCol w="1863419">
                  <a:extLst>
                    <a:ext uri="{9D8B030D-6E8A-4147-A177-3AD203B41FA5}">
                      <a16:colId xmlns:a16="http://schemas.microsoft.com/office/drawing/2014/main" val="4177598242"/>
                    </a:ext>
                  </a:extLst>
                </a:gridCol>
                <a:gridCol w="1600555">
                  <a:extLst>
                    <a:ext uri="{9D8B030D-6E8A-4147-A177-3AD203B41FA5}">
                      <a16:colId xmlns:a16="http://schemas.microsoft.com/office/drawing/2014/main" val="1149836882"/>
                    </a:ext>
                  </a:extLst>
                </a:gridCol>
                <a:gridCol w="1584850">
                  <a:extLst>
                    <a:ext uri="{9D8B030D-6E8A-4147-A177-3AD203B41FA5}">
                      <a16:colId xmlns:a16="http://schemas.microsoft.com/office/drawing/2014/main" val="4257654744"/>
                    </a:ext>
                  </a:extLst>
                </a:gridCol>
                <a:gridCol w="1491982">
                  <a:extLst>
                    <a:ext uri="{9D8B030D-6E8A-4147-A177-3AD203B41FA5}">
                      <a16:colId xmlns:a16="http://schemas.microsoft.com/office/drawing/2014/main" val="831930527"/>
                    </a:ext>
                  </a:extLst>
                </a:gridCol>
                <a:gridCol w="2035116">
                  <a:extLst>
                    <a:ext uri="{9D8B030D-6E8A-4147-A177-3AD203B41FA5}">
                      <a16:colId xmlns:a16="http://schemas.microsoft.com/office/drawing/2014/main" val="4236588646"/>
                    </a:ext>
                  </a:extLst>
                </a:gridCol>
                <a:gridCol w="2141468">
                  <a:extLst>
                    <a:ext uri="{9D8B030D-6E8A-4147-A177-3AD203B41FA5}">
                      <a16:colId xmlns:a16="http://schemas.microsoft.com/office/drawing/2014/main" val="3543103609"/>
                    </a:ext>
                  </a:extLst>
                </a:gridCol>
              </a:tblGrid>
              <a:tr h="1597032">
                <a:tc>
                  <a:txBody>
                    <a:bodyPr/>
                    <a:lstStyle/>
                    <a:p>
                      <a:pPr marL="0" marR="0">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2000" dirty="0">
                          <a:effectLst/>
                        </a:rPr>
                        <a:t>Average school months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Average days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Average sessions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Average days/month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Average sessions/month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2822299"/>
                  </a:ext>
                </a:extLst>
              </a:tr>
              <a:tr h="515240">
                <a:tc>
                  <a:txBody>
                    <a:bodyPr/>
                    <a:lstStyle/>
                    <a:p>
                      <a:pPr marL="0" marR="0" algn="just">
                        <a:lnSpc>
                          <a:spcPct val="107000"/>
                        </a:lnSpc>
                        <a:spcAft>
                          <a:spcPts val="800"/>
                        </a:spcAft>
                      </a:pPr>
                      <a:r>
                        <a:rPr lang="en-US" sz="2000" dirty="0">
                          <a:effectLst/>
                        </a:rPr>
                        <a:t>Untrained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75000"/>
                        <a:lumOff val="25000"/>
                      </a:schemeClr>
                    </a:solidFill>
                  </a:tcPr>
                </a:tc>
                <a:tc>
                  <a:txBody>
                    <a:bodyPr/>
                    <a:lstStyle/>
                    <a:p>
                      <a:pPr marL="0" marR="0" algn="ctr">
                        <a:lnSpc>
                          <a:spcPct val="107000"/>
                        </a:lnSpc>
                        <a:spcAft>
                          <a:spcPts val="800"/>
                        </a:spcAft>
                      </a:pPr>
                      <a:r>
                        <a:rPr lang="en-US" sz="2000" dirty="0">
                          <a:effectLst/>
                        </a:rPr>
                        <a:t>6.55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9.89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32.25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12.32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20.19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extLst>
                  <a:ext uri="{0D108BD9-81ED-4DB2-BD59-A6C34878D82A}">
                    <a16:rowId xmlns:a16="http://schemas.microsoft.com/office/drawing/2014/main" val="219464897"/>
                  </a:ext>
                </a:extLst>
              </a:tr>
              <a:tr h="515240">
                <a:tc>
                  <a:txBody>
                    <a:bodyPr/>
                    <a:lstStyle/>
                    <a:p>
                      <a:pPr marL="0" marR="0" algn="just">
                        <a:lnSpc>
                          <a:spcPct val="107000"/>
                        </a:lnSpc>
                        <a:spcAft>
                          <a:spcPts val="800"/>
                        </a:spcAft>
                      </a:pPr>
                      <a:r>
                        <a:rPr lang="en-US" sz="2000" dirty="0">
                          <a:effectLst/>
                        </a:rPr>
                        <a:t>Trained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tabLst>
                          <a:tab pos="525780" algn="l"/>
                        </a:tabLst>
                      </a:pPr>
                      <a:r>
                        <a:rPr lang="en-US" sz="2000" dirty="0">
                          <a:effectLst/>
                        </a:rPr>
                        <a:t>9.59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22.14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47.86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8.23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26.53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04126313"/>
                  </a:ext>
                </a:extLst>
              </a:tr>
            </a:tbl>
          </a:graphicData>
        </a:graphic>
      </p:graphicFrame>
    </p:spTree>
    <p:extLst>
      <p:ext uri="{BB962C8B-B14F-4D97-AF65-F5344CB8AC3E}">
        <p14:creationId xmlns:p14="http://schemas.microsoft.com/office/powerpoint/2010/main" val="2222835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40FA4-68C6-D5EA-11CE-B3C56212DF1C}"/>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BE795516-118D-A8B6-E450-C99C92C20DBA}"/>
              </a:ext>
            </a:extLst>
          </p:cNvPr>
          <p:cNvSpPr txBox="1">
            <a:spLocks noGrp="1"/>
          </p:cNvSpPr>
          <p:nvPr>
            <p:ph type="title"/>
          </p:nvPr>
        </p:nvSpPr>
        <p:spPr>
          <a:xfrm>
            <a:off x="1181776" y="146641"/>
            <a:ext cx="10284980" cy="2074037"/>
          </a:xfrm>
          <a:prstGeom prst="rect">
            <a:avLst/>
          </a:prstGeom>
        </p:spPr>
        <p:txBody>
          <a:bodyPr spcFirstLastPara="1" wrap="square" lIns="91425" tIns="91425" rIns="91425" bIns="91425" anchor="b" anchorCtr="0">
            <a:noAutofit/>
          </a:bodyPr>
          <a:lstStyle/>
          <a:p>
            <a:pPr marL="0" marR="0">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Across All Data</a:t>
            </a:r>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(&gt;3 months)</a:t>
            </a:r>
          </a:p>
        </p:txBody>
      </p:sp>
      <p:cxnSp>
        <p:nvCxnSpPr>
          <p:cNvPr id="5" name="Straight Connector 4">
            <a:extLst>
              <a:ext uri="{FF2B5EF4-FFF2-40B4-BE49-F238E27FC236}">
                <a16:creationId xmlns:a16="http://schemas.microsoft.com/office/drawing/2014/main" id="{05CF7DD9-88D6-DB7C-55FF-10F56870AD6A}"/>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2" name="Table 1">
            <a:extLst>
              <a:ext uri="{FF2B5EF4-FFF2-40B4-BE49-F238E27FC236}">
                <a16:creationId xmlns:a16="http://schemas.microsoft.com/office/drawing/2014/main" id="{164FC186-F421-5390-2780-08D40F99C952}"/>
              </a:ext>
            </a:extLst>
          </p:cNvPr>
          <p:cNvGraphicFramePr>
            <a:graphicFrameLocks noGrp="1"/>
          </p:cNvGraphicFramePr>
          <p:nvPr>
            <p:extLst>
              <p:ext uri="{D42A27DB-BD31-4B8C-83A1-F6EECF244321}">
                <p14:modId xmlns:p14="http://schemas.microsoft.com/office/powerpoint/2010/main" val="1080312779"/>
              </p:ext>
            </p:extLst>
          </p:nvPr>
        </p:nvGraphicFramePr>
        <p:xfrm>
          <a:off x="981733" y="2358872"/>
          <a:ext cx="10685065" cy="3652653"/>
        </p:xfrm>
        <a:graphic>
          <a:graphicData uri="http://schemas.openxmlformats.org/drawingml/2006/table">
            <a:tbl>
              <a:tblPr firstRow="1" firstCol="1" bandRow="1">
                <a:tableStyleId>{5C22544A-7EE6-4342-B048-85BDC9FD1C3A}</a:tableStyleId>
              </a:tblPr>
              <a:tblGrid>
                <a:gridCol w="1848485">
                  <a:extLst>
                    <a:ext uri="{9D8B030D-6E8A-4147-A177-3AD203B41FA5}">
                      <a16:colId xmlns:a16="http://schemas.microsoft.com/office/drawing/2014/main" val="3955959369"/>
                    </a:ext>
                  </a:extLst>
                </a:gridCol>
                <a:gridCol w="1848485">
                  <a:extLst>
                    <a:ext uri="{9D8B030D-6E8A-4147-A177-3AD203B41FA5}">
                      <a16:colId xmlns:a16="http://schemas.microsoft.com/office/drawing/2014/main" val="3562049285"/>
                    </a:ext>
                  </a:extLst>
                </a:gridCol>
                <a:gridCol w="1550681">
                  <a:extLst>
                    <a:ext uri="{9D8B030D-6E8A-4147-A177-3AD203B41FA5}">
                      <a16:colId xmlns:a16="http://schemas.microsoft.com/office/drawing/2014/main" val="1445863225"/>
                    </a:ext>
                  </a:extLst>
                </a:gridCol>
                <a:gridCol w="1665514">
                  <a:extLst>
                    <a:ext uri="{9D8B030D-6E8A-4147-A177-3AD203B41FA5}">
                      <a16:colId xmlns:a16="http://schemas.microsoft.com/office/drawing/2014/main" val="4219309789"/>
                    </a:ext>
                  </a:extLst>
                </a:gridCol>
                <a:gridCol w="1632857">
                  <a:extLst>
                    <a:ext uri="{9D8B030D-6E8A-4147-A177-3AD203B41FA5}">
                      <a16:colId xmlns:a16="http://schemas.microsoft.com/office/drawing/2014/main" val="179311089"/>
                    </a:ext>
                  </a:extLst>
                </a:gridCol>
                <a:gridCol w="2139043">
                  <a:extLst>
                    <a:ext uri="{9D8B030D-6E8A-4147-A177-3AD203B41FA5}">
                      <a16:colId xmlns:a16="http://schemas.microsoft.com/office/drawing/2014/main" val="3762336835"/>
                    </a:ext>
                  </a:extLst>
                </a:gridCol>
              </a:tblGrid>
              <a:tr h="1137539">
                <a:tc>
                  <a:txBody>
                    <a:bodyPr/>
                    <a:lstStyle/>
                    <a:p>
                      <a:pPr marL="0" marR="0">
                        <a:lnSpc>
                          <a:spcPct val="107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2000" dirty="0">
                          <a:effectLst/>
                        </a:rPr>
                        <a:t>Average school months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a:effectLst/>
                        </a:rPr>
                        <a:t>Average days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a:effectLst/>
                        </a:rPr>
                        <a:t>Average sessions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a:effectLst/>
                        </a:rPr>
                        <a:t>Average days/month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a:effectLst/>
                        </a:rPr>
                        <a:t>Average sessions/month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7909864"/>
                  </a:ext>
                </a:extLst>
              </a:tr>
              <a:tr h="1257557">
                <a:tc>
                  <a:txBody>
                    <a:bodyPr/>
                    <a:lstStyle/>
                    <a:p>
                      <a:pPr marL="0" marR="0">
                        <a:lnSpc>
                          <a:spcPct val="107000"/>
                        </a:lnSpc>
                        <a:spcAft>
                          <a:spcPts val="800"/>
                        </a:spcAft>
                      </a:pPr>
                      <a:r>
                        <a:rPr lang="en-US" sz="2000" dirty="0">
                          <a:effectLst/>
                        </a:rPr>
                        <a:t>Untrained </a:t>
                      </a:r>
                    </a:p>
                    <a:p>
                      <a:pPr marL="0" marR="0">
                        <a:lnSpc>
                          <a:spcPct val="107000"/>
                        </a:lnSpc>
                        <a:spcAft>
                          <a:spcPts val="800"/>
                        </a:spcAft>
                      </a:pPr>
                      <a:r>
                        <a:rPr lang="en-US" sz="2000" dirty="0">
                          <a:effectLst/>
                        </a:rPr>
                        <a:t>(26 students)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lumOff val="25000"/>
                      </a:schemeClr>
                    </a:solidFill>
                  </a:tcPr>
                </a:tc>
                <a:tc>
                  <a:txBody>
                    <a:bodyPr/>
                    <a:lstStyle/>
                    <a:p>
                      <a:pPr marL="0" marR="0" algn="ctr">
                        <a:lnSpc>
                          <a:spcPct val="107000"/>
                        </a:lnSpc>
                        <a:spcAft>
                          <a:spcPts val="800"/>
                        </a:spcAft>
                      </a:pPr>
                      <a:r>
                        <a:rPr lang="en-US" sz="2000" dirty="0">
                          <a:effectLst/>
                        </a:rPr>
                        <a:t>15.25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20.58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69.77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1.62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5.23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extLst>
                  <a:ext uri="{0D108BD9-81ED-4DB2-BD59-A6C34878D82A}">
                    <a16:rowId xmlns:a16="http://schemas.microsoft.com/office/drawing/2014/main" val="3835377672"/>
                  </a:ext>
                </a:extLst>
              </a:tr>
              <a:tr h="1257557">
                <a:tc>
                  <a:txBody>
                    <a:bodyPr/>
                    <a:lstStyle/>
                    <a:p>
                      <a:pPr marL="0" marR="0">
                        <a:lnSpc>
                          <a:spcPct val="107000"/>
                        </a:lnSpc>
                        <a:spcAft>
                          <a:spcPts val="800"/>
                        </a:spcAft>
                      </a:pPr>
                      <a:r>
                        <a:rPr lang="en-US" sz="2000">
                          <a:effectLst/>
                        </a:rPr>
                        <a:t>Trained </a:t>
                      </a:r>
                    </a:p>
                    <a:p>
                      <a:pPr marL="0" marR="0">
                        <a:lnSpc>
                          <a:spcPct val="107000"/>
                        </a:lnSpc>
                        <a:spcAft>
                          <a:spcPts val="800"/>
                        </a:spcAft>
                      </a:pPr>
                      <a:r>
                        <a:rPr lang="en-US" sz="2000">
                          <a:effectLst/>
                        </a:rPr>
                        <a:t>(56 students)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2000">
                          <a:effectLst/>
                        </a:rPr>
                        <a:t>14.70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32.94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70.37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2.23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5.04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312550"/>
                  </a:ext>
                </a:extLst>
              </a:tr>
            </a:tbl>
          </a:graphicData>
        </a:graphic>
      </p:graphicFrame>
    </p:spTree>
    <p:extLst>
      <p:ext uri="{BB962C8B-B14F-4D97-AF65-F5344CB8AC3E}">
        <p14:creationId xmlns:p14="http://schemas.microsoft.com/office/powerpoint/2010/main" val="517612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56D31-6A72-D233-CCD5-1FF2F0159C48}"/>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3318967D-160D-7DC9-7C68-8EC229C4AF45}"/>
              </a:ext>
            </a:extLst>
          </p:cNvPr>
          <p:cNvSpPr txBox="1">
            <a:spLocks noGrp="1"/>
          </p:cNvSpPr>
          <p:nvPr>
            <p:ph type="title"/>
          </p:nvPr>
        </p:nvSpPr>
        <p:spPr>
          <a:xfrm>
            <a:off x="1165455" y="837045"/>
            <a:ext cx="10284980" cy="1306593"/>
          </a:xfrm>
          <a:prstGeom prst="rect">
            <a:avLst/>
          </a:prstGeom>
        </p:spPr>
        <p:txBody>
          <a:bodyPr spcFirstLastPara="1" wrap="square" lIns="91425" tIns="91425" rIns="91425" bIns="91425" anchor="b" anchorCtr="0">
            <a:noAutofit/>
          </a:bodyPr>
          <a:lstStyle/>
          <a:p>
            <a:pPr marL="0" marR="0">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Across </a:t>
            </a:r>
            <a:r>
              <a:rPr lang="en-US" dirty="0">
                <a:latin typeface="Calibri" panose="020F0502020204030204" pitchFamily="34" charset="0"/>
                <a:ea typeface="Calibri" panose="020F0502020204030204" pitchFamily="34" charset="0"/>
                <a:cs typeface="Times New Roman" panose="02020603050405020304" pitchFamily="18" charset="0"/>
              </a:rPr>
              <a:t>A</a:t>
            </a:r>
            <a:r>
              <a:rPr lang="en-US" dirty="0">
                <a:effectLst/>
                <a:latin typeface="Calibri" panose="020F0502020204030204" pitchFamily="34" charset="0"/>
                <a:ea typeface="Calibri" panose="020F0502020204030204" pitchFamily="34" charset="0"/>
                <a:cs typeface="Times New Roman" panose="02020603050405020304" pitchFamily="18" charset="0"/>
              </a:rPr>
              <a:t>ll Data </a:t>
            </a:r>
            <a:br>
              <a:rPr lang="en-US"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(&gt; 1 year+20 days of data)</a:t>
            </a:r>
          </a:p>
        </p:txBody>
      </p:sp>
      <p:cxnSp>
        <p:nvCxnSpPr>
          <p:cNvPr id="5" name="Straight Connector 4">
            <a:extLst>
              <a:ext uri="{FF2B5EF4-FFF2-40B4-BE49-F238E27FC236}">
                <a16:creationId xmlns:a16="http://schemas.microsoft.com/office/drawing/2014/main" id="{B3A163B6-DE2C-27CA-5469-9DF01A9EDEC7}"/>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19BCA6E5-B82C-477B-5BF6-9BB8DF8D28CC}"/>
              </a:ext>
            </a:extLst>
          </p:cNvPr>
          <p:cNvGraphicFramePr>
            <a:graphicFrameLocks noGrp="1"/>
          </p:cNvGraphicFramePr>
          <p:nvPr>
            <p:extLst>
              <p:ext uri="{D42A27DB-BD31-4B8C-83A1-F6EECF244321}">
                <p14:modId xmlns:p14="http://schemas.microsoft.com/office/powerpoint/2010/main" val="1638310839"/>
              </p:ext>
            </p:extLst>
          </p:nvPr>
        </p:nvGraphicFramePr>
        <p:xfrm>
          <a:off x="641480" y="2127625"/>
          <a:ext cx="10780322" cy="3228148"/>
        </p:xfrm>
        <a:graphic>
          <a:graphicData uri="http://schemas.openxmlformats.org/drawingml/2006/table">
            <a:tbl>
              <a:tblPr firstRow="1" firstCol="1" bandRow="1">
                <a:tableStyleId>{5C22544A-7EE6-4342-B048-85BDC9FD1C3A}</a:tableStyleId>
              </a:tblPr>
              <a:tblGrid>
                <a:gridCol w="1796336">
                  <a:extLst>
                    <a:ext uri="{9D8B030D-6E8A-4147-A177-3AD203B41FA5}">
                      <a16:colId xmlns:a16="http://schemas.microsoft.com/office/drawing/2014/main" val="192713034"/>
                    </a:ext>
                  </a:extLst>
                </a:gridCol>
                <a:gridCol w="1796336">
                  <a:extLst>
                    <a:ext uri="{9D8B030D-6E8A-4147-A177-3AD203B41FA5}">
                      <a16:colId xmlns:a16="http://schemas.microsoft.com/office/drawing/2014/main" val="2670795014"/>
                    </a:ext>
                  </a:extLst>
                </a:gridCol>
                <a:gridCol w="1407336">
                  <a:extLst>
                    <a:ext uri="{9D8B030D-6E8A-4147-A177-3AD203B41FA5}">
                      <a16:colId xmlns:a16="http://schemas.microsoft.com/office/drawing/2014/main" val="1038132360"/>
                    </a:ext>
                  </a:extLst>
                </a:gridCol>
                <a:gridCol w="1665514">
                  <a:extLst>
                    <a:ext uri="{9D8B030D-6E8A-4147-A177-3AD203B41FA5}">
                      <a16:colId xmlns:a16="http://schemas.microsoft.com/office/drawing/2014/main" val="3386023510"/>
                    </a:ext>
                  </a:extLst>
                </a:gridCol>
                <a:gridCol w="1926772">
                  <a:extLst>
                    <a:ext uri="{9D8B030D-6E8A-4147-A177-3AD203B41FA5}">
                      <a16:colId xmlns:a16="http://schemas.microsoft.com/office/drawing/2014/main" val="2415487074"/>
                    </a:ext>
                  </a:extLst>
                </a:gridCol>
                <a:gridCol w="2188028">
                  <a:extLst>
                    <a:ext uri="{9D8B030D-6E8A-4147-A177-3AD203B41FA5}">
                      <a16:colId xmlns:a16="http://schemas.microsoft.com/office/drawing/2014/main" val="3999765168"/>
                    </a:ext>
                  </a:extLst>
                </a:gridCol>
              </a:tblGrid>
              <a:tr h="1104432">
                <a:tc>
                  <a:txBody>
                    <a:bodyPr/>
                    <a:lstStyle/>
                    <a:p>
                      <a:pPr marL="0" marR="0">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2000" dirty="0">
                          <a:effectLst/>
                        </a:rPr>
                        <a:t>Average school months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Average days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Average sessions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a:effectLst/>
                        </a:rPr>
                        <a:t>Average days/month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a:effectLst/>
                        </a:rPr>
                        <a:t>Average sessions/month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6429815"/>
                  </a:ext>
                </a:extLst>
              </a:tr>
              <a:tr h="1061858">
                <a:tc>
                  <a:txBody>
                    <a:bodyPr/>
                    <a:lstStyle/>
                    <a:p>
                      <a:pPr marL="0" marR="0">
                        <a:lnSpc>
                          <a:spcPct val="107000"/>
                        </a:lnSpc>
                        <a:spcAft>
                          <a:spcPts val="800"/>
                        </a:spcAft>
                      </a:pPr>
                      <a:r>
                        <a:rPr lang="en-US" sz="2000" dirty="0">
                          <a:effectLst/>
                        </a:rPr>
                        <a:t>Untrained </a:t>
                      </a:r>
                    </a:p>
                    <a:p>
                      <a:pPr marL="0" marR="0">
                        <a:lnSpc>
                          <a:spcPct val="107000"/>
                        </a:lnSpc>
                        <a:spcAft>
                          <a:spcPts val="800"/>
                        </a:spcAft>
                      </a:pPr>
                      <a:r>
                        <a:rPr lang="en-US" sz="2000" dirty="0">
                          <a:effectLst/>
                        </a:rPr>
                        <a:t>(10 students)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lumOff val="25000"/>
                      </a:schemeClr>
                    </a:solidFill>
                  </a:tcPr>
                </a:tc>
                <a:tc>
                  <a:txBody>
                    <a:bodyPr/>
                    <a:lstStyle/>
                    <a:p>
                      <a:pPr marL="0" marR="0" algn="ctr">
                        <a:lnSpc>
                          <a:spcPct val="107000"/>
                        </a:lnSpc>
                        <a:spcAft>
                          <a:spcPts val="800"/>
                        </a:spcAft>
                      </a:pPr>
                      <a:r>
                        <a:rPr lang="en-US" sz="2000" dirty="0">
                          <a:effectLst/>
                        </a:rPr>
                        <a:t>19.60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38.80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133.60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2.51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tc>
                  <a:txBody>
                    <a:bodyPr/>
                    <a:lstStyle/>
                    <a:p>
                      <a:pPr marL="0" marR="0" algn="ctr">
                        <a:lnSpc>
                          <a:spcPct val="107000"/>
                        </a:lnSpc>
                        <a:spcAft>
                          <a:spcPts val="800"/>
                        </a:spcAft>
                      </a:pPr>
                      <a:r>
                        <a:rPr lang="en-US" sz="2000" dirty="0">
                          <a:effectLst/>
                        </a:rPr>
                        <a:t>8.01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2">
                        <a:lumMod val="25000"/>
                        <a:lumOff val="75000"/>
                      </a:schemeClr>
                    </a:solidFill>
                  </a:tcPr>
                </a:tc>
                <a:extLst>
                  <a:ext uri="{0D108BD9-81ED-4DB2-BD59-A6C34878D82A}">
                    <a16:rowId xmlns:a16="http://schemas.microsoft.com/office/drawing/2014/main" val="569600013"/>
                  </a:ext>
                </a:extLst>
              </a:tr>
              <a:tr h="1061858">
                <a:tc>
                  <a:txBody>
                    <a:bodyPr/>
                    <a:lstStyle/>
                    <a:p>
                      <a:pPr marL="0" marR="0">
                        <a:lnSpc>
                          <a:spcPct val="107000"/>
                        </a:lnSpc>
                        <a:spcAft>
                          <a:spcPts val="800"/>
                        </a:spcAft>
                      </a:pPr>
                      <a:r>
                        <a:rPr lang="en-US" sz="2000" dirty="0">
                          <a:effectLst/>
                        </a:rPr>
                        <a:t>Trained</a:t>
                      </a:r>
                    </a:p>
                    <a:p>
                      <a:pPr marL="0" marR="0">
                        <a:lnSpc>
                          <a:spcPct val="107000"/>
                        </a:lnSpc>
                        <a:spcAft>
                          <a:spcPts val="800"/>
                        </a:spcAft>
                      </a:pPr>
                      <a:r>
                        <a:rPr lang="en-US" sz="2000" dirty="0">
                          <a:effectLst/>
                        </a:rPr>
                        <a:t>(26 students)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pPr>
                      <a:r>
                        <a:rPr lang="en-US" sz="2000" dirty="0">
                          <a:effectLst/>
                        </a:rPr>
                        <a:t>18.92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a:effectLst/>
                        </a:rPr>
                        <a:t>58.04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117.35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3.25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2000" dirty="0">
                          <a:effectLst/>
                        </a:rPr>
                        <a:t>6.63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86983385"/>
                  </a:ext>
                </a:extLst>
              </a:tr>
            </a:tbl>
          </a:graphicData>
        </a:graphic>
      </p:graphicFrame>
    </p:spTree>
    <p:extLst>
      <p:ext uri="{BB962C8B-B14F-4D97-AF65-F5344CB8AC3E}">
        <p14:creationId xmlns:p14="http://schemas.microsoft.com/office/powerpoint/2010/main" val="418286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C948E4E-6952-0FCE-44C8-383E9BF795A0}"/>
            </a:ext>
          </a:extLst>
        </p:cNvPr>
        <p:cNvGrpSpPr/>
        <p:nvPr/>
      </p:nvGrpSpPr>
      <p:grpSpPr>
        <a:xfrm>
          <a:off x="0" y="0"/>
          <a:ext cx="0" cy="0"/>
          <a:chOff x="0" y="0"/>
          <a:chExt cx="0" cy="0"/>
        </a:xfrm>
      </p:grpSpPr>
      <p:sp>
        <p:nvSpPr>
          <p:cNvPr id="29" name="Freeform 6">
            <a:extLst>
              <a:ext uri="{FF2B5EF4-FFF2-40B4-BE49-F238E27FC236}">
                <a16:creationId xmlns:a16="http://schemas.microsoft.com/office/drawing/2014/main" id="{73442EE8-EC9A-DADF-C8AA-58FED6E66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31" name="Straight Connector 30">
            <a:extLst>
              <a:ext uri="{FF2B5EF4-FFF2-40B4-BE49-F238E27FC236}">
                <a16:creationId xmlns:a16="http://schemas.microsoft.com/office/drawing/2014/main" id="{8724CADE-4256-E5AB-02F3-8F9228058D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673D796-8B73-39DA-B7FC-B5F6588F2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8AF3BFB-B087-6D9F-DE70-FDC203184375}"/>
              </a:ext>
            </a:extLst>
          </p:cNvPr>
          <p:cNvSpPr>
            <a:spLocks noGrp="1"/>
          </p:cNvSpPr>
          <p:nvPr>
            <p:ph type="title"/>
          </p:nvPr>
        </p:nvSpPr>
        <p:spPr>
          <a:xfrm>
            <a:off x="5978914" y="893935"/>
            <a:ext cx="5364937" cy="3339390"/>
          </a:xfrm>
        </p:spPr>
        <p:txBody>
          <a:bodyPr vert="horz" lIns="91440" tIns="45720" rIns="91440" bIns="45720" rtlCol="0" anchor="ctr">
            <a:normAutofit/>
          </a:bodyPr>
          <a:lstStyle/>
          <a:p>
            <a:pPr marL="0" marR="0">
              <a:spcAft>
                <a:spcPts val="800"/>
              </a:spcAft>
            </a:pPr>
            <a:r>
              <a:rPr lang="en-US" i="1" kern="1200" spc="100" baseline="0" dirty="0">
                <a:solidFill>
                  <a:schemeClr val="bg1"/>
                </a:solidFill>
                <a:effectLst/>
                <a:latin typeface="+mj-lt"/>
                <a:ea typeface="+mj-ea"/>
                <a:cs typeface="+mj-cs"/>
              </a:rPr>
              <a:t>TVI Survey Results</a:t>
            </a:r>
          </a:p>
        </p:txBody>
      </p:sp>
      <p:sp>
        <p:nvSpPr>
          <p:cNvPr id="35" name="Freeform: Shape 34">
            <a:extLst>
              <a:ext uri="{FF2B5EF4-FFF2-40B4-BE49-F238E27FC236}">
                <a16:creationId xmlns:a16="http://schemas.microsoft.com/office/drawing/2014/main" id="{25469144-2676-62E2-D2E3-6360E396F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22" descr="Statistics with solid fill">
            <a:extLst>
              <a:ext uri="{FF2B5EF4-FFF2-40B4-BE49-F238E27FC236}">
                <a16:creationId xmlns:a16="http://schemas.microsoft.com/office/drawing/2014/main" id="{4A497CED-EF01-F518-1D32-D8F782B0126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18401" y="1793908"/>
            <a:ext cx="3491811" cy="3491811"/>
          </a:xfrm>
          <a:prstGeom prst="rect">
            <a:avLst/>
          </a:prstGeom>
        </p:spPr>
      </p:pic>
      <p:cxnSp>
        <p:nvCxnSpPr>
          <p:cNvPr id="37" name="Straight Connector 36">
            <a:extLst>
              <a:ext uri="{FF2B5EF4-FFF2-40B4-BE49-F238E27FC236}">
                <a16:creationId xmlns:a16="http://schemas.microsoft.com/office/drawing/2014/main" id="{6565735B-D0AA-0D72-8EA3-A347507050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40331" y="4555071"/>
            <a:ext cx="53035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Freeform 6">
            <a:extLst>
              <a:ext uri="{FF2B5EF4-FFF2-40B4-BE49-F238E27FC236}">
                <a16:creationId xmlns:a16="http://schemas.microsoft.com/office/drawing/2014/main" id="{CDBBC849-B736-94AF-EE6F-4C56AE4F9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3" name="TextBox 2">
            <a:extLst>
              <a:ext uri="{FF2B5EF4-FFF2-40B4-BE49-F238E27FC236}">
                <a16:creationId xmlns:a16="http://schemas.microsoft.com/office/drawing/2014/main" id="{4926B3AF-1BF9-B916-1694-587034F0223D}"/>
              </a:ext>
            </a:extLst>
          </p:cNvPr>
          <p:cNvSpPr txBox="1"/>
          <p:nvPr/>
        </p:nvSpPr>
        <p:spPr>
          <a:xfrm>
            <a:off x="5733467" y="5269809"/>
            <a:ext cx="6097978" cy="923330"/>
          </a:xfrm>
          <a:prstGeom prst="rect">
            <a:avLst/>
          </a:prstGeom>
          <a:noFill/>
        </p:spPr>
        <p:txBody>
          <a:bodyPr wrap="square">
            <a:spAutoFit/>
          </a:bodyPr>
          <a:lstStyle/>
          <a:p>
            <a:r>
              <a:rPr lang="en-US" b="0" i="0" u="none" strike="noStrike" dirty="0">
                <a:solidFill>
                  <a:srgbClr val="000000"/>
                </a:solidFill>
                <a:effectLst/>
                <a:latin typeface="-webkit-standard"/>
              </a:rPr>
              <a:t>⚠️. </a:t>
            </a:r>
            <a:r>
              <a:rPr lang="en-US" b="0" i="1" u="none" strike="noStrike" dirty="0">
                <a:solidFill>
                  <a:schemeClr val="bg1"/>
                </a:solidFill>
                <a:effectLst/>
              </a:rPr>
              <a:t>Note: After-training data reflects responses from 21 of 54 participants (39%). Additional responses are still being collected.</a:t>
            </a:r>
            <a:endParaRPr lang="en-US" dirty="0">
              <a:solidFill>
                <a:schemeClr val="bg1"/>
              </a:solidFill>
            </a:endParaRPr>
          </a:p>
        </p:txBody>
      </p:sp>
    </p:spTree>
    <p:extLst>
      <p:ext uri="{BB962C8B-B14F-4D97-AF65-F5344CB8AC3E}">
        <p14:creationId xmlns:p14="http://schemas.microsoft.com/office/powerpoint/2010/main" val="435499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6ECA1-0D8D-15EA-626C-9D9A1C959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176BEE-BF1B-9EE4-478E-C7AD5F7CCA38}"/>
              </a:ext>
            </a:extLst>
          </p:cNvPr>
          <p:cNvSpPr>
            <a:spLocks noGrp="1"/>
          </p:cNvSpPr>
          <p:nvPr>
            <p:ph type="title"/>
          </p:nvPr>
        </p:nvSpPr>
        <p:spPr>
          <a:xfrm>
            <a:off x="758952" y="374904"/>
            <a:ext cx="10666949" cy="1014984"/>
          </a:xfrm>
        </p:spPr>
        <p:txBody>
          <a:bodyPr/>
          <a:lstStyle/>
          <a:p>
            <a:r>
              <a:rPr lang="en-US" dirty="0">
                <a:solidFill>
                  <a:schemeClr val="tx1"/>
                </a:solidFill>
                <a:effectLst/>
              </a:rPr>
              <a:t>CVI Working Definition </a:t>
            </a:r>
            <a:endParaRPr lang="en-US" dirty="0">
              <a:solidFill>
                <a:schemeClr val="tx1"/>
              </a:solidFill>
            </a:endParaRPr>
          </a:p>
        </p:txBody>
      </p:sp>
      <p:sp>
        <p:nvSpPr>
          <p:cNvPr id="3" name="Text Placeholder 2">
            <a:extLst>
              <a:ext uri="{FF2B5EF4-FFF2-40B4-BE49-F238E27FC236}">
                <a16:creationId xmlns:a16="http://schemas.microsoft.com/office/drawing/2014/main" id="{FD978AEA-ECF0-F6EA-A343-06D38F9B93C7}"/>
              </a:ext>
            </a:extLst>
          </p:cNvPr>
          <p:cNvSpPr>
            <a:spLocks noGrp="1"/>
          </p:cNvSpPr>
          <p:nvPr>
            <p:ph type="body" idx="1"/>
          </p:nvPr>
        </p:nvSpPr>
        <p:spPr>
          <a:xfrm>
            <a:off x="893337" y="2761716"/>
            <a:ext cx="10671048" cy="864451"/>
          </a:xfrm>
          <a:solidFill>
            <a:schemeClr val="tx1"/>
          </a:solidFill>
        </p:spPr>
        <p:txBody>
          <a:bodyPr>
            <a:normAutofit/>
          </a:bodyPr>
          <a:lstStyle/>
          <a:p>
            <a:r>
              <a:rPr lang="en-US" dirty="0">
                <a:solidFill>
                  <a:schemeClr val="bg1"/>
                </a:solidFill>
                <a:effectLst/>
              </a:rPr>
              <a:t>2) The visual dysfunction in CVI is greater than expected by any comorbid ocular conditions. </a:t>
            </a:r>
          </a:p>
        </p:txBody>
      </p:sp>
      <p:sp>
        <p:nvSpPr>
          <p:cNvPr id="5" name="Text Placeholder 2">
            <a:extLst>
              <a:ext uri="{FF2B5EF4-FFF2-40B4-BE49-F238E27FC236}">
                <a16:creationId xmlns:a16="http://schemas.microsoft.com/office/drawing/2014/main" id="{E998934A-B378-5405-5EAB-35963149D753}"/>
              </a:ext>
            </a:extLst>
          </p:cNvPr>
          <p:cNvSpPr txBox="1">
            <a:spLocks/>
          </p:cNvSpPr>
          <p:nvPr/>
        </p:nvSpPr>
        <p:spPr>
          <a:xfrm>
            <a:off x="893337" y="1389888"/>
            <a:ext cx="10671048" cy="1447905"/>
          </a:xfrm>
          <a:prstGeom prst="rect">
            <a:avLst/>
          </a:prstGeom>
          <a:solidFill>
            <a:schemeClr val="bg1"/>
          </a:solidFill>
        </p:spPr>
        <p:txBody>
          <a:bodyPr vert="horz" lIns="91440" tIns="45720" rIns="91440" bIns="45720" rtlCol="0" anchor="ctr">
            <a:normAutofit/>
          </a:bodyPr>
          <a:lstStyle>
            <a:lvl1pPr marL="0" indent="0" algn="l" defTabSz="914400" rtl="0" eaLnBrk="1" latinLnBrk="0" hangingPunct="1">
              <a:lnSpc>
                <a:spcPct val="110000"/>
              </a:lnSpc>
              <a:spcBef>
                <a:spcPts val="400"/>
              </a:spcBef>
              <a:spcAft>
                <a:spcPts val="400"/>
              </a:spcAft>
              <a:buClrTx/>
              <a:buFont typeface="Arial" panose="020B0604020202020204" pitchFamily="34" charset="0"/>
              <a:buNone/>
              <a:defRPr sz="2000" i="1" kern="1200">
                <a:solidFill>
                  <a:schemeClr val="tx1">
                    <a:lumMod val="85000"/>
                    <a:lumOff val="15000"/>
                  </a:schemeClr>
                </a:solidFill>
                <a:latin typeface="+mn-lt"/>
                <a:ea typeface="+mn-ea"/>
                <a:cs typeface="+mn-cs"/>
              </a:defRPr>
            </a:lvl1pPr>
            <a:lvl2pPr marL="457200" indent="0" algn="l" defTabSz="914400" rtl="0" eaLnBrk="1" latinLnBrk="0" hangingPunct="1">
              <a:lnSpc>
                <a:spcPct val="110000"/>
              </a:lnSpc>
              <a:spcBef>
                <a:spcPts val="400"/>
              </a:spcBef>
              <a:spcAft>
                <a:spcPts val="400"/>
              </a:spcAft>
              <a:buClrTx/>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ct val="110000"/>
              </a:lnSpc>
              <a:spcBef>
                <a:spcPts val="400"/>
              </a:spcBef>
              <a:spcAft>
                <a:spcPts val="400"/>
              </a:spcAft>
              <a:buClrTx/>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400"/>
              </a:spcBef>
              <a:spcAft>
                <a:spcPts val="400"/>
              </a:spcAft>
              <a:buClrTx/>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400"/>
              </a:spcBef>
              <a:spcAft>
                <a:spcPts val="400"/>
              </a:spcAft>
              <a:buClrTx/>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i="0" dirty="0">
                <a:solidFill>
                  <a:schemeClr val="tx1"/>
                </a:solidFill>
              </a:rPr>
              <a:t>l) CVI encompasses a spectrum of visual impairments caused by an underlying brain abnormality that affects the development of visual processing pathways and is characterized by deficits in visual function and functional vision.</a:t>
            </a:r>
          </a:p>
        </p:txBody>
      </p:sp>
      <p:sp>
        <p:nvSpPr>
          <p:cNvPr id="6" name="TextBox 5">
            <a:extLst>
              <a:ext uri="{FF2B5EF4-FFF2-40B4-BE49-F238E27FC236}">
                <a16:creationId xmlns:a16="http://schemas.microsoft.com/office/drawing/2014/main" id="{81ADADDF-3BF5-207A-94C7-D5787CF11A47}"/>
              </a:ext>
            </a:extLst>
          </p:cNvPr>
          <p:cNvSpPr txBox="1"/>
          <p:nvPr/>
        </p:nvSpPr>
        <p:spPr>
          <a:xfrm>
            <a:off x="893336" y="3806890"/>
            <a:ext cx="10666949" cy="707886"/>
          </a:xfrm>
          <a:prstGeom prst="rect">
            <a:avLst/>
          </a:prstGeom>
          <a:solidFill>
            <a:schemeClr val="bg1"/>
          </a:solidFill>
        </p:spPr>
        <p:txBody>
          <a:bodyPr wrap="square" rtlCol="0">
            <a:spAutoFit/>
          </a:bodyPr>
          <a:lstStyle/>
          <a:p>
            <a:r>
              <a:rPr lang="en-US" sz="2000" dirty="0">
                <a:effectLst/>
              </a:rPr>
              <a:t>3) The visual dysfunction in CVI may manifest as lower- and/or higher-order afferent visual deficits, leading to characteristic behaviors in affected individuals.</a:t>
            </a:r>
          </a:p>
        </p:txBody>
      </p:sp>
      <p:sp>
        <p:nvSpPr>
          <p:cNvPr id="8" name="TextBox 7">
            <a:extLst>
              <a:ext uri="{FF2B5EF4-FFF2-40B4-BE49-F238E27FC236}">
                <a16:creationId xmlns:a16="http://schemas.microsoft.com/office/drawing/2014/main" id="{198EE64B-8511-10FD-2810-43BA236614EE}"/>
              </a:ext>
            </a:extLst>
          </p:cNvPr>
          <p:cNvSpPr txBox="1"/>
          <p:nvPr/>
        </p:nvSpPr>
        <p:spPr>
          <a:xfrm>
            <a:off x="893336" y="4775987"/>
            <a:ext cx="10666948" cy="707886"/>
          </a:xfrm>
          <a:prstGeom prst="rect">
            <a:avLst/>
          </a:prstGeom>
          <a:solidFill>
            <a:schemeClr val="tx1"/>
          </a:solidFill>
        </p:spPr>
        <p:txBody>
          <a:bodyPr wrap="square">
            <a:spAutoFit/>
          </a:bodyPr>
          <a:lstStyle/>
          <a:p>
            <a:r>
              <a:rPr lang="en-US" sz="2000" dirty="0">
                <a:solidFill>
                  <a:schemeClr val="bg1"/>
                </a:solidFill>
                <a:effectLst/>
              </a:rPr>
              <a:t>4) While CVI may be comorbid with other neurodevelopmental disorders, CVI is not primarily a disorder of language, learning, or social communication. </a:t>
            </a:r>
          </a:p>
        </p:txBody>
      </p:sp>
      <p:sp>
        <p:nvSpPr>
          <p:cNvPr id="10" name="TextBox 9">
            <a:extLst>
              <a:ext uri="{FF2B5EF4-FFF2-40B4-BE49-F238E27FC236}">
                <a16:creationId xmlns:a16="http://schemas.microsoft.com/office/drawing/2014/main" id="{3F7E7E2B-F780-E061-6204-9B205C096725}"/>
              </a:ext>
            </a:extLst>
          </p:cNvPr>
          <p:cNvSpPr txBox="1"/>
          <p:nvPr/>
        </p:nvSpPr>
        <p:spPr>
          <a:xfrm>
            <a:off x="893336" y="5745084"/>
            <a:ext cx="10666947" cy="707886"/>
          </a:xfrm>
          <a:prstGeom prst="rect">
            <a:avLst/>
          </a:prstGeom>
          <a:solidFill>
            <a:schemeClr val="bg1"/>
          </a:solidFill>
        </p:spPr>
        <p:txBody>
          <a:bodyPr wrap="square">
            <a:spAutoFit/>
          </a:bodyPr>
          <a:lstStyle/>
          <a:p>
            <a:r>
              <a:rPr lang="en-US" sz="2000" dirty="0">
                <a:effectLst/>
              </a:rPr>
              <a:t>5) The underlying neurologic insult of the developing brain may go unrecognized or undiagnosed until later in life. </a:t>
            </a:r>
          </a:p>
        </p:txBody>
      </p:sp>
      <p:sp>
        <p:nvSpPr>
          <p:cNvPr id="12" name="TextBox 11">
            <a:extLst>
              <a:ext uri="{FF2B5EF4-FFF2-40B4-BE49-F238E27FC236}">
                <a16:creationId xmlns:a16="http://schemas.microsoft.com/office/drawing/2014/main" id="{BA79D646-AC75-A260-F054-557CA0B79330}"/>
              </a:ext>
            </a:extLst>
          </p:cNvPr>
          <p:cNvSpPr txBox="1"/>
          <p:nvPr/>
        </p:nvSpPr>
        <p:spPr>
          <a:xfrm>
            <a:off x="2438400" y="6537173"/>
            <a:ext cx="9343696" cy="276999"/>
          </a:xfrm>
          <a:prstGeom prst="rect">
            <a:avLst/>
          </a:prstGeom>
          <a:noFill/>
        </p:spPr>
        <p:txBody>
          <a:bodyPr wrap="square">
            <a:spAutoFit/>
          </a:bodyPr>
          <a:lstStyle/>
          <a:p>
            <a:pPr algn="r"/>
            <a:r>
              <a:rPr lang="en-US" sz="1200" dirty="0">
                <a:effectLst/>
              </a:rPr>
              <a:t>NEI, PowerPoint Presentation: NEI Strategic Plan: Vision for the Future , 2024</a:t>
            </a:r>
          </a:p>
        </p:txBody>
      </p:sp>
      <p:cxnSp>
        <p:nvCxnSpPr>
          <p:cNvPr id="4" name="Straight Connector 3">
            <a:extLst>
              <a:ext uri="{FF2B5EF4-FFF2-40B4-BE49-F238E27FC236}">
                <a16:creationId xmlns:a16="http://schemas.microsoft.com/office/drawing/2014/main" id="{1C999032-0CBC-BB4E-4847-77D0542B4446}"/>
              </a:ext>
            </a:extLst>
          </p:cNvPr>
          <p:cNvCxnSpPr/>
          <p:nvPr/>
        </p:nvCxnSpPr>
        <p:spPr>
          <a:xfrm>
            <a:off x="758952" y="1233108"/>
            <a:ext cx="7805057" cy="0"/>
          </a:xfrm>
          <a:prstGeom prst="line">
            <a:avLst/>
          </a:prstGeom>
          <a:ln w="444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11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5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8"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74" y="343315"/>
            <a:ext cx="11223251" cy="1717054"/>
          </a:xfrm>
        </p:spPr>
        <p:txBody>
          <a:bodyPr>
            <a:noAutofit/>
          </a:bodyPr>
          <a:lstStyle/>
          <a:p>
            <a:r>
              <a:rPr lang="en-US" dirty="0"/>
              <a:t>Demographics: Gender</a:t>
            </a:r>
            <a:endParaRPr dirty="0"/>
          </a:p>
        </p:txBody>
      </p:sp>
      <p:pic>
        <p:nvPicPr>
          <p:cNvPr id="7172" name="Picture 4">
            <a:extLst>
              <a:ext uri="{FF2B5EF4-FFF2-40B4-BE49-F238E27FC236}">
                <a16:creationId xmlns:a16="http://schemas.microsoft.com/office/drawing/2014/main" id="{B9F497D4-F17E-F2D5-C951-41D6F1B90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243" y="1704769"/>
            <a:ext cx="7531512" cy="46566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2D852-2894-4F1C-16F9-0413CD089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49A6E-7974-7AAA-8FD1-F92AD4540AD4}"/>
              </a:ext>
            </a:extLst>
          </p:cNvPr>
          <p:cNvSpPr>
            <a:spLocks noGrp="1"/>
          </p:cNvSpPr>
          <p:nvPr>
            <p:ph type="title"/>
          </p:nvPr>
        </p:nvSpPr>
        <p:spPr>
          <a:xfrm>
            <a:off x="484374" y="343315"/>
            <a:ext cx="11223251" cy="1717054"/>
          </a:xfrm>
        </p:spPr>
        <p:txBody>
          <a:bodyPr>
            <a:noAutofit/>
          </a:bodyPr>
          <a:lstStyle/>
          <a:p>
            <a:r>
              <a:rPr lang="en-US" dirty="0"/>
              <a:t>Demographics: Gender</a:t>
            </a:r>
            <a:endParaRPr dirty="0"/>
          </a:p>
        </p:txBody>
      </p:sp>
      <p:pic>
        <p:nvPicPr>
          <p:cNvPr id="7172" name="Picture 4">
            <a:extLst>
              <a:ext uri="{FF2B5EF4-FFF2-40B4-BE49-F238E27FC236}">
                <a16:creationId xmlns:a16="http://schemas.microsoft.com/office/drawing/2014/main" id="{FA7DBE81-C0AD-3071-8E12-782A08812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243" y="1704769"/>
            <a:ext cx="7531512" cy="465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518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FCF75-E509-9D47-A9C3-50F7233671B3}"/>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8545CC38-88EB-EAA7-27C1-3D4914FF0707}"/>
              </a:ext>
            </a:extLst>
          </p:cNvPr>
          <p:cNvSpPr txBox="1">
            <a:spLocks noGrp="1"/>
          </p:cNvSpPr>
          <p:nvPr>
            <p:ph type="title"/>
          </p:nvPr>
        </p:nvSpPr>
        <p:spPr>
          <a:xfrm>
            <a:off x="1136822" y="309927"/>
            <a:ext cx="10284980" cy="1014984"/>
          </a:xfrm>
          <a:prstGeom prst="rect">
            <a:avLst/>
          </a:prstGeom>
        </p:spPr>
        <p:txBody>
          <a:bodyPr spcFirstLastPara="1" wrap="square" lIns="91425" tIns="91425" rIns="91425" bIns="91425" anchor="b" anchorCtr="0">
            <a:noAutofit/>
          </a:bodyPr>
          <a:lstStyle/>
          <a:p>
            <a:pPr marL="0" marR="0">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Pre/Post TVI Survey</a:t>
            </a:r>
          </a:p>
        </p:txBody>
      </p:sp>
      <p:cxnSp>
        <p:nvCxnSpPr>
          <p:cNvPr id="5" name="Straight Connector 4">
            <a:extLst>
              <a:ext uri="{FF2B5EF4-FFF2-40B4-BE49-F238E27FC236}">
                <a16:creationId xmlns:a16="http://schemas.microsoft.com/office/drawing/2014/main" id="{BB20682D-2608-503D-819F-44F65C82E533}"/>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895FD94-52BC-136E-0524-0A88E581D33E}"/>
              </a:ext>
            </a:extLst>
          </p:cNvPr>
          <p:cNvSpPr txBox="1"/>
          <p:nvPr/>
        </p:nvSpPr>
        <p:spPr>
          <a:xfrm>
            <a:off x="517559" y="1825864"/>
            <a:ext cx="10904243" cy="3519618"/>
          </a:xfrm>
          <a:prstGeom prst="rect">
            <a:avLst/>
          </a:prstGeom>
          <a:noFill/>
        </p:spPr>
        <p:txBody>
          <a:bodyPr wrap="square">
            <a:spAutoFit/>
          </a:bodyPr>
          <a:lstStyle/>
          <a:p>
            <a:pPr>
              <a:lnSpc>
                <a:spcPct val="200000"/>
              </a:lnSpc>
            </a:pPr>
            <a:r>
              <a:rPr lang="en-US" sz="2000" b="0" i="0" u="none" strike="noStrike" dirty="0">
                <a:solidFill>
                  <a:srgbClr val="000000"/>
                </a:solidFill>
                <a:effectLst/>
              </a:rPr>
              <a:t>How comfortable were you in teaching or providing targeted interventions for a child with CVI after training?</a:t>
            </a:r>
          </a:p>
          <a:p>
            <a:pPr>
              <a:lnSpc>
                <a:spcPct val="200000"/>
              </a:lnSpc>
            </a:pPr>
            <a:endParaRPr lang="en-US" sz="2000" dirty="0"/>
          </a:p>
          <a:p>
            <a:pPr marL="285750" indent="-285750">
              <a:lnSpc>
                <a:spcPct val="200000"/>
              </a:lnSpc>
              <a:buFont typeface="Arial" panose="020B0604020202020204" pitchFamily="34" charset="0"/>
              <a:buChar char="•"/>
            </a:pPr>
            <a:r>
              <a:rPr lang="en-US" dirty="0"/>
              <a:t>Average </a:t>
            </a:r>
            <a:r>
              <a:rPr lang="en-US" b="1" dirty="0"/>
              <a:t>confidence increased by 0.77 points</a:t>
            </a:r>
            <a:r>
              <a:rPr lang="en-US" dirty="0"/>
              <a:t> (from 2.75 to 3.52) after training.</a:t>
            </a:r>
          </a:p>
          <a:p>
            <a:pPr marL="285750" indent="-285750">
              <a:lnSpc>
                <a:spcPct val="200000"/>
              </a:lnSpc>
              <a:buFont typeface="Arial" panose="020B0604020202020204" pitchFamily="34" charset="0"/>
              <a:buChar char="•"/>
            </a:pPr>
            <a:r>
              <a:rPr lang="en-US" dirty="0"/>
              <a:t>The </a:t>
            </a:r>
            <a:r>
              <a:rPr lang="en-US" b="1" dirty="0"/>
              <a:t>mode increased by 2</a:t>
            </a:r>
            <a:endParaRPr lang="en-US" dirty="0"/>
          </a:p>
          <a:p>
            <a:pPr marL="285750" indent="-285750">
              <a:lnSpc>
                <a:spcPct val="200000"/>
              </a:lnSpc>
              <a:buFont typeface="Arial" panose="020B0604020202020204" pitchFamily="34" charset="0"/>
              <a:buChar char="•"/>
            </a:pPr>
            <a:r>
              <a:rPr lang="en-US" dirty="0"/>
              <a:t>The training </a:t>
            </a:r>
            <a:r>
              <a:rPr lang="en-US" b="1" dirty="0"/>
              <a:t>eliminated the lowest confidence level (1)</a:t>
            </a:r>
            <a:r>
              <a:rPr lang="en-US" dirty="0"/>
              <a:t> from responses.</a:t>
            </a:r>
          </a:p>
        </p:txBody>
      </p:sp>
    </p:spTree>
    <p:extLst>
      <p:ext uri="{BB962C8B-B14F-4D97-AF65-F5344CB8AC3E}">
        <p14:creationId xmlns:p14="http://schemas.microsoft.com/office/powerpoint/2010/main" val="1588504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6F79D-F510-0F12-36E5-07E01F436156}"/>
            </a:ext>
          </a:extLst>
        </p:cNvPr>
        <p:cNvGrpSpPr/>
        <p:nvPr/>
      </p:nvGrpSpPr>
      <p:grpSpPr>
        <a:xfrm>
          <a:off x="0" y="0"/>
          <a:ext cx="0" cy="0"/>
          <a:chOff x="0" y="0"/>
          <a:chExt cx="0" cy="0"/>
        </a:xfrm>
      </p:grpSpPr>
      <p:sp>
        <p:nvSpPr>
          <p:cNvPr id="4" name="Google Shape;91;p17">
            <a:extLst>
              <a:ext uri="{FF2B5EF4-FFF2-40B4-BE49-F238E27FC236}">
                <a16:creationId xmlns:a16="http://schemas.microsoft.com/office/drawing/2014/main" id="{2E182A82-6A15-8A94-D79F-EE05686719EA}"/>
              </a:ext>
            </a:extLst>
          </p:cNvPr>
          <p:cNvSpPr txBox="1">
            <a:spLocks noGrp="1"/>
          </p:cNvSpPr>
          <p:nvPr>
            <p:ph type="title"/>
          </p:nvPr>
        </p:nvSpPr>
        <p:spPr>
          <a:xfrm>
            <a:off x="1136822" y="309927"/>
            <a:ext cx="10284980" cy="1014984"/>
          </a:xfrm>
          <a:prstGeom prst="rect">
            <a:avLst/>
          </a:prstGeom>
        </p:spPr>
        <p:txBody>
          <a:bodyPr spcFirstLastPara="1" wrap="square" lIns="91425" tIns="91425" rIns="91425" bIns="91425" anchor="b" anchorCtr="0">
            <a:noAutofit/>
          </a:bodyPr>
          <a:lstStyle/>
          <a:p>
            <a:pPr marL="0" marR="0">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Pre/Post TVI Survey</a:t>
            </a:r>
          </a:p>
        </p:txBody>
      </p:sp>
      <p:cxnSp>
        <p:nvCxnSpPr>
          <p:cNvPr id="5" name="Straight Connector 4">
            <a:extLst>
              <a:ext uri="{FF2B5EF4-FFF2-40B4-BE49-F238E27FC236}">
                <a16:creationId xmlns:a16="http://schemas.microsoft.com/office/drawing/2014/main" id="{F8B3ADA5-5430-68F1-36B5-9E5E0E0E9C3E}"/>
              </a:ext>
            </a:extLst>
          </p:cNvPr>
          <p:cNvCxnSpPr/>
          <p:nvPr/>
        </p:nvCxnSpPr>
        <p:spPr>
          <a:xfrm>
            <a:off x="1025236" y="1324911"/>
            <a:ext cx="7805057" cy="0"/>
          </a:xfrm>
          <a:prstGeom prst="line">
            <a:avLst/>
          </a:prstGeom>
          <a:ln w="44450"/>
        </p:spPr>
        <p:style>
          <a:lnRef idx="1">
            <a:schemeClr val="dk1"/>
          </a:lnRef>
          <a:fillRef idx="0">
            <a:schemeClr val="dk1"/>
          </a:fillRef>
          <a:effectRef idx="0">
            <a:schemeClr val="dk1"/>
          </a:effectRef>
          <a:fontRef idx="minor">
            <a:schemeClr val="tx1"/>
          </a:fontRef>
        </p:style>
      </p:cxnSp>
      <p:pic>
        <p:nvPicPr>
          <p:cNvPr id="4098" name="Picture 2">
            <a:extLst>
              <a:ext uri="{FF2B5EF4-FFF2-40B4-BE49-F238E27FC236}">
                <a16:creationId xmlns:a16="http://schemas.microsoft.com/office/drawing/2014/main" id="{AEB6A38F-AC5A-BB16-490D-526BE24FC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296" y="1796642"/>
            <a:ext cx="7307408" cy="45181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7E0C7C-C9FC-49F1-2F94-883469973DB8}"/>
              </a:ext>
            </a:extLst>
          </p:cNvPr>
          <p:cNvSpPr txBox="1"/>
          <p:nvPr/>
        </p:nvSpPr>
        <p:spPr>
          <a:xfrm>
            <a:off x="2170084" y="6451027"/>
            <a:ext cx="7851829" cy="258532"/>
          </a:xfrm>
          <a:prstGeom prst="rect">
            <a:avLst/>
          </a:prstGeom>
          <a:noFill/>
        </p:spPr>
        <p:txBody>
          <a:bodyPr wrap="none">
            <a:spAutoFit/>
          </a:bodyPr>
          <a:lstStyle/>
          <a:p>
            <a:pPr>
              <a:defRPr sz="1080" i="1">
                <a:solidFill>
                  <a:srgbClr val="646464"/>
                </a:solidFill>
              </a:defRPr>
            </a:pPr>
            <a:r>
              <a:rPr sz="1080" dirty="0"/>
              <a:t>Note: After-training data reflects responses from 21 of 54 participants (39%). Additional responses are still being collected.</a:t>
            </a:r>
          </a:p>
        </p:txBody>
      </p:sp>
    </p:spTree>
    <p:extLst>
      <p:ext uri="{BB962C8B-B14F-4D97-AF65-F5344CB8AC3E}">
        <p14:creationId xmlns:p14="http://schemas.microsoft.com/office/powerpoint/2010/main" val="3036519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E1882-8FD8-9942-1A80-79806DFB65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9D29A-E15B-0930-254D-C34B832A9035}"/>
              </a:ext>
            </a:extLst>
          </p:cNvPr>
          <p:cNvSpPr>
            <a:spLocks noGrp="1"/>
          </p:cNvSpPr>
          <p:nvPr>
            <p:ph type="title"/>
          </p:nvPr>
        </p:nvSpPr>
        <p:spPr>
          <a:xfrm>
            <a:off x="484374" y="343315"/>
            <a:ext cx="11223251" cy="1717054"/>
          </a:xfrm>
        </p:spPr>
        <p:txBody>
          <a:bodyPr>
            <a:noAutofit/>
          </a:bodyPr>
          <a:lstStyle/>
          <a:p>
            <a:r>
              <a:rPr dirty="0"/>
              <a:t>Increased Confidence in Assessing Students with CVI</a:t>
            </a:r>
          </a:p>
        </p:txBody>
      </p:sp>
      <p:pic>
        <p:nvPicPr>
          <p:cNvPr id="3" name="Picture 2" descr="cvi_comfort_chart.png">
            <a:extLst>
              <a:ext uri="{FF2B5EF4-FFF2-40B4-BE49-F238E27FC236}">
                <a16:creationId xmlns:a16="http://schemas.microsoft.com/office/drawing/2014/main" id="{E58157F5-6A04-19AE-6AE0-849D468183B8}"/>
              </a:ext>
            </a:extLst>
          </p:cNvPr>
          <p:cNvPicPr>
            <a:picLocks noChangeAspect="1"/>
          </p:cNvPicPr>
          <p:nvPr/>
        </p:nvPicPr>
        <p:blipFill>
          <a:blip r:embed="rId3"/>
          <a:stretch>
            <a:fillRect/>
          </a:stretch>
        </p:blipFill>
        <p:spPr>
          <a:xfrm>
            <a:off x="2497777" y="2411879"/>
            <a:ext cx="6576950" cy="3946170"/>
          </a:xfrm>
          <a:prstGeom prst="rect">
            <a:avLst/>
          </a:prstGeom>
        </p:spPr>
      </p:pic>
      <p:sp>
        <p:nvSpPr>
          <p:cNvPr id="4" name="TextBox 3">
            <a:extLst>
              <a:ext uri="{FF2B5EF4-FFF2-40B4-BE49-F238E27FC236}">
                <a16:creationId xmlns:a16="http://schemas.microsoft.com/office/drawing/2014/main" id="{90B7C56A-5836-AF57-A932-88F53EFBDEC1}"/>
              </a:ext>
            </a:extLst>
          </p:cNvPr>
          <p:cNvSpPr txBox="1"/>
          <p:nvPr/>
        </p:nvSpPr>
        <p:spPr>
          <a:xfrm>
            <a:off x="2170084" y="6451027"/>
            <a:ext cx="7851829" cy="258532"/>
          </a:xfrm>
          <a:prstGeom prst="rect">
            <a:avLst/>
          </a:prstGeom>
          <a:noFill/>
        </p:spPr>
        <p:txBody>
          <a:bodyPr wrap="none">
            <a:spAutoFit/>
          </a:bodyPr>
          <a:lstStyle/>
          <a:p>
            <a:pPr>
              <a:defRPr sz="1080" i="1">
                <a:solidFill>
                  <a:srgbClr val="646464"/>
                </a:solidFill>
              </a:defRPr>
            </a:pPr>
            <a:r>
              <a:rPr sz="1080" dirty="0"/>
              <a:t>Note: After-training data reflects responses from 21 of 54 participants (39%). Additional responses are still being collected.</a:t>
            </a:r>
          </a:p>
        </p:txBody>
      </p:sp>
    </p:spTree>
    <p:extLst>
      <p:ext uri="{BB962C8B-B14F-4D97-AF65-F5344CB8AC3E}">
        <p14:creationId xmlns:p14="http://schemas.microsoft.com/office/powerpoint/2010/main" val="38565581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5857-0727-540C-79B1-FEF772F650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5D2FB-634C-CD34-460B-71AF59C0EBAB}"/>
              </a:ext>
            </a:extLst>
          </p:cNvPr>
          <p:cNvSpPr>
            <a:spLocks noGrp="1"/>
          </p:cNvSpPr>
          <p:nvPr>
            <p:ph type="title"/>
          </p:nvPr>
        </p:nvSpPr>
        <p:spPr>
          <a:xfrm>
            <a:off x="484374" y="343315"/>
            <a:ext cx="11436693" cy="1717054"/>
          </a:xfrm>
        </p:spPr>
        <p:txBody>
          <a:bodyPr>
            <a:noAutofit/>
          </a:bodyPr>
          <a:lstStyle/>
          <a:p>
            <a:r>
              <a:rPr dirty="0"/>
              <a:t>Increased </a:t>
            </a:r>
            <a:r>
              <a:rPr lang="en-US" dirty="0"/>
              <a:t>Comfort</a:t>
            </a:r>
            <a:r>
              <a:rPr dirty="0"/>
              <a:t> in</a:t>
            </a:r>
            <a:r>
              <a:rPr lang="en-US" dirty="0"/>
              <a:t> Planning/ Teaching</a:t>
            </a:r>
            <a:endParaRPr dirty="0"/>
          </a:p>
        </p:txBody>
      </p:sp>
      <p:sp>
        <p:nvSpPr>
          <p:cNvPr id="4" name="TextBox 3">
            <a:extLst>
              <a:ext uri="{FF2B5EF4-FFF2-40B4-BE49-F238E27FC236}">
                <a16:creationId xmlns:a16="http://schemas.microsoft.com/office/drawing/2014/main" id="{32BEC1E9-6DD0-0EBD-1BD8-1E2C549AAC9D}"/>
              </a:ext>
            </a:extLst>
          </p:cNvPr>
          <p:cNvSpPr txBox="1"/>
          <p:nvPr/>
        </p:nvSpPr>
        <p:spPr>
          <a:xfrm>
            <a:off x="2170084" y="6451027"/>
            <a:ext cx="7851829" cy="258532"/>
          </a:xfrm>
          <a:prstGeom prst="rect">
            <a:avLst/>
          </a:prstGeom>
          <a:noFill/>
        </p:spPr>
        <p:txBody>
          <a:bodyPr wrap="none">
            <a:spAutoFit/>
          </a:bodyPr>
          <a:lstStyle/>
          <a:p>
            <a:pPr>
              <a:defRPr sz="1080" i="1">
                <a:solidFill>
                  <a:srgbClr val="646464"/>
                </a:solidFill>
              </a:defRPr>
            </a:pPr>
            <a:r>
              <a:rPr sz="1080" dirty="0"/>
              <a:t>Note: After-training data reflects responses from 21 of 54 participants (39%). Additional responses are still being collected.</a:t>
            </a:r>
          </a:p>
        </p:txBody>
      </p:sp>
      <p:pic>
        <p:nvPicPr>
          <p:cNvPr id="7" name="Picture 6" descr="A graph of different colored bars&#10;&#10;AI-generated content may be incorrect.">
            <a:extLst>
              <a:ext uri="{FF2B5EF4-FFF2-40B4-BE49-F238E27FC236}">
                <a16:creationId xmlns:a16="http://schemas.microsoft.com/office/drawing/2014/main" id="{AD70CBFB-A6E9-8EDB-E8C2-08D05BC7CED7}"/>
              </a:ext>
            </a:extLst>
          </p:cNvPr>
          <p:cNvPicPr>
            <a:picLocks noChangeAspect="1"/>
          </p:cNvPicPr>
          <p:nvPr/>
        </p:nvPicPr>
        <p:blipFill>
          <a:blip r:embed="rId3"/>
          <a:stretch>
            <a:fillRect/>
          </a:stretch>
        </p:blipFill>
        <p:spPr>
          <a:xfrm>
            <a:off x="3619498" y="2230048"/>
            <a:ext cx="4953000" cy="4051300"/>
          </a:xfrm>
          <a:prstGeom prst="rect">
            <a:avLst/>
          </a:prstGeom>
        </p:spPr>
      </p:pic>
    </p:spTree>
    <p:extLst>
      <p:ext uri="{BB962C8B-B14F-4D97-AF65-F5344CB8AC3E}">
        <p14:creationId xmlns:p14="http://schemas.microsoft.com/office/powerpoint/2010/main" val="3665703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82F8E-E8D7-D11F-906C-9EF132968E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C1FB8-5F40-B65D-BD1D-11B39D311F54}"/>
              </a:ext>
            </a:extLst>
          </p:cNvPr>
          <p:cNvSpPr>
            <a:spLocks noGrp="1"/>
          </p:cNvSpPr>
          <p:nvPr>
            <p:ph type="title"/>
          </p:nvPr>
        </p:nvSpPr>
        <p:spPr>
          <a:xfrm>
            <a:off x="484374" y="343315"/>
            <a:ext cx="11436693" cy="1717054"/>
          </a:xfrm>
        </p:spPr>
        <p:txBody>
          <a:bodyPr>
            <a:noAutofit/>
          </a:bodyPr>
          <a:lstStyle/>
          <a:p>
            <a:r>
              <a:rPr lang="en-US" dirty="0"/>
              <a:t>Usefulness of Training</a:t>
            </a:r>
            <a:endParaRPr dirty="0"/>
          </a:p>
        </p:txBody>
      </p:sp>
      <p:sp>
        <p:nvSpPr>
          <p:cNvPr id="4" name="TextBox 3">
            <a:extLst>
              <a:ext uri="{FF2B5EF4-FFF2-40B4-BE49-F238E27FC236}">
                <a16:creationId xmlns:a16="http://schemas.microsoft.com/office/drawing/2014/main" id="{6D939968-B597-CF93-8740-1A62BA219799}"/>
              </a:ext>
            </a:extLst>
          </p:cNvPr>
          <p:cNvSpPr txBox="1"/>
          <p:nvPr/>
        </p:nvSpPr>
        <p:spPr>
          <a:xfrm>
            <a:off x="2170084" y="6451027"/>
            <a:ext cx="7851829" cy="258532"/>
          </a:xfrm>
          <a:prstGeom prst="rect">
            <a:avLst/>
          </a:prstGeom>
          <a:noFill/>
        </p:spPr>
        <p:txBody>
          <a:bodyPr wrap="none">
            <a:spAutoFit/>
          </a:bodyPr>
          <a:lstStyle/>
          <a:p>
            <a:pPr>
              <a:defRPr sz="1080" i="1">
                <a:solidFill>
                  <a:srgbClr val="646464"/>
                </a:solidFill>
              </a:defRPr>
            </a:pPr>
            <a:r>
              <a:rPr sz="1080" dirty="0"/>
              <a:t>Note: After-training data reflects responses from 21 of 54 participants (39%). Additional responses are still being collected.</a:t>
            </a:r>
          </a:p>
        </p:txBody>
      </p:sp>
      <p:pic>
        <p:nvPicPr>
          <p:cNvPr id="3074" name="Picture 2">
            <a:extLst>
              <a:ext uri="{FF2B5EF4-FFF2-40B4-BE49-F238E27FC236}">
                <a16:creationId xmlns:a16="http://schemas.microsoft.com/office/drawing/2014/main" id="{5F46A107-7B23-EC84-88CC-B1CE47486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242" y="1342884"/>
            <a:ext cx="7851829" cy="485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5896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2">
            <a:extLst>
              <a:ext uri="{FF2B5EF4-FFF2-40B4-BE49-F238E27FC236}">
                <a16:creationId xmlns:a16="http://schemas.microsoft.com/office/drawing/2014/main" id="{7AF9319C-2D9B-4868-AEAE-37298EA0F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692776-4F1F-179A-6D57-AC487257AAC3}"/>
              </a:ext>
            </a:extLst>
          </p:cNvPr>
          <p:cNvSpPr>
            <a:spLocks noGrp="1"/>
          </p:cNvSpPr>
          <p:nvPr>
            <p:ph type="ctrTitle"/>
          </p:nvPr>
        </p:nvSpPr>
        <p:spPr>
          <a:xfrm>
            <a:off x="6399561" y="2658388"/>
            <a:ext cx="4638553" cy="1541224"/>
          </a:xfrm>
        </p:spPr>
        <p:txBody>
          <a:bodyPr anchor="b">
            <a:normAutofit/>
          </a:bodyPr>
          <a:lstStyle/>
          <a:p>
            <a:r>
              <a:rPr lang="en-US" sz="6000" dirty="0">
                <a:solidFill>
                  <a:schemeClr val="tx1"/>
                </a:solidFill>
              </a:rPr>
              <a:t>Questions?</a:t>
            </a:r>
          </a:p>
        </p:txBody>
      </p:sp>
      <p:pic>
        <p:nvPicPr>
          <p:cNvPr id="7" name="Graphic 6" descr="Help">
            <a:extLst>
              <a:ext uri="{FF2B5EF4-FFF2-40B4-BE49-F238E27FC236}">
                <a16:creationId xmlns:a16="http://schemas.microsoft.com/office/drawing/2014/main" id="{844E0935-82D1-8BB8-1D43-3AA5952D62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992" y="1128811"/>
            <a:ext cx="4657841" cy="4657841"/>
          </a:xfrm>
          <a:prstGeom prst="rect">
            <a:avLst/>
          </a:prstGeom>
        </p:spPr>
      </p:pic>
      <p:sp>
        <p:nvSpPr>
          <p:cNvPr id="31"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044986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3" name="Straight Connector 12">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E2D271B9-9BA2-4AF0-AE69-43E7D26B5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D436BC-E464-B717-DC1E-C6D2462353A0}"/>
              </a:ext>
            </a:extLst>
          </p:cNvPr>
          <p:cNvSpPr>
            <a:spLocks noGrp="1"/>
          </p:cNvSpPr>
          <p:nvPr>
            <p:ph type="title"/>
          </p:nvPr>
        </p:nvSpPr>
        <p:spPr>
          <a:xfrm>
            <a:off x="920496" y="3473155"/>
            <a:ext cx="10351007" cy="1346485"/>
          </a:xfrm>
        </p:spPr>
        <p:txBody>
          <a:bodyPr vert="horz" lIns="91440" tIns="45720" rIns="91440" bIns="45720" rtlCol="0" anchor="t">
            <a:normAutofit fontScale="90000"/>
          </a:bodyPr>
          <a:lstStyle/>
          <a:p>
            <a:pPr algn="ctr"/>
            <a:r>
              <a:rPr lang="en-US" sz="7200" i="1" kern="1200" spc="100" baseline="0" dirty="0">
                <a:solidFill>
                  <a:schemeClr val="tx1">
                    <a:lumMod val="85000"/>
                    <a:lumOff val="15000"/>
                  </a:schemeClr>
                </a:solidFill>
                <a:latin typeface="+mj-lt"/>
                <a:ea typeface="+mj-ea"/>
                <a:cs typeface="+mj-cs"/>
              </a:rPr>
              <a:t>Thank you</a:t>
            </a:r>
            <a:br>
              <a:rPr lang="en-US" sz="7200" i="1" kern="1200" spc="100" baseline="0" dirty="0">
                <a:solidFill>
                  <a:schemeClr val="tx1">
                    <a:lumMod val="85000"/>
                    <a:lumOff val="15000"/>
                  </a:schemeClr>
                </a:solidFill>
                <a:latin typeface="+mj-lt"/>
                <a:ea typeface="+mj-ea"/>
                <a:cs typeface="+mj-cs"/>
              </a:rPr>
            </a:br>
            <a:r>
              <a:rPr lang="en-US" sz="7200" i="1" kern="1200" spc="100" baseline="0" dirty="0">
                <a:solidFill>
                  <a:schemeClr val="tx1">
                    <a:lumMod val="85000"/>
                    <a:lumOff val="15000"/>
                  </a:schemeClr>
                </a:solidFill>
                <a:latin typeface="+mj-lt"/>
                <a:ea typeface="+mj-ea"/>
                <a:cs typeface="+mj-cs"/>
              </a:rPr>
              <a:t>dawn.l.Anderson@wmich.edu</a:t>
            </a:r>
          </a:p>
        </p:txBody>
      </p:sp>
      <p:pic>
        <p:nvPicPr>
          <p:cNvPr id="4" name="Google Shape;242;p42">
            <a:extLst>
              <a:ext uri="{FF2B5EF4-FFF2-40B4-BE49-F238E27FC236}">
                <a16:creationId xmlns:a16="http://schemas.microsoft.com/office/drawing/2014/main" id="{580043BE-4BAB-D1DB-6189-6075BD78A311}"/>
              </a:ext>
            </a:extLst>
          </p:cNvPr>
          <p:cNvPicPr preferRelativeResize="0"/>
          <p:nvPr/>
        </p:nvPicPr>
        <p:blipFill>
          <a:blip r:embed="rId2"/>
          <a:stretch>
            <a:fillRect/>
          </a:stretch>
        </p:blipFill>
        <p:spPr>
          <a:xfrm>
            <a:off x="4616007" y="240210"/>
            <a:ext cx="2959986" cy="1959429"/>
          </a:xfrm>
          <a:prstGeom prst="rect">
            <a:avLst/>
          </a:prstGeom>
          <a:noFill/>
        </p:spPr>
      </p:pic>
      <p:pic>
        <p:nvPicPr>
          <p:cNvPr id="5" name="Google Shape;243;p42">
            <a:extLst>
              <a:ext uri="{FF2B5EF4-FFF2-40B4-BE49-F238E27FC236}">
                <a16:creationId xmlns:a16="http://schemas.microsoft.com/office/drawing/2014/main" id="{82BB3346-5AE2-A261-22A5-E1BE4E15B968}"/>
              </a:ext>
            </a:extLst>
          </p:cNvPr>
          <p:cNvPicPr preferRelativeResize="0"/>
          <p:nvPr/>
        </p:nvPicPr>
        <p:blipFill>
          <a:blip r:embed="rId3"/>
          <a:stretch>
            <a:fillRect/>
          </a:stretch>
        </p:blipFill>
        <p:spPr>
          <a:xfrm>
            <a:off x="7845692" y="1024706"/>
            <a:ext cx="1521368" cy="1398501"/>
          </a:xfrm>
          <a:prstGeom prst="rect">
            <a:avLst/>
          </a:prstGeom>
          <a:noFill/>
        </p:spPr>
      </p:pic>
      <p:pic>
        <p:nvPicPr>
          <p:cNvPr id="6" name="Google Shape;244;p42">
            <a:extLst>
              <a:ext uri="{FF2B5EF4-FFF2-40B4-BE49-F238E27FC236}">
                <a16:creationId xmlns:a16="http://schemas.microsoft.com/office/drawing/2014/main" id="{E6FEA20D-616A-1D30-AB2D-555C89ED65BB}"/>
              </a:ext>
            </a:extLst>
          </p:cNvPr>
          <p:cNvPicPr preferRelativeResize="0"/>
          <p:nvPr/>
        </p:nvPicPr>
        <p:blipFill>
          <a:blip r:embed="rId4"/>
          <a:stretch>
            <a:fillRect/>
          </a:stretch>
        </p:blipFill>
        <p:spPr>
          <a:xfrm>
            <a:off x="1713381" y="769108"/>
            <a:ext cx="2707151" cy="1959429"/>
          </a:xfrm>
          <a:prstGeom prst="rect">
            <a:avLst/>
          </a:prstGeom>
          <a:noFill/>
        </p:spPr>
      </p:pic>
      <p:sp>
        <p:nvSpPr>
          <p:cNvPr id="17" name="Freeform 6">
            <a:extLst>
              <a:ext uri="{FF2B5EF4-FFF2-40B4-BE49-F238E27FC236}">
                <a16:creationId xmlns:a16="http://schemas.microsoft.com/office/drawing/2014/main" id="{4C81B9CA-1414-4F8E-878C-2D9B6603C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7" name="Picture 6">
            <a:extLst>
              <a:ext uri="{FF2B5EF4-FFF2-40B4-BE49-F238E27FC236}">
                <a16:creationId xmlns:a16="http://schemas.microsoft.com/office/drawing/2014/main" id="{99918449-81B3-60E2-0A02-82A3EA5921C8}"/>
              </a:ext>
            </a:extLst>
          </p:cNvPr>
          <p:cNvPicPr>
            <a:picLocks noChangeAspect="1"/>
          </p:cNvPicPr>
          <p:nvPr/>
        </p:nvPicPr>
        <p:blipFill>
          <a:blip r:embed="rId5"/>
          <a:stretch>
            <a:fillRect/>
          </a:stretch>
        </p:blipFill>
        <p:spPr>
          <a:xfrm>
            <a:off x="10138223" y="5442751"/>
            <a:ext cx="1560576" cy="1625600"/>
          </a:xfrm>
          <a:prstGeom prst="rect">
            <a:avLst/>
          </a:prstGeom>
        </p:spPr>
      </p:pic>
      <p:sp>
        <p:nvSpPr>
          <p:cNvPr id="8" name="TextBox 7">
            <a:extLst>
              <a:ext uri="{FF2B5EF4-FFF2-40B4-BE49-F238E27FC236}">
                <a16:creationId xmlns:a16="http://schemas.microsoft.com/office/drawing/2014/main" id="{615AD234-2B2F-3D77-A235-5E6F9DAD17A0}"/>
              </a:ext>
            </a:extLst>
          </p:cNvPr>
          <p:cNvSpPr txBox="1"/>
          <p:nvPr/>
        </p:nvSpPr>
        <p:spPr>
          <a:xfrm>
            <a:off x="5553161" y="5545330"/>
            <a:ext cx="4585062" cy="1200329"/>
          </a:xfrm>
          <a:prstGeom prst="rect">
            <a:avLst/>
          </a:prstGeom>
          <a:noFill/>
        </p:spPr>
        <p:txBody>
          <a:bodyPr wrap="square">
            <a:spAutoFit/>
          </a:bodyPr>
          <a:lstStyle/>
          <a:p>
            <a:pPr algn="r"/>
            <a:r>
              <a:rPr lang="en-US" sz="1800" b="1" dirty="0">
                <a:effectLst/>
              </a:rPr>
              <a:t>Stephanie </a:t>
            </a:r>
            <a:r>
              <a:rPr lang="en-US" sz="1800" b="1" dirty="0" err="1">
                <a:effectLst/>
              </a:rPr>
              <a:t>Steffer</a:t>
            </a:r>
            <a:endParaRPr lang="en-US" sz="1800" dirty="0">
              <a:effectLst/>
            </a:endParaRPr>
          </a:p>
          <a:p>
            <a:pPr algn="r"/>
            <a:r>
              <a:rPr lang="en-US" sz="1800" i="1" dirty="0">
                <a:solidFill>
                  <a:srgbClr val="FAB862"/>
                </a:solidFill>
                <a:effectLst/>
              </a:rPr>
              <a:t>Business Director</a:t>
            </a:r>
            <a:endParaRPr lang="en-US" sz="1800" dirty="0">
              <a:solidFill>
                <a:srgbClr val="FAB862"/>
              </a:solidFill>
              <a:effectLst/>
            </a:endParaRPr>
          </a:p>
          <a:p>
            <a:pPr algn="r"/>
            <a:r>
              <a:rPr lang="en-US" sz="1800" i="1" dirty="0">
                <a:solidFill>
                  <a:srgbClr val="FAB862"/>
                </a:solidFill>
                <a:effectLst/>
              </a:rPr>
              <a:t>CViConnect</a:t>
            </a:r>
            <a:endParaRPr lang="en-US" sz="1800" dirty="0">
              <a:solidFill>
                <a:srgbClr val="FAB862"/>
              </a:solidFill>
              <a:effectLst/>
            </a:endParaRPr>
          </a:p>
          <a:p>
            <a:pPr algn="r"/>
            <a:r>
              <a:rPr lang="en-US" sz="1800" dirty="0" err="1">
                <a:effectLst/>
              </a:rPr>
              <a:t>StephanieS@cviconnect.co</a:t>
            </a:r>
            <a:endParaRPr lang="en-US" sz="1800" dirty="0">
              <a:effectLst/>
            </a:endParaRPr>
          </a:p>
        </p:txBody>
      </p:sp>
    </p:spTree>
    <p:extLst>
      <p:ext uri="{BB962C8B-B14F-4D97-AF65-F5344CB8AC3E}">
        <p14:creationId xmlns:p14="http://schemas.microsoft.com/office/powerpoint/2010/main" val="379936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E991F-FE4F-6386-3D5C-4E4B17F58C00}"/>
              </a:ext>
            </a:extLst>
          </p:cNvPr>
          <p:cNvPicPr>
            <a:picLocks noChangeAspect="1"/>
          </p:cNvPicPr>
          <p:nvPr/>
        </p:nvPicPr>
        <p:blipFill>
          <a:blip r:embed="rId2"/>
          <a:stretch>
            <a:fillRect/>
          </a:stretch>
        </p:blipFill>
        <p:spPr>
          <a:xfrm>
            <a:off x="1679946" y="0"/>
            <a:ext cx="8832107" cy="6488668"/>
          </a:xfrm>
          <a:prstGeom prst="rect">
            <a:avLst/>
          </a:prstGeom>
        </p:spPr>
      </p:pic>
      <p:sp>
        <p:nvSpPr>
          <p:cNvPr id="6" name="TextBox 5">
            <a:extLst>
              <a:ext uri="{FF2B5EF4-FFF2-40B4-BE49-F238E27FC236}">
                <a16:creationId xmlns:a16="http://schemas.microsoft.com/office/drawing/2014/main" id="{224C70AF-6BF8-3EB3-5E49-0DA44D14B32A}"/>
              </a:ext>
            </a:extLst>
          </p:cNvPr>
          <p:cNvSpPr txBox="1"/>
          <p:nvPr/>
        </p:nvSpPr>
        <p:spPr>
          <a:xfrm>
            <a:off x="8319654" y="6488668"/>
            <a:ext cx="3325091" cy="369332"/>
          </a:xfrm>
          <a:prstGeom prst="rect">
            <a:avLst/>
          </a:prstGeom>
          <a:noFill/>
        </p:spPr>
        <p:txBody>
          <a:bodyPr wrap="square">
            <a:spAutoFit/>
          </a:bodyPr>
          <a:lstStyle/>
          <a:p>
            <a:r>
              <a:rPr lang="en-US" dirty="0">
                <a:hlinkClick r:id="rId3"/>
              </a:rPr>
              <a:t>Perkins: CVI By The Numbers</a:t>
            </a:r>
            <a:endParaRPr lang="en-US" dirty="0"/>
          </a:p>
        </p:txBody>
      </p:sp>
    </p:spTree>
    <p:extLst>
      <p:ext uri="{BB962C8B-B14F-4D97-AF65-F5344CB8AC3E}">
        <p14:creationId xmlns:p14="http://schemas.microsoft.com/office/powerpoint/2010/main" val="2277363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8BE941-C057-79DB-AAC7-BB3DAEA3AA1F}"/>
              </a:ext>
            </a:extLst>
          </p:cNvPr>
          <p:cNvPicPr>
            <a:picLocks noChangeAspect="1"/>
          </p:cNvPicPr>
          <p:nvPr/>
        </p:nvPicPr>
        <p:blipFill>
          <a:blip r:embed="rId2"/>
          <a:stretch>
            <a:fillRect/>
          </a:stretch>
        </p:blipFill>
        <p:spPr>
          <a:xfrm>
            <a:off x="1644965" y="0"/>
            <a:ext cx="8902070" cy="6454555"/>
          </a:xfrm>
          <a:prstGeom prst="rect">
            <a:avLst/>
          </a:prstGeom>
        </p:spPr>
      </p:pic>
      <p:sp>
        <p:nvSpPr>
          <p:cNvPr id="5" name="TextBox 4">
            <a:extLst>
              <a:ext uri="{FF2B5EF4-FFF2-40B4-BE49-F238E27FC236}">
                <a16:creationId xmlns:a16="http://schemas.microsoft.com/office/drawing/2014/main" id="{88B7CDF6-93A8-917F-2093-EC9CEB280DA7}"/>
              </a:ext>
            </a:extLst>
          </p:cNvPr>
          <p:cNvSpPr txBox="1"/>
          <p:nvPr/>
        </p:nvSpPr>
        <p:spPr>
          <a:xfrm>
            <a:off x="8319654" y="6488668"/>
            <a:ext cx="3325091" cy="369332"/>
          </a:xfrm>
          <a:prstGeom prst="rect">
            <a:avLst/>
          </a:prstGeom>
          <a:noFill/>
        </p:spPr>
        <p:txBody>
          <a:bodyPr wrap="square">
            <a:spAutoFit/>
          </a:bodyPr>
          <a:lstStyle/>
          <a:p>
            <a:r>
              <a:rPr lang="en-US" dirty="0">
                <a:hlinkClick r:id="rId3"/>
              </a:rPr>
              <a:t>Perkins: CVI By The Numbers</a:t>
            </a:r>
            <a:endParaRPr lang="en-US" dirty="0"/>
          </a:p>
        </p:txBody>
      </p:sp>
    </p:spTree>
    <p:extLst>
      <p:ext uri="{BB962C8B-B14F-4D97-AF65-F5344CB8AC3E}">
        <p14:creationId xmlns:p14="http://schemas.microsoft.com/office/powerpoint/2010/main" val="72028309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1D3D5-6168-EFC9-F66A-D403D2179EE3}"/>
              </a:ext>
            </a:extLst>
          </p:cNvPr>
          <p:cNvPicPr>
            <a:picLocks noChangeAspect="1"/>
          </p:cNvPicPr>
          <p:nvPr/>
        </p:nvPicPr>
        <p:blipFill>
          <a:blip r:embed="rId2"/>
          <a:stretch>
            <a:fillRect/>
          </a:stretch>
        </p:blipFill>
        <p:spPr>
          <a:xfrm>
            <a:off x="1785032" y="-22102"/>
            <a:ext cx="8621936" cy="6510770"/>
          </a:xfrm>
          <a:prstGeom prst="rect">
            <a:avLst/>
          </a:prstGeom>
        </p:spPr>
      </p:pic>
      <p:sp>
        <p:nvSpPr>
          <p:cNvPr id="5" name="TextBox 4">
            <a:extLst>
              <a:ext uri="{FF2B5EF4-FFF2-40B4-BE49-F238E27FC236}">
                <a16:creationId xmlns:a16="http://schemas.microsoft.com/office/drawing/2014/main" id="{7703728B-620F-2760-8E0A-A78180FE8D14}"/>
              </a:ext>
            </a:extLst>
          </p:cNvPr>
          <p:cNvSpPr txBox="1"/>
          <p:nvPr/>
        </p:nvSpPr>
        <p:spPr>
          <a:xfrm>
            <a:off x="8319654" y="6488668"/>
            <a:ext cx="3325091" cy="369332"/>
          </a:xfrm>
          <a:prstGeom prst="rect">
            <a:avLst/>
          </a:prstGeom>
          <a:noFill/>
        </p:spPr>
        <p:txBody>
          <a:bodyPr wrap="square">
            <a:spAutoFit/>
          </a:bodyPr>
          <a:lstStyle/>
          <a:p>
            <a:r>
              <a:rPr lang="en-US" dirty="0">
                <a:hlinkClick r:id="rId3"/>
              </a:rPr>
              <a:t>Perkins: CVI By The Numbers</a:t>
            </a:r>
            <a:endParaRPr lang="en-US" dirty="0"/>
          </a:p>
        </p:txBody>
      </p:sp>
    </p:spTree>
    <p:extLst>
      <p:ext uri="{BB962C8B-B14F-4D97-AF65-F5344CB8AC3E}">
        <p14:creationId xmlns:p14="http://schemas.microsoft.com/office/powerpoint/2010/main" val="2454849906"/>
      </p:ext>
    </p:extLst>
  </p:cSld>
  <p:clrMapOvr>
    <a:masterClrMapping/>
  </p:clrMapOvr>
  <p:transition spd="slow">
    <p:push dir="u"/>
  </p:transition>
</p:sld>
</file>

<file path=ppt/theme/theme1.xml><?xml version="1.0" encoding="utf-8"?>
<a:theme xmlns:a="http://schemas.openxmlformats.org/drawingml/2006/main" name="HeadlinesVTI">
  <a:themeElements>
    <a:clrScheme name="Headlines">
      <a:dk1>
        <a:sysClr val="windowText" lastClr="000000"/>
      </a:dk1>
      <a:lt1>
        <a:sysClr val="window" lastClr="FFFFFF"/>
      </a:lt1>
      <a:dk2>
        <a:srgbClr val="232C41"/>
      </a:dk2>
      <a:lt2>
        <a:srgbClr val="F6F4EF"/>
      </a:lt2>
      <a:accent1>
        <a:srgbClr val="439EB7"/>
      </a:accent1>
      <a:accent2>
        <a:srgbClr val="E20E65"/>
      </a:accent2>
      <a:accent3>
        <a:srgbClr val="F59324"/>
      </a:accent3>
      <a:accent4>
        <a:srgbClr val="5046B9"/>
      </a:accent4>
      <a:accent5>
        <a:srgbClr val="5CB678"/>
      </a:accent5>
      <a:accent6>
        <a:srgbClr val="9717F7"/>
      </a:accent6>
      <a:hlink>
        <a:srgbClr val="E80095"/>
      </a:hlink>
      <a:folHlink>
        <a:srgbClr val="808080"/>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5814531-fcbe-4f3b-8b45-cb086c673883}" enabled="0" method="" siteId="{75814531-fcbe-4f3b-8b45-cb086c673883}" removed="1"/>
</clbl:labelList>
</file>

<file path=docProps/app.xml><?xml version="1.0" encoding="utf-8"?>
<Properties xmlns="http://schemas.openxmlformats.org/officeDocument/2006/extended-properties" xmlns:vt="http://schemas.openxmlformats.org/officeDocument/2006/docPropsVTypes">
  <TotalTime>15037</TotalTime>
  <Words>4690</Words>
  <Application>Microsoft Office PowerPoint</Application>
  <PresentationFormat>Widescreen</PresentationFormat>
  <Paragraphs>709</Paragraphs>
  <Slides>68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Aptos</vt:lpstr>
      <vt:lpstr>Arial</vt:lpstr>
      <vt:lpstr>Avenir Next LT Pro</vt:lpstr>
      <vt:lpstr>Calibri</vt:lpstr>
      <vt:lpstr>Georgia</vt:lpstr>
      <vt:lpstr>Poppins</vt:lpstr>
      <vt:lpstr>Sitka Banner</vt:lpstr>
      <vt:lpstr>-webkit-standard</vt:lpstr>
      <vt:lpstr>Wingdings</vt:lpstr>
      <vt:lpstr>HeadlinesVTI</vt:lpstr>
      <vt:lpstr>CVI Training WMU and CViConnect</vt:lpstr>
      <vt:lpstr>Study Personnel</vt:lpstr>
      <vt:lpstr>Presenter and Problem</vt:lpstr>
      <vt:lpstr>What is CVI?</vt:lpstr>
      <vt:lpstr>CVI is the leading cause of visual impairment in young children</vt:lpstr>
      <vt:lpstr>CVI Working Definition </vt:lpstr>
      <vt:lpstr>PowerPoint Presentation</vt:lpstr>
      <vt:lpstr>PowerPoint Presentation</vt:lpstr>
      <vt:lpstr>PowerPoint Presentation</vt:lpstr>
      <vt:lpstr>PowerPoint Presentation</vt:lpstr>
      <vt:lpstr>NIH CVI Registry</vt:lpstr>
      <vt:lpstr>The Project Model</vt:lpstr>
      <vt:lpstr>The Project Model</vt:lpstr>
      <vt:lpstr>The Project Model</vt:lpstr>
      <vt:lpstr>The Project Model</vt:lpstr>
      <vt:lpstr>The Project Objectives</vt:lpstr>
      <vt:lpstr>Objective 1:</vt:lpstr>
      <vt:lpstr>PowerPoint Presentation</vt:lpstr>
      <vt:lpstr>The Project Objectives</vt:lpstr>
      <vt:lpstr>Objective 2:</vt:lpstr>
      <vt:lpstr>Mentorship Components</vt:lpstr>
      <vt:lpstr>The Project Objectives</vt:lpstr>
      <vt:lpstr>Objective 3:</vt:lpstr>
      <vt:lpstr>Statewide Initiatives</vt:lpstr>
      <vt:lpstr>NAVEG Training</vt:lpstr>
      <vt:lpstr>What is the NAVEG Project?</vt:lpstr>
      <vt:lpstr>Benefits of the NAVEG</vt:lpstr>
      <vt:lpstr>The Project Objectives</vt:lpstr>
      <vt:lpstr>Objective 4:</vt:lpstr>
      <vt:lpstr>The Project Objectives</vt:lpstr>
      <vt:lpstr>Objective 5:</vt:lpstr>
      <vt:lpstr>The Project Objectives</vt:lpstr>
      <vt:lpstr>Objective 6:</vt:lpstr>
      <vt:lpstr>The Technology</vt:lpstr>
      <vt:lpstr>What is CViConnect?</vt:lpstr>
      <vt:lpstr>Data Collected by CViConnect</vt:lpstr>
      <vt:lpstr>What is CViConnect?</vt:lpstr>
      <vt:lpstr>PowerPoint Presentation</vt:lpstr>
      <vt:lpstr>PowerPoint Presentation</vt:lpstr>
      <vt:lpstr>Example Student B, Session 1</vt:lpstr>
      <vt:lpstr>Example Student B, Session 1</vt:lpstr>
      <vt:lpstr>Example Student B, Session 2</vt:lpstr>
      <vt:lpstr>PowerPoint Presentation</vt:lpstr>
      <vt:lpstr>PowerPoint Presentation</vt:lpstr>
      <vt:lpstr>PowerPoint Presentation</vt:lpstr>
      <vt:lpstr>Example Student D</vt:lpstr>
      <vt:lpstr>The Project Objectives</vt:lpstr>
      <vt:lpstr>Objective 7:</vt:lpstr>
      <vt:lpstr>Preliminary Results</vt:lpstr>
      <vt:lpstr>Activities by Phase</vt:lpstr>
      <vt:lpstr>All Phases of Activities</vt:lpstr>
      <vt:lpstr>Most Popular Lessons</vt:lpstr>
      <vt:lpstr>Analysis of Improvement Over Time</vt:lpstr>
      <vt:lpstr>Analysis of Improvement Over Time</vt:lpstr>
      <vt:lpstr>Frequency of CViConnect use by TVIs</vt:lpstr>
      <vt:lpstr>Across All Data</vt:lpstr>
      <vt:lpstr>Across All Data (&gt;3 months)</vt:lpstr>
      <vt:lpstr>Across All Data  (&gt; 1 year+20 days of data)</vt:lpstr>
      <vt:lpstr>TVI Survey Results</vt:lpstr>
      <vt:lpstr>Demographics: Gender</vt:lpstr>
      <vt:lpstr>Demographics: Gender</vt:lpstr>
      <vt:lpstr>Pre/Post TVI Survey</vt:lpstr>
      <vt:lpstr>Pre/Post TVI Survey</vt:lpstr>
      <vt:lpstr>Increased Confidence in Assessing Students with CVI</vt:lpstr>
      <vt:lpstr>Increased Comfort in Planning/ Teaching</vt:lpstr>
      <vt:lpstr>Usefulness of Training</vt:lpstr>
      <vt:lpstr>Questions?</vt:lpstr>
      <vt:lpstr>Thank you dawn.l.Anderson@wmich.edu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CVI Training: Designing Effective Professional Development for Student Outcomes</dc:title>
  <dc:creator>Stephanie Steffer</dc:creator>
  <cp:lastModifiedBy>Dawn L Anderson</cp:lastModifiedBy>
  <cp:revision>8</cp:revision>
  <dcterms:created xsi:type="dcterms:W3CDTF">2025-03-07T14:42:13Z</dcterms:created>
  <dcterms:modified xsi:type="dcterms:W3CDTF">2025-09-25T12:34:25Z</dcterms:modified>
</cp:coreProperties>
</file>