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8" r:id="rId3"/>
    <p:sldId id="278" r:id="rId4"/>
    <p:sldId id="320" r:id="rId5"/>
    <p:sldId id="327" r:id="rId6"/>
    <p:sldId id="286" r:id="rId7"/>
    <p:sldId id="339" r:id="rId8"/>
    <p:sldId id="329" r:id="rId9"/>
    <p:sldId id="298" r:id="rId10"/>
    <p:sldId id="303" r:id="rId11"/>
    <p:sldId id="330" r:id="rId12"/>
    <p:sldId id="260" r:id="rId13"/>
    <p:sldId id="259" r:id="rId14"/>
    <p:sldId id="264" r:id="rId15"/>
    <p:sldId id="269" r:id="rId16"/>
    <p:sldId id="305" r:id="rId17"/>
    <p:sldId id="331" r:id="rId18"/>
    <p:sldId id="340" r:id="rId19"/>
    <p:sldId id="300" r:id="rId20"/>
    <p:sldId id="333" r:id="rId21"/>
    <p:sldId id="334" r:id="rId22"/>
    <p:sldId id="262" r:id="rId23"/>
    <p:sldId id="275" r:id="rId24"/>
    <p:sldId id="324" r:id="rId25"/>
    <p:sldId id="325" r:id="rId26"/>
    <p:sldId id="318" r:id="rId27"/>
    <p:sldId id="317" r:id="rId28"/>
    <p:sldId id="336" r:id="rId29"/>
    <p:sldId id="280" r:id="rId30"/>
    <p:sldId id="335" r:id="rId31"/>
    <p:sldId id="283" r:id="rId32"/>
    <p:sldId id="281" r:id="rId33"/>
    <p:sldId id="284" r:id="rId34"/>
    <p:sldId id="285" r:id="rId35"/>
    <p:sldId id="257" r:id="rId36"/>
    <p:sldId id="326" r:id="rId37"/>
    <p:sldId id="293" r:id="rId38"/>
    <p:sldId id="323" r:id="rId39"/>
    <p:sldId id="33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A950E-0473-A16D-A929-46A9A0CAE4BA}" v="26" dt="2023-01-05T03:22:34.590"/>
    <p1510:client id="{2EB57FBA-7CD4-CB31-5312-D5F10D33C143}" v="850" dt="2023-10-12T19:30:48.195"/>
    <p1510:client id="{36398819-A4F2-D4BC-6C8A-4309C551FA8C}" v="679" dt="2023-01-08T18:41:26.880"/>
    <p1510:client id="{37125430-1F63-011F-3FD8-097E8FEEF0B2}" v="53" dt="2023-01-20T03:24:09.235"/>
    <p1510:client id="{4E91B777-A6F3-18E5-CE33-9DC62FA42B92}" v="358" dt="2023-10-12T00:48:00.583"/>
    <p1510:client id="{579BDF01-C64A-B660-0A63-14300F1C40D4}" v="332" dt="2023-01-08T18:20:13.423"/>
    <p1510:client id="{5BC7D1DE-7E7A-0088-547B-070A97346F39}" v="612" dt="2023-01-05T22:24:02.026"/>
    <p1510:client id="{5E6CAD56-E3B9-171E-C8A7-5ACF26594023}" v="2543" dt="2023-01-06T21:04:28.207"/>
    <p1510:client id="{8CFE7224-9139-7C3D-80FD-AB6A0EA09F6E}" v="2" dt="2023-01-25T19:05:46.494"/>
    <p1510:client id="{9B2903A2-B50C-2447-BF61-5774B21FB8AF}" v="2110" dt="2022-12-18T04:55:03.337"/>
    <p1510:client id="{A35310E0-C306-F2CC-1AC1-FC47B7473D77}" v="5" dt="2023-01-27T17:25:13.081"/>
    <p1510:client id="{AAE3E038-A26F-13BD-8235-39FDFB4FB7CE}" v="74" dt="2023-01-05T03:47:37.867"/>
    <p1510:client id="{AEED15EE-0055-8F00-A59F-D7FED47443DE}" v="6" dt="2023-01-05T03:26:23.230"/>
    <p1510:client id="{C826D2A0-47A9-2910-F14F-99E2971E12E6}" v="254" dt="2023-01-09T01:23:26.292"/>
    <p1510:client id="{D32C8A8F-F73E-9C38-4931-65CFE90A1767}" v="38" dt="2023-01-20T03:26:47.525"/>
    <p1510:client id="{DA8EF2C8-0296-39F7-564B-BE719C8B2F22}" v="1800" dt="2023-01-05T19:53:47.029"/>
    <p1510:client id="{FC39EA1B-CB4E-7E8D-F3FD-E29C0D45F53A}" v="141" dt="2023-10-12T00:02:37.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pearsonassessments.com/store/usassessments/en/Store/Professional-Assessments/Cognition-%26-Neuro/Wechsler-Adult-Intelligence-Scale-%7C-Fourth-Edition/p/100000392.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pearsonassessments.com/store/usassessments/en/Store/Professional-Assessments/Cognition-%26-Neuro/Gifted-%26-Talented/Wechsler-Intelligence-Scale-for-Children-%7C-Fifth-Edition-/p/100000771.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apps.apple.com/us/app/quick-and-easy-ecc/id1509471851"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s://play.google.com/store/apps/details?id=org.aph.quickandeasyec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aph.org/product/web-chase/"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ph.org/product/picture-maker-geometric-textured-shapes/"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objectiveed.com/"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ph.org/product/picture-maker-wheatley-tactile-diagramming-kit/"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ph.org/search-results/?fwp_search_term=Tactile+Town%3A+3-D+O%26M+Kit"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peoplematters.in/article/diversity/are-we-truly-creating-a-diverse-workforce-16816"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journals.humankinetics.com/view/journals/jpah/9/2/article-p218.xml%C2%A0"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3389/fpsyg.2018.00380" TargetMode="External"/><Relationship Id="rId2" Type="http://schemas.openxmlformats.org/officeDocument/2006/relationships/hyperlink" Target="https://doi.org/10.1371/journal.pone.0264316"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psychologicalscience.org/news/releases/blood-vessels-in-eye-linked-with-iq-cognitive-function.html" TargetMode="External"/><Relationship Id="rId2" Type="http://schemas.openxmlformats.org/officeDocument/2006/relationships/hyperlink" Target="https://doi.org/10.1167/iovs.03-1296"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Psychometric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apnet.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arsonassessments.com/store/usassessments/en/Store/Professional-Assessments/Cognition-%26-Neuro/Wechsler-Adult-Intelligence-Scale-%7C-Fourth-Edition/p/100000392.html" TargetMode="External"/><Relationship Id="rId2" Type="http://schemas.openxmlformats.org/officeDocument/2006/relationships/hyperlink" Target="https://www.pearsonassessments.com/store/usassessments/en/Store/Professional-Assessments/Cognition-%26-Neuro/Comprehensive-Ability/Differential-Ability-Scales-II/p/100000468.html" TargetMode="External"/><Relationship Id="rId1" Type="http://schemas.openxmlformats.org/officeDocument/2006/relationships/slideLayout" Target="../slideLayouts/slideLayout2.xml"/><Relationship Id="rId4" Type="http://schemas.openxmlformats.org/officeDocument/2006/relationships/hyperlink" Target="https://www.pearsonassessments.com/store/usassessments/en/Store/Professional-Assessments/Cognition-%26-Neuro/Gifted-%26-Talented/Wechsler-Intelligence-Scale-for-Children-%7C-Fifth-Edition-/p/100000771.htm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pearsonassessments.com/store/usassessments/en/Store/Professional-Assessments/Cognition-%26-Neuro/Comprehensive-Ability/Differential-Ability-Scales-II/p/100000468.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4548490" y="4322980"/>
            <a:ext cx="3312734" cy="1141851"/>
          </a:xfrm>
          <a:noFill/>
        </p:spPr>
        <p:txBody>
          <a:bodyPr vert="horz" lIns="91440" tIns="45720" rIns="91440" bIns="45720" rtlCol="0" anchor="t">
            <a:noAutofit/>
          </a:bodyPr>
          <a:lstStyle/>
          <a:p>
            <a:r>
              <a:rPr lang="en-US" sz="2800" b="1">
                <a:solidFill>
                  <a:srgbClr val="080808"/>
                </a:solidFill>
                <a:cs typeface="Calibri"/>
              </a:rPr>
              <a:t>Melody Brown, Ed. S</a:t>
            </a:r>
          </a:p>
          <a:p>
            <a:r>
              <a:rPr lang="en-US" sz="2800" b="1">
                <a:solidFill>
                  <a:srgbClr val="080808"/>
                </a:solidFill>
                <a:cs typeface="Calibri"/>
              </a:rPr>
              <a:t>Psychometrist/ COMS</a:t>
            </a:r>
          </a:p>
          <a:p>
            <a:r>
              <a:rPr lang="en-US" sz="2800" b="1">
                <a:solidFill>
                  <a:srgbClr val="080808"/>
                </a:solidFill>
                <a:cs typeface="Calibri"/>
              </a:rPr>
              <a:t>TVI/ VRT</a:t>
            </a:r>
            <a:endParaRPr lang="en-US" sz="2800" b="1">
              <a:cs typeface="Calibri"/>
            </a:endParaRPr>
          </a:p>
        </p:txBody>
      </p:sp>
      <p:sp>
        <p:nvSpPr>
          <p:cNvPr id="2" name="Title 1"/>
          <p:cNvSpPr>
            <a:spLocks noGrp="1"/>
          </p:cNvSpPr>
          <p:nvPr>
            <p:ph type="ctrTitle"/>
          </p:nvPr>
        </p:nvSpPr>
        <p:spPr>
          <a:xfrm>
            <a:off x="3353414" y="696835"/>
            <a:ext cx="5782716" cy="3979518"/>
          </a:xfrm>
          <a:noFill/>
        </p:spPr>
        <p:txBody>
          <a:bodyPr anchor="ctr">
            <a:normAutofit/>
          </a:bodyPr>
          <a:lstStyle/>
          <a:p>
            <a:r>
              <a:rPr lang="en-US" sz="3600" b="1">
                <a:cs typeface="Calibri Light"/>
              </a:rPr>
              <a:t>DAKOTAS AER CONFERENCE</a:t>
            </a:r>
            <a:br>
              <a:rPr lang="en-US" sz="3600" b="1">
                <a:solidFill>
                  <a:srgbClr val="080808"/>
                </a:solidFill>
                <a:cs typeface="Calibri Light"/>
              </a:rPr>
            </a:br>
            <a:br>
              <a:rPr lang="en-US" sz="3600" b="1">
                <a:cs typeface="Calibri Light"/>
              </a:rPr>
            </a:br>
            <a:r>
              <a:rPr lang="en-US" sz="3600" b="1">
                <a:ea typeface="+mj-lt"/>
                <a:cs typeface="+mj-lt"/>
              </a:rPr>
              <a:t>O&amp;M Intersections with Intelligence Testing</a:t>
            </a:r>
            <a:endParaRPr lang="en-US" sz="3600" b="1">
              <a:solidFill>
                <a:srgbClr val="080808"/>
              </a:solidFill>
              <a:cs typeface="Calibri Light"/>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60FA-CD2E-6620-A3B9-03671959031C}"/>
              </a:ext>
            </a:extLst>
          </p:cNvPr>
          <p:cNvSpPr>
            <a:spLocks noGrp="1"/>
          </p:cNvSpPr>
          <p:nvPr>
            <p:ph type="title"/>
          </p:nvPr>
        </p:nvSpPr>
        <p:spPr>
          <a:xfrm>
            <a:off x="838200" y="1184852"/>
            <a:ext cx="10515600" cy="528926"/>
          </a:xfrm>
        </p:spPr>
        <p:txBody>
          <a:bodyPr>
            <a:normAutofit fontScale="90000"/>
          </a:bodyPr>
          <a:lstStyle/>
          <a:p>
            <a:r>
              <a:rPr lang="en-US">
                <a:latin typeface="Arial"/>
                <a:cs typeface="Calibri Light"/>
              </a:rPr>
              <a:t>What other intersections can you think of...</a:t>
            </a:r>
            <a:endParaRPr lang="en-US">
              <a:latin typeface="Arial"/>
            </a:endParaRPr>
          </a:p>
        </p:txBody>
      </p:sp>
      <p:sp>
        <p:nvSpPr>
          <p:cNvPr id="3" name="TextBox 2">
            <a:extLst>
              <a:ext uri="{FF2B5EF4-FFF2-40B4-BE49-F238E27FC236}">
                <a16:creationId xmlns:a16="http://schemas.microsoft.com/office/drawing/2014/main" id="{F106FD4E-1454-2E5D-B3DB-D7241B9EEC9B}"/>
              </a:ext>
            </a:extLst>
          </p:cNvPr>
          <p:cNvSpPr txBox="1"/>
          <p:nvPr/>
        </p:nvSpPr>
        <p:spPr>
          <a:xfrm>
            <a:off x="1315252" y="2042413"/>
            <a:ext cx="915865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Arial"/>
                <a:ea typeface="+mn-lt"/>
                <a:cs typeface="+mn-lt"/>
              </a:rPr>
              <a:t>On the corner  of</a:t>
            </a:r>
          </a:p>
          <a:p>
            <a:pPr algn="ctr"/>
            <a:r>
              <a:rPr lang="en-US" sz="3600">
                <a:latin typeface="Arial"/>
                <a:ea typeface="Calibri"/>
                <a:cs typeface="Calibri"/>
              </a:rPr>
              <a:t>MAKING MAPS &amp;___________</a:t>
            </a:r>
          </a:p>
          <a:p>
            <a:pPr algn="ctr"/>
            <a:r>
              <a:rPr lang="en-US" sz="3600">
                <a:latin typeface="Arial"/>
                <a:ea typeface="Calibri"/>
                <a:cs typeface="Calibri"/>
              </a:rPr>
              <a:t>On the corner of</a:t>
            </a:r>
          </a:p>
          <a:p>
            <a:pPr algn="ctr"/>
            <a:r>
              <a:rPr lang="en-US" sz="3600">
                <a:latin typeface="Arial"/>
                <a:ea typeface="Calibri"/>
                <a:cs typeface="Calibri"/>
              </a:rPr>
              <a:t>_______________ &amp; Block Building</a:t>
            </a:r>
          </a:p>
          <a:p>
            <a:pPr algn="ctr"/>
            <a:r>
              <a:rPr lang="en-US" sz="3600">
                <a:latin typeface="Arial"/>
                <a:ea typeface="Calibri"/>
                <a:cs typeface="Calibri"/>
              </a:rPr>
              <a:t>On the corner of</a:t>
            </a:r>
          </a:p>
          <a:p>
            <a:pPr algn="ctr"/>
            <a:r>
              <a:rPr lang="en-US" sz="3600">
                <a:latin typeface="Arial"/>
                <a:ea typeface="Calibri"/>
                <a:cs typeface="Calibri"/>
              </a:rPr>
              <a:t>PICTURE SIMILARITIES &amp; ___________</a:t>
            </a:r>
          </a:p>
          <a:p>
            <a:pPr algn="ctr"/>
            <a:endParaRPr lang="en-US" sz="3600">
              <a:latin typeface="Arial"/>
              <a:ea typeface="Calibri"/>
              <a:cs typeface="Calibri"/>
            </a:endParaRPr>
          </a:p>
        </p:txBody>
      </p:sp>
    </p:spTree>
    <p:extLst>
      <p:ext uri="{BB962C8B-B14F-4D97-AF65-F5344CB8AC3E}">
        <p14:creationId xmlns:p14="http://schemas.microsoft.com/office/powerpoint/2010/main" val="394200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60FA-CD2E-6620-A3B9-03671959031C}"/>
              </a:ext>
            </a:extLst>
          </p:cNvPr>
          <p:cNvSpPr>
            <a:spLocks noGrp="1"/>
          </p:cNvSpPr>
          <p:nvPr>
            <p:ph type="title"/>
          </p:nvPr>
        </p:nvSpPr>
        <p:spPr>
          <a:xfrm>
            <a:off x="838200" y="1184852"/>
            <a:ext cx="10515600" cy="528926"/>
          </a:xfrm>
        </p:spPr>
        <p:txBody>
          <a:bodyPr>
            <a:normAutofit fontScale="90000"/>
          </a:bodyPr>
          <a:lstStyle/>
          <a:p>
            <a:r>
              <a:rPr lang="en-US">
                <a:latin typeface="Arial"/>
                <a:cs typeface="Calibri Light"/>
              </a:rPr>
              <a:t>What other intersections can you think of...</a:t>
            </a:r>
            <a:endParaRPr lang="en-US">
              <a:latin typeface="Arial"/>
            </a:endParaRPr>
          </a:p>
        </p:txBody>
      </p:sp>
      <p:sp>
        <p:nvSpPr>
          <p:cNvPr id="3" name="TextBox 2">
            <a:extLst>
              <a:ext uri="{FF2B5EF4-FFF2-40B4-BE49-F238E27FC236}">
                <a16:creationId xmlns:a16="http://schemas.microsoft.com/office/drawing/2014/main" id="{F106FD4E-1454-2E5D-B3DB-D7241B9EEC9B}"/>
              </a:ext>
            </a:extLst>
          </p:cNvPr>
          <p:cNvSpPr txBox="1"/>
          <p:nvPr/>
        </p:nvSpPr>
        <p:spPr>
          <a:xfrm>
            <a:off x="1315252" y="2042413"/>
            <a:ext cx="915865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Arial"/>
                <a:ea typeface="+mn-lt"/>
                <a:cs typeface="+mn-lt"/>
              </a:rPr>
              <a:t>On the corner  of</a:t>
            </a:r>
          </a:p>
          <a:p>
            <a:pPr algn="ctr"/>
            <a:r>
              <a:rPr lang="en-US" sz="3600" dirty="0">
                <a:latin typeface="Arial"/>
                <a:ea typeface="Calibri"/>
                <a:cs typeface="Calibri"/>
              </a:rPr>
              <a:t>MAKING MAPS &amp; </a:t>
            </a:r>
            <a:r>
              <a:rPr lang="en-US" sz="3600" b="1" u="sng" dirty="0">
                <a:solidFill>
                  <a:schemeClr val="accent1">
                    <a:lumMod val="75000"/>
                  </a:schemeClr>
                </a:solidFill>
                <a:latin typeface="Arial"/>
                <a:ea typeface="Calibri"/>
                <a:cs typeface="Calibri"/>
              </a:rPr>
              <a:t>COPYING</a:t>
            </a:r>
          </a:p>
          <a:p>
            <a:pPr algn="ctr"/>
            <a:r>
              <a:rPr lang="en-US" sz="3600" dirty="0">
                <a:latin typeface="Arial"/>
                <a:ea typeface="Calibri"/>
                <a:cs typeface="Calibri"/>
              </a:rPr>
              <a:t>On the corner of</a:t>
            </a:r>
          </a:p>
          <a:p>
            <a:pPr algn="ctr"/>
            <a:r>
              <a:rPr lang="en-US" sz="3600" b="1" u="sng" dirty="0">
                <a:solidFill>
                  <a:schemeClr val="accent1">
                    <a:lumMod val="75000"/>
                  </a:schemeClr>
                </a:solidFill>
                <a:latin typeface="Arial"/>
                <a:ea typeface="Calibri"/>
                <a:cs typeface="Calibri"/>
              </a:rPr>
              <a:t>POSITIONAL CONCEPTS</a:t>
            </a:r>
            <a:r>
              <a:rPr lang="en-US" sz="3600" dirty="0">
                <a:latin typeface="Arial"/>
                <a:ea typeface="Calibri"/>
                <a:cs typeface="Calibri"/>
              </a:rPr>
              <a:t> &amp; Block Building</a:t>
            </a:r>
          </a:p>
          <a:p>
            <a:pPr algn="ctr"/>
            <a:r>
              <a:rPr lang="en-US" sz="3600" dirty="0">
                <a:latin typeface="Arial"/>
                <a:ea typeface="Calibri"/>
                <a:cs typeface="Calibri"/>
              </a:rPr>
              <a:t>On the corner of</a:t>
            </a:r>
          </a:p>
          <a:p>
            <a:pPr algn="ctr"/>
            <a:r>
              <a:rPr lang="en-US" sz="3600" dirty="0">
                <a:latin typeface="Arial"/>
                <a:ea typeface="Calibri"/>
                <a:cs typeface="Calibri"/>
              </a:rPr>
              <a:t>PICTURE SIMILARITIES &amp; </a:t>
            </a:r>
            <a:r>
              <a:rPr lang="en-US" sz="3600" b="1" u="sng" dirty="0">
                <a:solidFill>
                  <a:schemeClr val="accent1">
                    <a:lumMod val="75000"/>
                  </a:schemeClr>
                </a:solidFill>
                <a:latin typeface="Arial"/>
                <a:ea typeface="Calibri"/>
                <a:cs typeface="Calibri"/>
              </a:rPr>
              <a:t>GEOMETRIC SHAPES</a:t>
            </a:r>
          </a:p>
          <a:p>
            <a:pPr algn="ctr"/>
            <a:endParaRPr lang="en-US" sz="3600">
              <a:latin typeface="Arial"/>
              <a:ea typeface="Calibri"/>
              <a:cs typeface="Calibri"/>
            </a:endParaRPr>
          </a:p>
        </p:txBody>
      </p:sp>
    </p:spTree>
    <p:extLst>
      <p:ext uri="{BB962C8B-B14F-4D97-AF65-F5344CB8AC3E}">
        <p14:creationId xmlns:p14="http://schemas.microsoft.com/office/powerpoint/2010/main" val="342830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rain learning loss after 20 minutes 42%, 24 hours, 31 days 67%,  &amp; 60 day 90%&#10;&#10;Description automatically generated">
            <a:extLst>
              <a:ext uri="{FF2B5EF4-FFF2-40B4-BE49-F238E27FC236}">
                <a16:creationId xmlns:a16="http://schemas.microsoft.com/office/drawing/2014/main" id="{81E04810-664B-5A67-86D7-E8D6D2F7A5C3}"/>
              </a:ext>
            </a:extLst>
          </p:cNvPr>
          <p:cNvPicPr>
            <a:picLocks noGrp="1" noChangeAspect="1"/>
          </p:cNvPicPr>
          <p:nvPr>
            <p:ph idx="1"/>
          </p:nvPr>
        </p:nvPicPr>
        <p:blipFill>
          <a:blip r:embed="rId2"/>
          <a:stretch>
            <a:fillRect/>
          </a:stretch>
        </p:blipFill>
        <p:spPr>
          <a:xfrm>
            <a:off x="13039" y="81098"/>
            <a:ext cx="12180421" cy="6740925"/>
          </a:xfrm>
        </p:spPr>
      </p:pic>
    </p:spTree>
    <p:extLst>
      <p:ext uri="{BB962C8B-B14F-4D97-AF65-F5344CB8AC3E}">
        <p14:creationId xmlns:p14="http://schemas.microsoft.com/office/powerpoint/2010/main" val="84127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E6DB7E-FAFB-DB9A-88EF-7DB701C3F540}"/>
              </a:ext>
            </a:extLst>
          </p:cNvPr>
          <p:cNvSpPr txBox="1"/>
          <p:nvPr/>
        </p:nvSpPr>
        <p:spPr>
          <a:xfrm>
            <a:off x="282863" y="611908"/>
            <a:ext cx="659245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4"/>
                </a:solidFill>
                <a:ea typeface="+mn-lt"/>
                <a:cs typeface="+mn-lt"/>
              </a:rPr>
              <a:t>Slide Showing 7 Brains. Intelligence quotient  or IQ is a score derived from one of several different standardized test designed to assess intelligence within a certain age group. 100- Normal IQ.  Average score most people. 70% of population. 116+ Superior IQ. Average for individual in professional occupations. 17% of population.  121+ Potentially gifted. Average for college graduates; 132+ Borderline Genius. I.Q. of most Ph.D. recipients. 2% of the population. 143+ Genius Average for Ph.D. in physics. 1% of the population. 158+ Genius-Genius. Average for Nobel Prize Winners. 1 in 10,000. 164+ Genius-Genius-Genius. Average Amadeus W. Mozart &amp; chess champion Bobby Fisher, 1 in 30,000.</a:t>
            </a:r>
            <a:endParaRPr lang="en-US" sz="2400" dirty="0">
              <a:solidFill>
                <a:schemeClr val="accent4"/>
              </a:solidFill>
              <a:cs typeface="Calibri"/>
            </a:endParaRPr>
          </a:p>
        </p:txBody>
      </p:sp>
      <p:sp>
        <p:nvSpPr>
          <p:cNvPr id="9" name="Rectangle 8" hidden="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IQ &amp; population distribution: 100 Average 70% of population; 116+ Superior 17%; Potentially gifted; 10%; 132+ Borderline genius; Genius 143+; Genius; 158+ Genius- Genius; 164+ Genius-Genius-Genius&#10;Description automatically generated with low confidence&#10;">
            <a:extLst>
              <a:ext uri="{FF2B5EF4-FFF2-40B4-BE49-F238E27FC236}">
                <a16:creationId xmlns:a16="http://schemas.microsoft.com/office/drawing/2014/main" id="{CB815E49-52E1-EBA4-2599-EF2C09E54E9D}"/>
              </a:ext>
            </a:extLst>
          </p:cNvPr>
          <p:cNvPicPr>
            <a:picLocks noGrp="1" noChangeAspect="1"/>
          </p:cNvPicPr>
          <p:nvPr>
            <p:ph idx="4294967295"/>
          </p:nvPr>
        </p:nvPicPr>
        <p:blipFill rotWithShape="1">
          <a:blip r:embed="rId2"/>
          <a:srcRect b="461"/>
          <a:stretch/>
        </p:blipFill>
        <p:spPr>
          <a:xfrm>
            <a:off x="20" y="1284"/>
            <a:ext cx="12191980" cy="6856718"/>
          </a:xfrm>
          <a:prstGeom prst="rect">
            <a:avLst/>
          </a:prstGeom>
        </p:spPr>
      </p:pic>
    </p:spTree>
    <p:extLst>
      <p:ext uri="{BB962C8B-B14F-4D97-AF65-F5344CB8AC3E}">
        <p14:creationId xmlns:p14="http://schemas.microsoft.com/office/powerpoint/2010/main" val="206186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8CB8-F432-732B-7B39-A53EAF05DBC1}"/>
              </a:ext>
            </a:extLst>
          </p:cNvPr>
          <p:cNvSpPr>
            <a:spLocks noGrp="1"/>
          </p:cNvSpPr>
          <p:nvPr>
            <p:ph type="title"/>
          </p:nvPr>
        </p:nvSpPr>
        <p:spPr>
          <a:xfrm>
            <a:off x="2444796" y="272941"/>
            <a:ext cx="7014365" cy="962148"/>
          </a:xfrm>
        </p:spPr>
        <p:txBody>
          <a:bodyPr/>
          <a:lstStyle/>
          <a:p>
            <a:r>
              <a:rPr lang="en-US" dirty="0">
                <a:cs typeface="Calibri Light"/>
              </a:rPr>
              <a:t>Common Psychometric Tool 2</a:t>
            </a:r>
            <a:endParaRPr lang="en-US" dirty="0"/>
          </a:p>
        </p:txBody>
      </p:sp>
      <p:sp>
        <p:nvSpPr>
          <p:cNvPr id="3" name="Content Placeholder 2">
            <a:extLst>
              <a:ext uri="{FF2B5EF4-FFF2-40B4-BE49-F238E27FC236}">
                <a16:creationId xmlns:a16="http://schemas.microsoft.com/office/drawing/2014/main" id="{52477C0C-C63D-F14C-EA7B-F9CA261BDF3E}"/>
              </a:ext>
            </a:extLst>
          </p:cNvPr>
          <p:cNvSpPr>
            <a:spLocks noGrp="1"/>
          </p:cNvSpPr>
          <p:nvPr>
            <p:ph idx="1"/>
          </p:nvPr>
        </p:nvSpPr>
        <p:spPr>
          <a:xfrm>
            <a:off x="108352" y="1181583"/>
            <a:ext cx="11707371" cy="5066445"/>
          </a:xfrm>
        </p:spPr>
        <p:txBody>
          <a:bodyPr vert="horz" lIns="91440" tIns="45720" rIns="91440" bIns="45720" rtlCol="0" anchor="t">
            <a:noAutofit/>
          </a:bodyPr>
          <a:lstStyle/>
          <a:p>
            <a:pPr marL="0" indent="0" algn="ctr">
              <a:buNone/>
            </a:pPr>
            <a:r>
              <a:rPr lang="en-US" sz="6000" dirty="0">
                <a:latin typeface="Arial"/>
                <a:cs typeface="Calibri"/>
                <a:hlinkClick r:id="rId2"/>
              </a:rPr>
              <a:t>WAIS</a:t>
            </a:r>
            <a:r>
              <a:rPr lang="en-US" sz="6000" dirty="0">
                <a:latin typeface="Arial"/>
                <a:cs typeface="Calibri"/>
              </a:rPr>
              <a:t> </a:t>
            </a:r>
            <a:endParaRPr lang="en-US" sz="6000">
              <a:latin typeface="Calibri" panose="020F0502020204030204"/>
              <a:cs typeface="Calibri"/>
            </a:endParaRPr>
          </a:p>
          <a:p>
            <a:pPr marL="0" indent="0" algn="ctr">
              <a:buNone/>
            </a:pPr>
            <a:r>
              <a:rPr lang="en-US" sz="6000" dirty="0">
                <a:latin typeface="Arial"/>
                <a:cs typeface="Calibri"/>
              </a:rPr>
              <a:t> Wechsler</a:t>
            </a:r>
            <a:r>
              <a:rPr lang="en-US" sz="6000" dirty="0">
                <a:latin typeface="Arial"/>
                <a:ea typeface="+mn-lt"/>
                <a:cs typeface="+mn-lt"/>
              </a:rPr>
              <a:t> Adult Intelligence Scale®</a:t>
            </a:r>
            <a:endParaRPr lang="en-US" sz="6000">
              <a:cs typeface="Calibri"/>
            </a:endParaRPr>
          </a:p>
          <a:p>
            <a:endParaRPr lang="en-US" sz="4000" dirty="0">
              <a:latin typeface="Arial"/>
              <a:cs typeface="Calibri"/>
            </a:endParaRPr>
          </a:p>
          <a:p>
            <a:pPr marL="0" indent="0">
              <a:buNone/>
            </a:pPr>
            <a:endParaRPr lang="en-US" sz="3000" dirty="0">
              <a:latin typeface="Arial"/>
              <a:ea typeface="+mn-lt"/>
              <a:cs typeface="+mn-lt"/>
            </a:endParaRPr>
          </a:p>
          <a:p>
            <a:endParaRPr lang="en-US" sz="3000">
              <a:latin typeface="Arial"/>
              <a:ea typeface="+mn-lt"/>
              <a:cs typeface="Arial"/>
            </a:endParaRPr>
          </a:p>
        </p:txBody>
      </p:sp>
    </p:spTree>
    <p:extLst>
      <p:ext uri="{BB962C8B-B14F-4D97-AF65-F5344CB8AC3E}">
        <p14:creationId xmlns:p14="http://schemas.microsoft.com/office/powerpoint/2010/main" val="174002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303A21E-3900-793F-5104-A0C9DCEDF7ED}"/>
              </a:ext>
            </a:extLst>
          </p:cNvPr>
          <p:cNvSpPr>
            <a:spLocks noGrp="1"/>
          </p:cNvSpPr>
          <p:nvPr>
            <p:ph sz="half" idx="1"/>
          </p:nvPr>
        </p:nvSpPr>
        <p:spPr>
          <a:xfrm>
            <a:off x="4058687" y="87909"/>
            <a:ext cx="7595369" cy="6732890"/>
          </a:xfrm>
          <a:solidFill>
            <a:schemeClr val="bg1"/>
          </a:solidFill>
        </p:spPr>
        <p:txBody>
          <a:bodyPr vert="horz" lIns="91440" tIns="45720" rIns="91440" bIns="45720" rtlCol="0" anchor="t">
            <a:noAutofit/>
          </a:bodyPr>
          <a:lstStyle/>
          <a:p>
            <a:pPr marL="0" indent="0">
              <a:buNone/>
            </a:pPr>
            <a:r>
              <a:rPr lang="en-US" b="1">
                <a:latin typeface="Arial"/>
                <a:cs typeface="Arial"/>
              </a:rPr>
              <a:t>Verbal IQ (VIQ)</a:t>
            </a:r>
            <a:endParaRPr lang="en-US">
              <a:latin typeface="Arial"/>
              <a:cs typeface="Arial"/>
            </a:endParaRPr>
          </a:p>
          <a:p>
            <a:pPr marL="0" indent="0">
              <a:buNone/>
            </a:pPr>
            <a:r>
              <a:rPr lang="en-US" b="1">
                <a:latin typeface="Arial"/>
                <a:ea typeface="+mn-lt"/>
                <a:cs typeface="+mn-lt"/>
              </a:rPr>
              <a:t>Verbal Comprehension Index (VCI) </a:t>
            </a:r>
            <a:endParaRPr lang="en-US">
              <a:latin typeface="Arial"/>
              <a:cs typeface="Calibri"/>
            </a:endParaRPr>
          </a:p>
          <a:p>
            <a:r>
              <a:rPr lang="en-US">
                <a:latin typeface="Arial"/>
                <a:ea typeface="+mn-lt"/>
                <a:cs typeface="+mn-lt"/>
              </a:rPr>
              <a:t>Similarities</a:t>
            </a:r>
            <a:endParaRPr lang="en-US">
              <a:latin typeface="Arial"/>
              <a:cs typeface="Calibri"/>
            </a:endParaRPr>
          </a:p>
          <a:p>
            <a:r>
              <a:rPr lang="en-US">
                <a:latin typeface="Arial"/>
                <a:ea typeface="+mn-lt"/>
                <a:cs typeface="+mn-lt"/>
              </a:rPr>
              <a:t>Vocabulary</a:t>
            </a:r>
            <a:endParaRPr lang="en-US">
              <a:latin typeface="Arial"/>
              <a:cs typeface="Calibri"/>
            </a:endParaRPr>
          </a:p>
          <a:p>
            <a:pPr marL="0" indent="0">
              <a:buNone/>
            </a:pPr>
            <a:r>
              <a:rPr lang="en-US" b="1">
                <a:latin typeface="Arial"/>
                <a:ea typeface="+mn-lt"/>
                <a:cs typeface="+mn-lt"/>
              </a:rPr>
              <a:t>The Working Memory Index (WMI) </a:t>
            </a:r>
            <a:endParaRPr lang="en-US" b="1">
              <a:latin typeface="Arial"/>
              <a:cs typeface="Calibri"/>
            </a:endParaRPr>
          </a:p>
          <a:p>
            <a:r>
              <a:rPr lang="en-US">
                <a:latin typeface="Arial"/>
                <a:ea typeface="+mn-lt"/>
                <a:cs typeface="+mn-lt"/>
              </a:rPr>
              <a:t>Arithmetic</a:t>
            </a:r>
            <a:endParaRPr lang="en-US">
              <a:latin typeface="Arial"/>
              <a:cs typeface="Calibri"/>
            </a:endParaRPr>
          </a:p>
          <a:p>
            <a:r>
              <a:rPr lang="en-US">
                <a:latin typeface="Arial"/>
                <a:ea typeface="+mn-lt"/>
                <a:cs typeface="+mn-lt"/>
              </a:rPr>
              <a:t>Digit Span</a:t>
            </a:r>
            <a:endParaRPr lang="en-US">
              <a:latin typeface="Arial"/>
              <a:cs typeface="Calibri"/>
            </a:endParaRPr>
          </a:p>
          <a:p>
            <a:r>
              <a:rPr lang="en-US">
                <a:latin typeface="Arial"/>
                <a:ea typeface="+mn-lt"/>
                <a:cs typeface="+mn-lt"/>
              </a:rPr>
              <a:t>Letter-Number-Sequencing</a:t>
            </a:r>
            <a:endParaRPr lang="en-US">
              <a:latin typeface="Arial"/>
              <a:cs typeface="Calibri"/>
            </a:endParaRPr>
          </a:p>
          <a:p>
            <a:r>
              <a:rPr lang="en-US">
                <a:latin typeface="Arial"/>
                <a:ea typeface="+mn-lt"/>
                <a:cs typeface="+mn-lt"/>
              </a:rPr>
              <a:t>Comprehension</a:t>
            </a:r>
            <a:endParaRPr lang="en-US">
              <a:latin typeface="Arial"/>
              <a:cs typeface="Calibri"/>
            </a:endParaRPr>
          </a:p>
          <a:p>
            <a:endParaRPr lang="en-US" sz="1400">
              <a:latin typeface="Arial"/>
              <a:cs typeface="Calibri"/>
            </a:endParaRPr>
          </a:p>
        </p:txBody>
      </p:sp>
      <p:sp>
        <p:nvSpPr>
          <p:cNvPr id="2" name="Title 1">
            <a:extLst>
              <a:ext uri="{FF2B5EF4-FFF2-40B4-BE49-F238E27FC236}">
                <a16:creationId xmlns:a16="http://schemas.microsoft.com/office/drawing/2014/main" id="{925143E7-3DDB-1F58-6FA2-1E856E553CE7}"/>
              </a:ext>
            </a:extLst>
          </p:cNvPr>
          <p:cNvSpPr>
            <a:spLocks noGrp="1"/>
          </p:cNvSpPr>
          <p:nvPr>
            <p:ph type="title"/>
          </p:nvPr>
        </p:nvSpPr>
        <p:spPr>
          <a:xfrm>
            <a:off x="531752" y="1412488"/>
            <a:ext cx="3205637" cy="4363844"/>
          </a:xfrm>
        </p:spPr>
        <p:txBody>
          <a:bodyPr anchor="t">
            <a:normAutofit/>
          </a:bodyPr>
          <a:lstStyle/>
          <a:p>
            <a:r>
              <a:rPr lang="en-US" sz="4000" b="1">
                <a:solidFill>
                  <a:schemeClr val="bg1"/>
                </a:solidFill>
                <a:latin typeface="Arial"/>
                <a:cs typeface="Calibri Light"/>
              </a:rPr>
              <a:t>WAIS </a:t>
            </a:r>
            <a:br>
              <a:rPr lang="en-US" sz="4000" b="1">
                <a:latin typeface="Arial"/>
                <a:cs typeface="Calibri Light"/>
              </a:rPr>
            </a:br>
            <a:r>
              <a:rPr lang="en-US" sz="3200" b="1">
                <a:solidFill>
                  <a:schemeClr val="bg1"/>
                </a:solidFill>
                <a:latin typeface="Arial"/>
                <a:ea typeface="+mj-lt"/>
                <a:cs typeface="+mj-lt"/>
              </a:rPr>
              <a:t>Wechsler</a:t>
            </a:r>
            <a:r>
              <a:rPr lang="en-US" sz="3200" b="1">
                <a:solidFill>
                  <a:schemeClr val="bg1"/>
                </a:solidFill>
                <a:latin typeface="Arial"/>
                <a:cs typeface="Calibri"/>
              </a:rPr>
              <a:t> Adult Intelligence Scale®</a:t>
            </a:r>
            <a:br>
              <a:rPr lang="en-US" sz="3200" b="1">
                <a:latin typeface="Arial"/>
                <a:cs typeface="Calibri"/>
              </a:rPr>
            </a:br>
            <a:r>
              <a:rPr lang="en-US" sz="3200" b="1">
                <a:solidFill>
                  <a:schemeClr val="bg1"/>
                </a:solidFill>
                <a:latin typeface="Arial"/>
                <a:cs typeface="Calibri Light"/>
              </a:rPr>
              <a:t>16 - 90 year-olds</a:t>
            </a:r>
          </a:p>
        </p:txBody>
      </p:sp>
    </p:spTree>
    <p:extLst>
      <p:ext uri="{BB962C8B-B14F-4D97-AF65-F5344CB8AC3E}">
        <p14:creationId xmlns:p14="http://schemas.microsoft.com/office/powerpoint/2010/main" val="319745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60FA-CD2E-6620-A3B9-03671959031C}"/>
              </a:ext>
            </a:extLst>
          </p:cNvPr>
          <p:cNvSpPr>
            <a:spLocks noGrp="1"/>
          </p:cNvSpPr>
          <p:nvPr>
            <p:ph type="title"/>
          </p:nvPr>
        </p:nvSpPr>
        <p:spPr>
          <a:xfrm>
            <a:off x="838200" y="537871"/>
            <a:ext cx="10515600" cy="528926"/>
          </a:xfrm>
        </p:spPr>
        <p:txBody>
          <a:bodyPr>
            <a:normAutofit fontScale="90000"/>
          </a:bodyPr>
          <a:lstStyle/>
          <a:p>
            <a:r>
              <a:rPr lang="en-US">
                <a:latin typeface="Arial"/>
                <a:cs typeface="Calibri Light"/>
              </a:rPr>
              <a:t>What other intersections can you think of...</a:t>
            </a:r>
            <a:endParaRPr lang="en-US">
              <a:latin typeface="Arial"/>
              <a:cs typeface="Arial"/>
            </a:endParaRPr>
          </a:p>
        </p:txBody>
      </p:sp>
      <p:sp>
        <p:nvSpPr>
          <p:cNvPr id="3" name="TextBox 2">
            <a:extLst>
              <a:ext uri="{FF2B5EF4-FFF2-40B4-BE49-F238E27FC236}">
                <a16:creationId xmlns:a16="http://schemas.microsoft.com/office/drawing/2014/main" id="{176F7ED0-E4E6-78DF-CFE2-1D95DEB0D178}"/>
              </a:ext>
            </a:extLst>
          </p:cNvPr>
          <p:cNvSpPr txBox="1"/>
          <p:nvPr/>
        </p:nvSpPr>
        <p:spPr>
          <a:xfrm>
            <a:off x="242984" y="1307510"/>
            <a:ext cx="1159537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Arial"/>
                <a:ea typeface="Arial"/>
                <a:cs typeface="Arial"/>
              </a:rPr>
              <a:t>On the corner  of</a:t>
            </a:r>
            <a:endParaRPr lang="en-US" dirty="0"/>
          </a:p>
          <a:p>
            <a:pPr algn="ctr"/>
            <a:r>
              <a:rPr lang="en-US" sz="3600" dirty="0">
                <a:latin typeface="Arial"/>
                <a:ea typeface="Arial"/>
                <a:cs typeface="Arial"/>
              </a:rPr>
              <a:t>ROOM FAMILIARITY &amp;___________</a:t>
            </a:r>
          </a:p>
          <a:p>
            <a:pPr algn="ctr"/>
            <a:r>
              <a:rPr lang="en-US" sz="3600" dirty="0">
                <a:latin typeface="Arial"/>
                <a:ea typeface="Arial"/>
                <a:cs typeface="Arial"/>
              </a:rPr>
              <a:t>On the corner of</a:t>
            </a:r>
          </a:p>
          <a:p>
            <a:pPr algn="ctr"/>
            <a:r>
              <a:rPr lang="en-US" sz="3600" dirty="0">
                <a:latin typeface="Arial"/>
                <a:ea typeface="Arial"/>
                <a:cs typeface="Arial"/>
              </a:rPr>
              <a:t>_______________ &amp; Letter-Number-Sequencing</a:t>
            </a:r>
          </a:p>
          <a:p>
            <a:pPr algn="ctr"/>
            <a:r>
              <a:rPr lang="en-US" sz="3600" dirty="0">
                <a:latin typeface="Arial"/>
                <a:ea typeface="Arial"/>
                <a:cs typeface="Arial"/>
              </a:rPr>
              <a:t>On the corner of</a:t>
            </a:r>
          </a:p>
          <a:p>
            <a:pPr algn="ctr"/>
            <a:r>
              <a:rPr lang="en-US" sz="3600" dirty="0">
                <a:latin typeface="Arial"/>
                <a:ea typeface="Arial"/>
                <a:cs typeface="Arial"/>
              </a:rPr>
              <a:t>________________ &amp; Comprehension</a:t>
            </a:r>
          </a:p>
          <a:p>
            <a:endParaRPr lang="en-US" sz="3600">
              <a:latin typeface="Arial"/>
              <a:ea typeface="Arial"/>
              <a:cs typeface="Arial"/>
            </a:endParaRPr>
          </a:p>
          <a:p>
            <a:pPr lvl="0"/>
            <a:endParaRPr lang="en-US" sz="3600">
              <a:latin typeface="Arial"/>
              <a:cs typeface="Calibri"/>
            </a:endParaRPr>
          </a:p>
        </p:txBody>
      </p:sp>
    </p:spTree>
    <p:extLst>
      <p:ext uri="{BB962C8B-B14F-4D97-AF65-F5344CB8AC3E}">
        <p14:creationId xmlns:p14="http://schemas.microsoft.com/office/powerpoint/2010/main" val="2318343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60FA-CD2E-6620-A3B9-03671959031C}"/>
              </a:ext>
            </a:extLst>
          </p:cNvPr>
          <p:cNvSpPr>
            <a:spLocks noGrp="1"/>
          </p:cNvSpPr>
          <p:nvPr>
            <p:ph type="title"/>
          </p:nvPr>
        </p:nvSpPr>
        <p:spPr>
          <a:xfrm>
            <a:off x="838200" y="537871"/>
            <a:ext cx="10515600" cy="528926"/>
          </a:xfrm>
        </p:spPr>
        <p:txBody>
          <a:bodyPr>
            <a:normAutofit fontScale="90000"/>
          </a:bodyPr>
          <a:lstStyle/>
          <a:p>
            <a:r>
              <a:rPr lang="en-US">
                <a:latin typeface="Arial"/>
                <a:cs typeface="Calibri Light"/>
              </a:rPr>
              <a:t>What other intersections can you think of...</a:t>
            </a:r>
            <a:endParaRPr lang="en-US">
              <a:latin typeface="Arial"/>
              <a:cs typeface="Arial"/>
            </a:endParaRPr>
          </a:p>
        </p:txBody>
      </p:sp>
      <p:sp>
        <p:nvSpPr>
          <p:cNvPr id="3" name="TextBox 2">
            <a:extLst>
              <a:ext uri="{FF2B5EF4-FFF2-40B4-BE49-F238E27FC236}">
                <a16:creationId xmlns:a16="http://schemas.microsoft.com/office/drawing/2014/main" id="{176F7ED0-E4E6-78DF-CFE2-1D95DEB0D178}"/>
              </a:ext>
            </a:extLst>
          </p:cNvPr>
          <p:cNvSpPr txBox="1"/>
          <p:nvPr/>
        </p:nvSpPr>
        <p:spPr>
          <a:xfrm>
            <a:off x="242984" y="1307510"/>
            <a:ext cx="1159537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Arial"/>
                <a:ea typeface="Arial"/>
                <a:cs typeface="Arial"/>
              </a:rPr>
              <a:t>On the corner  of</a:t>
            </a:r>
            <a:endParaRPr lang="en-US" dirty="0"/>
          </a:p>
          <a:p>
            <a:pPr algn="ctr"/>
            <a:r>
              <a:rPr lang="en-US" sz="3600">
                <a:latin typeface="Arial"/>
                <a:ea typeface="Arial"/>
                <a:cs typeface="Arial"/>
              </a:rPr>
              <a:t>ROOM FAMILIARITY &amp;</a:t>
            </a:r>
            <a:r>
              <a:rPr lang="en-US" sz="3600" dirty="0">
                <a:solidFill>
                  <a:srgbClr val="000000"/>
                </a:solidFill>
                <a:latin typeface="Arial"/>
                <a:ea typeface="Arial"/>
                <a:cs typeface="Arial"/>
              </a:rPr>
              <a:t> </a:t>
            </a:r>
            <a:r>
              <a:rPr lang="en-US" sz="3600" b="1" u="sng">
                <a:solidFill>
                  <a:schemeClr val="accent1">
                    <a:lumMod val="75000"/>
                  </a:schemeClr>
                </a:solidFill>
                <a:latin typeface="Arial"/>
                <a:ea typeface="Arial"/>
                <a:cs typeface="Arial"/>
              </a:rPr>
              <a:t>DESIGN RECALL</a:t>
            </a:r>
          </a:p>
          <a:p>
            <a:pPr algn="ctr"/>
            <a:r>
              <a:rPr lang="en-US" sz="3600" dirty="0">
                <a:latin typeface="Arial"/>
                <a:ea typeface="Arial"/>
                <a:cs typeface="Arial"/>
              </a:rPr>
              <a:t>On the corner of</a:t>
            </a:r>
          </a:p>
          <a:p>
            <a:pPr algn="ctr"/>
            <a:r>
              <a:rPr lang="en-US" sz="3600" b="1" u="sng">
                <a:solidFill>
                  <a:schemeClr val="accent1">
                    <a:lumMod val="75000"/>
                  </a:schemeClr>
                </a:solidFill>
                <a:latin typeface="Arial"/>
                <a:ea typeface="Arial"/>
                <a:cs typeface="Arial"/>
              </a:rPr>
              <a:t>MONOCULAR TRAINING</a:t>
            </a:r>
            <a:r>
              <a:rPr lang="en-US" sz="3600" dirty="0">
                <a:latin typeface="Arial"/>
                <a:ea typeface="Arial"/>
                <a:cs typeface="Arial"/>
              </a:rPr>
              <a:t> &amp; Letter-Number-Sequencing</a:t>
            </a:r>
          </a:p>
          <a:p>
            <a:pPr algn="ctr"/>
            <a:r>
              <a:rPr lang="en-US" sz="3600" dirty="0">
                <a:latin typeface="Arial"/>
                <a:ea typeface="Arial"/>
                <a:cs typeface="Arial"/>
              </a:rPr>
              <a:t>On the corner of</a:t>
            </a:r>
          </a:p>
          <a:p>
            <a:pPr algn="ctr"/>
            <a:r>
              <a:rPr lang="en-US" sz="3600" b="1" u="sng">
                <a:solidFill>
                  <a:schemeClr val="accent1">
                    <a:lumMod val="75000"/>
                  </a:schemeClr>
                </a:solidFill>
                <a:latin typeface="Arial"/>
                <a:ea typeface="Arial"/>
                <a:cs typeface="Arial"/>
              </a:rPr>
              <a:t>COMMUNITY EXPERIENCES </a:t>
            </a:r>
            <a:r>
              <a:rPr lang="en-US" sz="3600">
                <a:latin typeface="Arial"/>
                <a:ea typeface="Arial"/>
                <a:cs typeface="Arial"/>
              </a:rPr>
              <a:t>&amp; Comprehension</a:t>
            </a:r>
          </a:p>
          <a:p>
            <a:endParaRPr lang="en-US" sz="3600">
              <a:latin typeface="Arial"/>
              <a:ea typeface="Arial"/>
              <a:cs typeface="Arial"/>
            </a:endParaRPr>
          </a:p>
          <a:p>
            <a:pPr lvl="0">
              <a:buChar char="•"/>
            </a:pPr>
            <a:endParaRPr lang="en-US" sz="3600">
              <a:latin typeface="Arial"/>
              <a:cs typeface="Calibri"/>
            </a:endParaRPr>
          </a:p>
        </p:txBody>
      </p:sp>
    </p:spTree>
    <p:extLst>
      <p:ext uri="{BB962C8B-B14F-4D97-AF65-F5344CB8AC3E}">
        <p14:creationId xmlns:p14="http://schemas.microsoft.com/office/powerpoint/2010/main" val="84624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8CB8-F432-732B-7B39-A53EAF05DBC1}"/>
              </a:ext>
            </a:extLst>
          </p:cNvPr>
          <p:cNvSpPr>
            <a:spLocks noGrp="1"/>
          </p:cNvSpPr>
          <p:nvPr>
            <p:ph type="title"/>
          </p:nvPr>
        </p:nvSpPr>
        <p:spPr>
          <a:xfrm>
            <a:off x="2668914" y="340176"/>
            <a:ext cx="7339335" cy="962148"/>
          </a:xfrm>
        </p:spPr>
        <p:txBody>
          <a:bodyPr/>
          <a:lstStyle/>
          <a:p>
            <a:r>
              <a:rPr lang="en-US" dirty="0">
                <a:cs typeface="Calibri Light"/>
              </a:rPr>
              <a:t>Common Psychometric Tool 3</a:t>
            </a:r>
            <a:endParaRPr lang="en-US" dirty="0"/>
          </a:p>
        </p:txBody>
      </p:sp>
      <p:sp>
        <p:nvSpPr>
          <p:cNvPr id="3" name="Content Placeholder 2">
            <a:extLst>
              <a:ext uri="{FF2B5EF4-FFF2-40B4-BE49-F238E27FC236}">
                <a16:creationId xmlns:a16="http://schemas.microsoft.com/office/drawing/2014/main" id="{52477C0C-C63D-F14C-EA7B-F9CA261BDF3E}"/>
              </a:ext>
            </a:extLst>
          </p:cNvPr>
          <p:cNvSpPr>
            <a:spLocks noGrp="1"/>
          </p:cNvSpPr>
          <p:nvPr>
            <p:ph idx="1"/>
          </p:nvPr>
        </p:nvSpPr>
        <p:spPr>
          <a:xfrm>
            <a:off x="80497" y="1450204"/>
            <a:ext cx="11707371" cy="2220151"/>
          </a:xfrm>
        </p:spPr>
        <p:txBody>
          <a:bodyPr vert="horz" lIns="91440" tIns="45720" rIns="91440" bIns="45720" rtlCol="0" anchor="t">
            <a:noAutofit/>
          </a:bodyPr>
          <a:lstStyle/>
          <a:p>
            <a:pPr marL="0" indent="0" algn="ctr">
              <a:buNone/>
            </a:pPr>
            <a:endParaRPr lang="en-US" sz="4800" dirty="0">
              <a:latin typeface="Arial"/>
              <a:ea typeface="+mn-lt"/>
              <a:cs typeface="+mn-lt"/>
            </a:endParaRPr>
          </a:p>
          <a:p>
            <a:pPr marL="0" indent="0" algn="ctr">
              <a:buNone/>
            </a:pPr>
            <a:r>
              <a:rPr lang="en-US" sz="4800" dirty="0">
                <a:latin typeface="Arial"/>
                <a:cs typeface="Calibri"/>
                <a:hlinkClick r:id="rId2"/>
              </a:rPr>
              <a:t>WISC V-</a:t>
            </a:r>
            <a:endParaRPr lang="en-US" sz="3000">
              <a:latin typeface="Arial"/>
              <a:cs typeface="Calibri"/>
            </a:endParaRPr>
          </a:p>
          <a:p>
            <a:pPr marL="0" indent="0" algn="ctr">
              <a:buNone/>
            </a:pPr>
            <a:r>
              <a:rPr lang="en-US" sz="4800" dirty="0">
                <a:latin typeface="Arial"/>
                <a:cs typeface="Calibri"/>
              </a:rPr>
              <a:t> </a:t>
            </a:r>
            <a:r>
              <a:rPr lang="en-US" sz="4800">
                <a:latin typeface="Arial"/>
                <a:ea typeface="+mn-lt"/>
                <a:cs typeface="+mn-lt"/>
              </a:rPr>
              <a:t>Wechsler Intelligence Scale for </a:t>
            </a:r>
            <a:r>
              <a:rPr lang="en-US" sz="4800" dirty="0">
                <a:latin typeface="Arial"/>
                <a:ea typeface="+mn-lt"/>
                <a:cs typeface="+mn-lt"/>
              </a:rPr>
              <a:t>Children® Fifth Edition </a:t>
            </a:r>
            <a:endParaRPr lang="en-US" sz="3000">
              <a:latin typeface="Arial"/>
              <a:cs typeface="Calibri"/>
            </a:endParaRPr>
          </a:p>
        </p:txBody>
      </p:sp>
    </p:spTree>
    <p:extLst>
      <p:ext uri="{BB962C8B-B14F-4D97-AF65-F5344CB8AC3E}">
        <p14:creationId xmlns:p14="http://schemas.microsoft.com/office/powerpoint/2010/main" val="1807223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5">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Calibri"/>
            </a:endParaRPr>
          </a:p>
        </p:txBody>
      </p:sp>
      <p:sp>
        <p:nvSpPr>
          <p:cNvPr id="32" name="Freeform: Shape 2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303A21E-3900-793F-5104-A0C9DCEDF7ED}"/>
              </a:ext>
            </a:extLst>
          </p:cNvPr>
          <p:cNvSpPr>
            <a:spLocks noGrp="1"/>
          </p:cNvSpPr>
          <p:nvPr>
            <p:ph sz="half" idx="1"/>
          </p:nvPr>
        </p:nvSpPr>
        <p:spPr>
          <a:xfrm>
            <a:off x="4484824" y="-600"/>
            <a:ext cx="7702800" cy="6854262"/>
          </a:xfrm>
          <a:solidFill>
            <a:schemeClr val="bg1"/>
          </a:solidFill>
        </p:spPr>
        <p:txBody>
          <a:bodyPr vert="horz" lIns="91440" tIns="45720" rIns="91440" bIns="45720" rtlCol="0" anchor="t">
            <a:noAutofit/>
          </a:bodyPr>
          <a:lstStyle/>
          <a:p>
            <a:pPr marL="0" indent="0">
              <a:buNone/>
            </a:pPr>
            <a:r>
              <a:rPr lang="en-US" sz="3200" b="1">
                <a:latin typeface="Arial"/>
                <a:ea typeface="+mn-lt"/>
                <a:cs typeface="+mn-lt"/>
              </a:rPr>
              <a:t>Verbal Comprehension Index (VCI)</a:t>
            </a:r>
          </a:p>
          <a:p>
            <a:r>
              <a:rPr lang="en-US" sz="3200">
                <a:latin typeface="Arial"/>
                <a:ea typeface="+mn-lt"/>
                <a:cs typeface="+mn-lt"/>
              </a:rPr>
              <a:t>Similarities; Vocabulary –Information ;Comprehension – </a:t>
            </a:r>
            <a:endParaRPr lang="en-US" sz="3200">
              <a:latin typeface="Arial"/>
              <a:cs typeface="Calibri"/>
            </a:endParaRPr>
          </a:p>
          <a:p>
            <a:pPr marL="0" indent="0">
              <a:buNone/>
            </a:pPr>
            <a:r>
              <a:rPr lang="en-US" sz="3200">
                <a:latin typeface="Arial"/>
                <a:ea typeface="+mn-lt"/>
                <a:cs typeface="+mn-lt"/>
              </a:rPr>
              <a:t> </a:t>
            </a:r>
            <a:r>
              <a:rPr lang="en-US" sz="3200" b="1">
                <a:latin typeface="Arial"/>
                <a:ea typeface="+mn-lt"/>
                <a:cs typeface="+mn-lt"/>
              </a:rPr>
              <a:t>Visual Spatial Index (VSI)</a:t>
            </a:r>
            <a:endParaRPr lang="en-US" sz="3200">
              <a:latin typeface="Arial"/>
              <a:ea typeface="+mn-lt"/>
              <a:cs typeface="+mn-lt"/>
            </a:endParaRPr>
          </a:p>
          <a:p>
            <a:r>
              <a:rPr lang="en-US" sz="3200">
                <a:latin typeface="Arial"/>
                <a:ea typeface="+mn-lt"/>
                <a:cs typeface="+mn-lt"/>
              </a:rPr>
              <a:t>Block Design and Visual Puzzles </a:t>
            </a:r>
            <a:endParaRPr lang="en-US" sz="3200">
              <a:latin typeface="Arial"/>
              <a:cs typeface="Calibri"/>
            </a:endParaRPr>
          </a:p>
          <a:p>
            <a:r>
              <a:rPr lang="en-US" sz="3200">
                <a:latin typeface="Arial"/>
                <a:ea typeface="+mn-lt"/>
                <a:cs typeface="+mn-lt"/>
              </a:rPr>
              <a:t>The VSI is a measure of visual spatial processing.</a:t>
            </a:r>
            <a:endParaRPr lang="en-US" sz="3200">
              <a:latin typeface="Arial"/>
              <a:cs typeface="Calibri"/>
            </a:endParaRPr>
          </a:p>
          <a:p>
            <a:pPr marL="0" indent="0">
              <a:buNone/>
            </a:pPr>
            <a:r>
              <a:rPr lang="en-US" sz="3200" b="1">
                <a:latin typeface="Arial"/>
                <a:ea typeface="+mn-lt"/>
                <a:cs typeface="+mn-lt"/>
              </a:rPr>
              <a:t>Fluid Reasoning Index (FRI)</a:t>
            </a:r>
          </a:p>
          <a:p>
            <a:r>
              <a:rPr lang="en-US" sz="3200">
                <a:latin typeface="Arial"/>
                <a:ea typeface="+mn-lt"/>
                <a:cs typeface="+mn-lt"/>
              </a:rPr>
              <a:t>Matrix Reasoning</a:t>
            </a:r>
            <a:endParaRPr lang="en-US" sz="3200">
              <a:latin typeface="Arial"/>
              <a:cs typeface="Calibri" panose="020F0502020204030204"/>
            </a:endParaRPr>
          </a:p>
          <a:p>
            <a:r>
              <a:rPr lang="en-US" sz="3200">
                <a:latin typeface="Arial"/>
                <a:ea typeface="+mn-lt"/>
                <a:cs typeface="+mn-lt"/>
              </a:rPr>
              <a:t>Figure Weights</a:t>
            </a:r>
          </a:p>
          <a:p>
            <a:r>
              <a:rPr lang="en-US" sz="3200">
                <a:latin typeface="Arial"/>
                <a:cs typeface="Calibri"/>
              </a:rPr>
              <a:t>Picture Concepts</a:t>
            </a:r>
          </a:p>
          <a:p>
            <a:r>
              <a:rPr lang="en-US" sz="3200">
                <a:latin typeface="Arial"/>
                <a:cs typeface="Calibri"/>
              </a:rPr>
              <a:t>Arithmetic</a:t>
            </a:r>
          </a:p>
          <a:p>
            <a:pPr>
              <a:spcBef>
                <a:spcPts val="0"/>
              </a:spcBef>
            </a:pPr>
            <a:endParaRPr lang="en-US" sz="3200">
              <a:latin typeface="Arial"/>
              <a:cs typeface="Calibri"/>
            </a:endParaRPr>
          </a:p>
        </p:txBody>
      </p:sp>
      <p:sp>
        <p:nvSpPr>
          <p:cNvPr id="2" name="Title 1">
            <a:extLst>
              <a:ext uri="{FF2B5EF4-FFF2-40B4-BE49-F238E27FC236}">
                <a16:creationId xmlns:a16="http://schemas.microsoft.com/office/drawing/2014/main" id="{925143E7-3DDB-1F58-6FA2-1E856E553CE7}"/>
              </a:ext>
            </a:extLst>
          </p:cNvPr>
          <p:cNvSpPr>
            <a:spLocks noGrp="1"/>
          </p:cNvSpPr>
          <p:nvPr>
            <p:ph type="title"/>
          </p:nvPr>
        </p:nvSpPr>
        <p:spPr>
          <a:xfrm>
            <a:off x="804672" y="1412489"/>
            <a:ext cx="2871095" cy="2156621"/>
          </a:xfrm>
        </p:spPr>
        <p:txBody>
          <a:bodyPr anchor="t">
            <a:normAutofit fontScale="90000"/>
          </a:bodyPr>
          <a:lstStyle/>
          <a:p>
            <a:r>
              <a:rPr lang="en-US" sz="3600" b="1">
                <a:solidFill>
                  <a:srgbClr val="FFFFFF"/>
                </a:solidFill>
                <a:latin typeface="Arial"/>
                <a:cs typeface="Calibri Light"/>
              </a:rPr>
              <a:t>WISC-V</a:t>
            </a:r>
            <a:br>
              <a:rPr lang="en-US" sz="3600" b="1">
                <a:latin typeface="Arial"/>
                <a:cs typeface="Calibri Light"/>
              </a:rPr>
            </a:br>
            <a:r>
              <a:rPr lang="en-US" sz="3600" b="1">
                <a:solidFill>
                  <a:schemeClr val="bg1"/>
                </a:solidFill>
                <a:latin typeface="Arial"/>
                <a:ea typeface="+mj-lt"/>
                <a:cs typeface="+mj-lt"/>
              </a:rPr>
              <a:t>Wechsler Intelligence Scale for Children</a:t>
            </a:r>
            <a:br>
              <a:rPr lang="en-US" sz="3600" b="1">
                <a:latin typeface="Arial"/>
                <a:ea typeface="+mj-lt"/>
                <a:cs typeface="+mj-lt"/>
              </a:rPr>
            </a:br>
            <a:r>
              <a:rPr lang="en-US" sz="3600" b="1">
                <a:solidFill>
                  <a:schemeClr val="bg1"/>
                </a:solidFill>
                <a:latin typeface="Arial"/>
                <a:cs typeface="Calibri Light"/>
              </a:rPr>
              <a:t>6-16 year-olds</a:t>
            </a:r>
          </a:p>
        </p:txBody>
      </p:sp>
    </p:spTree>
    <p:extLst>
      <p:ext uri="{BB962C8B-B14F-4D97-AF65-F5344CB8AC3E}">
        <p14:creationId xmlns:p14="http://schemas.microsoft.com/office/powerpoint/2010/main" val="11590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3A32-84F2-B9E5-9E79-F9CB21CBDA10}"/>
              </a:ext>
            </a:extLst>
          </p:cNvPr>
          <p:cNvSpPr>
            <a:spLocks noGrp="1"/>
          </p:cNvSpPr>
          <p:nvPr>
            <p:ph type="title"/>
          </p:nvPr>
        </p:nvSpPr>
        <p:spPr/>
        <p:txBody>
          <a:bodyPr/>
          <a:lstStyle/>
          <a:p>
            <a:r>
              <a:rPr lang="en-US">
                <a:cs typeface="Calibri Light"/>
              </a:rPr>
              <a:t>LEARNING OBJECTIVES</a:t>
            </a:r>
            <a:endParaRPr lang="en-US"/>
          </a:p>
        </p:txBody>
      </p:sp>
      <p:sp>
        <p:nvSpPr>
          <p:cNvPr id="3" name="Content Placeholder 2">
            <a:extLst>
              <a:ext uri="{FF2B5EF4-FFF2-40B4-BE49-F238E27FC236}">
                <a16:creationId xmlns:a16="http://schemas.microsoft.com/office/drawing/2014/main" id="{E7FB9424-94C7-E234-8B96-48BDE7A91304}"/>
              </a:ext>
            </a:extLst>
          </p:cNvPr>
          <p:cNvSpPr>
            <a:spLocks noGrp="1"/>
          </p:cNvSpPr>
          <p:nvPr>
            <p:ph idx="1"/>
          </p:nvPr>
        </p:nvSpPr>
        <p:spPr/>
        <p:txBody>
          <a:bodyPr vert="horz" lIns="91440" tIns="45720" rIns="91440" bIns="45720" rtlCol="0" anchor="t">
            <a:normAutofit/>
          </a:bodyPr>
          <a:lstStyle/>
          <a:p>
            <a:pPr algn="ctr"/>
            <a:r>
              <a:rPr lang="en-US" sz="3600" b="1">
                <a:cs typeface="Calibri"/>
              </a:rPr>
              <a:t>Participants will be able to identify 3 O&amp;M strategies to bolster</a:t>
            </a:r>
          </a:p>
          <a:p>
            <a:pPr marL="0" indent="0" algn="ctr">
              <a:buNone/>
            </a:pPr>
            <a:r>
              <a:rPr lang="en-US" sz="3600" b="1">
                <a:cs typeface="Calibri"/>
              </a:rPr>
              <a:t>a consumers understanding in at least 3 intelligence subtests</a:t>
            </a:r>
          </a:p>
        </p:txBody>
      </p:sp>
    </p:spTree>
    <p:extLst>
      <p:ext uri="{BB962C8B-B14F-4D97-AF65-F5344CB8AC3E}">
        <p14:creationId xmlns:p14="http://schemas.microsoft.com/office/powerpoint/2010/main" val="37128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60FA-CD2E-6620-A3B9-03671959031C}"/>
              </a:ext>
            </a:extLst>
          </p:cNvPr>
          <p:cNvSpPr>
            <a:spLocks noGrp="1"/>
          </p:cNvSpPr>
          <p:nvPr>
            <p:ph type="title"/>
          </p:nvPr>
        </p:nvSpPr>
        <p:spPr>
          <a:xfrm>
            <a:off x="838200" y="537871"/>
            <a:ext cx="10515600" cy="528926"/>
          </a:xfrm>
        </p:spPr>
        <p:txBody>
          <a:bodyPr>
            <a:normAutofit fontScale="90000"/>
          </a:bodyPr>
          <a:lstStyle/>
          <a:p>
            <a:r>
              <a:rPr lang="en-US">
                <a:latin typeface="Arial"/>
                <a:cs typeface="Calibri Light"/>
              </a:rPr>
              <a:t>What other intersections can you think of...</a:t>
            </a:r>
            <a:endParaRPr lang="en-US">
              <a:latin typeface="Arial"/>
              <a:cs typeface="Arial"/>
            </a:endParaRPr>
          </a:p>
        </p:txBody>
      </p:sp>
      <p:sp>
        <p:nvSpPr>
          <p:cNvPr id="3" name="TextBox 2">
            <a:extLst>
              <a:ext uri="{FF2B5EF4-FFF2-40B4-BE49-F238E27FC236}">
                <a16:creationId xmlns:a16="http://schemas.microsoft.com/office/drawing/2014/main" id="{176F7ED0-E4E6-78DF-CFE2-1D95DEB0D178}"/>
              </a:ext>
            </a:extLst>
          </p:cNvPr>
          <p:cNvSpPr txBox="1"/>
          <p:nvPr/>
        </p:nvSpPr>
        <p:spPr>
          <a:xfrm>
            <a:off x="242984" y="1307510"/>
            <a:ext cx="1159537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Arial"/>
                <a:ea typeface="Arial"/>
                <a:cs typeface="Arial"/>
              </a:rPr>
              <a:t>On the corner  of</a:t>
            </a:r>
            <a:endParaRPr lang="en-US" dirty="0"/>
          </a:p>
          <a:p>
            <a:pPr algn="ctr"/>
            <a:r>
              <a:rPr lang="en-US" sz="3600" dirty="0">
                <a:latin typeface="Arial"/>
                <a:ea typeface="Arial"/>
                <a:cs typeface="Arial"/>
              </a:rPr>
              <a:t>SIMILARITIES &amp;___________</a:t>
            </a:r>
          </a:p>
          <a:p>
            <a:pPr algn="ctr"/>
            <a:r>
              <a:rPr lang="en-US" sz="3600" dirty="0">
                <a:latin typeface="Arial"/>
                <a:ea typeface="Arial"/>
                <a:cs typeface="Arial"/>
              </a:rPr>
              <a:t>On the corner of</a:t>
            </a:r>
          </a:p>
          <a:p>
            <a:pPr algn="ctr"/>
            <a:r>
              <a:rPr lang="en-US" sz="3600" dirty="0">
                <a:latin typeface="Arial"/>
                <a:ea typeface="Arial"/>
                <a:cs typeface="Arial"/>
              </a:rPr>
              <a:t>_______________ &amp; QUANTATIVE CONCEPTS</a:t>
            </a:r>
          </a:p>
          <a:p>
            <a:pPr algn="ctr"/>
            <a:r>
              <a:rPr lang="en-US" sz="3600" dirty="0">
                <a:latin typeface="Arial"/>
                <a:ea typeface="Arial"/>
                <a:cs typeface="Arial"/>
              </a:rPr>
              <a:t>On the corner of</a:t>
            </a:r>
          </a:p>
          <a:p>
            <a:pPr algn="ctr"/>
            <a:r>
              <a:rPr lang="en-US" sz="3600" dirty="0">
                <a:latin typeface="Arial"/>
                <a:ea typeface="Arial"/>
                <a:cs typeface="Arial"/>
              </a:rPr>
              <a:t>INFORMATION &amp; ___________________</a:t>
            </a:r>
          </a:p>
          <a:p>
            <a:pPr algn="ctr"/>
            <a:r>
              <a:rPr lang="en-US" sz="3600" dirty="0">
                <a:latin typeface="Arial"/>
                <a:cs typeface="Arial"/>
              </a:rPr>
              <a:t>On the corner of</a:t>
            </a:r>
            <a:endParaRPr lang="en-US" dirty="0">
              <a:latin typeface="Calibri" panose="020F0502020204030204"/>
              <a:cs typeface="Calibri"/>
            </a:endParaRPr>
          </a:p>
          <a:p>
            <a:pPr algn="ctr"/>
            <a:r>
              <a:rPr lang="en-US" sz="3600" dirty="0">
                <a:latin typeface="Arial"/>
                <a:cs typeface="Arial"/>
              </a:rPr>
              <a:t>__________________&amp;  COMPREHENSION</a:t>
            </a:r>
            <a:endParaRPr lang="en-US" dirty="0">
              <a:cs typeface="Calibri"/>
            </a:endParaRPr>
          </a:p>
          <a:p>
            <a:endParaRPr lang="en-US" sz="3600">
              <a:latin typeface="Arial"/>
              <a:ea typeface="Arial"/>
              <a:cs typeface="Arial"/>
            </a:endParaRPr>
          </a:p>
          <a:p>
            <a:pPr lvl="0"/>
            <a:endParaRPr lang="en-US" sz="3600">
              <a:latin typeface="Arial"/>
              <a:cs typeface="Calibri"/>
            </a:endParaRPr>
          </a:p>
        </p:txBody>
      </p:sp>
    </p:spTree>
    <p:extLst>
      <p:ext uri="{BB962C8B-B14F-4D97-AF65-F5344CB8AC3E}">
        <p14:creationId xmlns:p14="http://schemas.microsoft.com/office/powerpoint/2010/main" val="200783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60FA-CD2E-6620-A3B9-03671959031C}"/>
              </a:ext>
            </a:extLst>
          </p:cNvPr>
          <p:cNvSpPr>
            <a:spLocks noGrp="1"/>
          </p:cNvSpPr>
          <p:nvPr>
            <p:ph type="title"/>
          </p:nvPr>
        </p:nvSpPr>
        <p:spPr>
          <a:xfrm>
            <a:off x="838200" y="537871"/>
            <a:ext cx="10515600" cy="528926"/>
          </a:xfrm>
        </p:spPr>
        <p:txBody>
          <a:bodyPr>
            <a:normAutofit fontScale="90000"/>
          </a:bodyPr>
          <a:lstStyle/>
          <a:p>
            <a:r>
              <a:rPr lang="en-US">
                <a:latin typeface="Arial"/>
                <a:cs typeface="Calibri Light"/>
              </a:rPr>
              <a:t>What other intersections can you think of...</a:t>
            </a:r>
            <a:endParaRPr lang="en-US">
              <a:latin typeface="Arial"/>
              <a:cs typeface="Arial"/>
            </a:endParaRPr>
          </a:p>
        </p:txBody>
      </p:sp>
      <p:sp>
        <p:nvSpPr>
          <p:cNvPr id="3" name="TextBox 2">
            <a:extLst>
              <a:ext uri="{FF2B5EF4-FFF2-40B4-BE49-F238E27FC236}">
                <a16:creationId xmlns:a16="http://schemas.microsoft.com/office/drawing/2014/main" id="{176F7ED0-E4E6-78DF-CFE2-1D95DEB0D178}"/>
              </a:ext>
            </a:extLst>
          </p:cNvPr>
          <p:cNvSpPr txBox="1"/>
          <p:nvPr/>
        </p:nvSpPr>
        <p:spPr>
          <a:xfrm>
            <a:off x="242984" y="1307510"/>
            <a:ext cx="1159537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Arial"/>
                <a:ea typeface="Arial"/>
                <a:cs typeface="Arial"/>
              </a:rPr>
              <a:t>On the corner  of</a:t>
            </a:r>
            <a:endParaRPr lang="en-US" dirty="0"/>
          </a:p>
          <a:p>
            <a:pPr algn="ctr"/>
            <a:r>
              <a:rPr lang="en-US" sz="3600" dirty="0">
                <a:latin typeface="Arial"/>
                <a:ea typeface="Arial"/>
                <a:cs typeface="Arial"/>
              </a:rPr>
              <a:t>SIMILARITIES &amp; </a:t>
            </a:r>
            <a:r>
              <a:rPr lang="en-US" sz="3600" b="1" u="sng" dirty="0">
                <a:solidFill>
                  <a:schemeClr val="accent1">
                    <a:lumMod val="75000"/>
                  </a:schemeClr>
                </a:solidFill>
                <a:latin typeface="Arial"/>
                <a:ea typeface="Arial"/>
                <a:cs typeface="Arial"/>
              </a:rPr>
              <a:t>GEOMETRIC CONCEPTS</a:t>
            </a:r>
          </a:p>
          <a:p>
            <a:pPr algn="ctr"/>
            <a:r>
              <a:rPr lang="en-US" sz="3600" dirty="0">
                <a:latin typeface="Arial"/>
                <a:ea typeface="Arial"/>
                <a:cs typeface="Arial"/>
              </a:rPr>
              <a:t>On the corner of</a:t>
            </a:r>
          </a:p>
          <a:p>
            <a:pPr algn="ctr"/>
            <a:r>
              <a:rPr lang="en-US" sz="3600" b="1" u="sng" dirty="0">
                <a:solidFill>
                  <a:schemeClr val="accent1">
                    <a:lumMod val="75000"/>
                  </a:schemeClr>
                </a:solidFill>
                <a:latin typeface="Arial"/>
                <a:ea typeface="Arial"/>
                <a:cs typeface="Arial"/>
              </a:rPr>
              <a:t>VOCABULARY</a:t>
            </a:r>
            <a:r>
              <a:rPr lang="en-US" sz="3600" dirty="0">
                <a:latin typeface="Arial"/>
                <a:ea typeface="Arial"/>
                <a:cs typeface="Arial"/>
              </a:rPr>
              <a:t> &amp; QUANTATIVE CONCEPTS</a:t>
            </a:r>
          </a:p>
          <a:p>
            <a:pPr algn="ctr"/>
            <a:r>
              <a:rPr lang="en-US" sz="3600" dirty="0">
                <a:latin typeface="Arial"/>
                <a:ea typeface="Arial"/>
                <a:cs typeface="Arial"/>
              </a:rPr>
              <a:t>On the corner of</a:t>
            </a:r>
          </a:p>
          <a:p>
            <a:pPr algn="ctr"/>
            <a:r>
              <a:rPr lang="en-US" sz="3600" dirty="0">
                <a:latin typeface="Arial"/>
                <a:ea typeface="Arial"/>
                <a:cs typeface="Arial"/>
              </a:rPr>
              <a:t>INFORMATION &amp; </a:t>
            </a:r>
            <a:r>
              <a:rPr lang="en-US" sz="3600" b="1" u="sng" dirty="0">
                <a:solidFill>
                  <a:schemeClr val="accent1">
                    <a:lumMod val="75000"/>
                  </a:schemeClr>
                </a:solidFill>
                <a:latin typeface="Arial"/>
                <a:ea typeface="Arial"/>
                <a:cs typeface="Arial"/>
              </a:rPr>
              <a:t>EXPRESSIVE LANGUAGE</a:t>
            </a:r>
          </a:p>
          <a:p>
            <a:pPr algn="ctr"/>
            <a:r>
              <a:rPr lang="en-US" sz="3600" dirty="0">
                <a:latin typeface="Arial"/>
                <a:cs typeface="Arial"/>
              </a:rPr>
              <a:t>On the corner of</a:t>
            </a:r>
            <a:endParaRPr lang="en-US">
              <a:latin typeface="Calibri" panose="020F0502020204030204"/>
              <a:cs typeface="Calibri"/>
            </a:endParaRPr>
          </a:p>
          <a:p>
            <a:pPr algn="ctr"/>
            <a:r>
              <a:rPr lang="en-US" sz="3600" b="1" u="sng" dirty="0">
                <a:solidFill>
                  <a:schemeClr val="accent1">
                    <a:lumMod val="75000"/>
                  </a:schemeClr>
                </a:solidFill>
                <a:latin typeface="Arial"/>
                <a:cs typeface="Arial"/>
              </a:rPr>
              <a:t>EXPRESSIVE LANGAUGE</a:t>
            </a:r>
            <a:r>
              <a:rPr lang="en-US" sz="3600" b="1" dirty="0">
                <a:solidFill>
                  <a:schemeClr val="accent1">
                    <a:lumMod val="75000"/>
                  </a:schemeClr>
                </a:solidFill>
                <a:latin typeface="Arial"/>
                <a:cs typeface="Arial"/>
              </a:rPr>
              <a:t> </a:t>
            </a:r>
            <a:r>
              <a:rPr lang="en-US" sz="3600" dirty="0">
                <a:latin typeface="Arial"/>
                <a:cs typeface="Arial"/>
              </a:rPr>
              <a:t>&amp;  COMPREHENSION</a:t>
            </a:r>
            <a:endParaRPr lang="en-US" dirty="0">
              <a:cs typeface="Calibri"/>
            </a:endParaRPr>
          </a:p>
          <a:p>
            <a:endParaRPr lang="en-US" sz="3600">
              <a:latin typeface="Arial"/>
              <a:ea typeface="Arial"/>
              <a:cs typeface="Arial"/>
            </a:endParaRPr>
          </a:p>
          <a:p>
            <a:pPr lvl="0"/>
            <a:endParaRPr lang="en-US" sz="3600">
              <a:latin typeface="Arial"/>
              <a:cs typeface="Calibri"/>
            </a:endParaRPr>
          </a:p>
        </p:txBody>
      </p:sp>
    </p:spTree>
    <p:extLst>
      <p:ext uri="{BB962C8B-B14F-4D97-AF65-F5344CB8AC3E}">
        <p14:creationId xmlns:p14="http://schemas.microsoft.com/office/powerpoint/2010/main" val="108009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eft Brain yellow : Right Brain blue comparison&#10;&#10;Description automatically generated">
            <a:extLst>
              <a:ext uri="{FF2B5EF4-FFF2-40B4-BE49-F238E27FC236}">
                <a16:creationId xmlns:a16="http://schemas.microsoft.com/office/drawing/2014/main" id="{D1DD43E9-EFDC-5E68-63F0-831296F68213}"/>
              </a:ext>
            </a:extLst>
          </p:cNvPr>
          <p:cNvPicPr>
            <a:picLocks noGrp="1" noChangeAspect="1"/>
          </p:cNvPicPr>
          <p:nvPr>
            <p:ph idx="4294967295"/>
          </p:nvPr>
        </p:nvPicPr>
        <p:blipFill>
          <a:blip r:embed="rId2"/>
          <a:stretch>
            <a:fillRect/>
          </a:stretch>
        </p:blipFill>
        <p:spPr>
          <a:xfrm>
            <a:off x="367842" y="351187"/>
            <a:ext cx="6166585" cy="5571237"/>
          </a:xfrm>
          <a:prstGeom prst="rect">
            <a:avLst/>
          </a:prstGeom>
        </p:spPr>
      </p:pic>
      <p:sp>
        <p:nvSpPr>
          <p:cNvPr id="2" name="TextBox 1">
            <a:extLst>
              <a:ext uri="{FF2B5EF4-FFF2-40B4-BE49-F238E27FC236}">
                <a16:creationId xmlns:a16="http://schemas.microsoft.com/office/drawing/2014/main" id="{F7BF891D-B4A2-D014-99B6-DE131FBA3A5E}"/>
              </a:ext>
            </a:extLst>
          </p:cNvPr>
          <p:cNvSpPr txBox="1"/>
          <p:nvPr/>
        </p:nvSpPr>
        <p:spPr>
          <a:xfrm>
            <a:off x="6636768" y="357193"/>
            <a:ext cx="4736081" cy="524350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800">
                <a:solidFill>
                  <a:schemeClr val="bg1">
                    <a:alpha val="80000"/>
                  </a:schemeClr>
                </a:solidFill>
                <a:latin typeface="Arial"/>
                <a:cs typeface="Arial"/>
              </a:rPr>
              <a:t>Left Brain responds will to verbal instruction; likes to learning step-by-step format, prefers writing; is planned &amp; structured; does will on multiple choice test; analytic; recalls people's names. Right Brain responds well to demonstrated instructions; likes to learn general concept then specifics; prefers open-ended questions, responds to tone of voice, impulsive, recalls people's faces; holistic or global</a:t>
            </a:r>
            <a:r>
              <a:rPr lang="en-US" sz="2800">
                <a:solidFill>
                  <a:schemeClr val="bg1">
                    <a:alpha val="80000"/>
                  </a:schemeClr>
                </a:solidFill>
              </a:rPr>
              <a:t>.</a:t>
            </a:r>
          </a:p>
        </p:txBody>
      </p:sp>
    </p:spTree>
    <p:extLst>
      <p:ext uri="{BB962C8B-B14F-4D97-AF65-F5344CB8AC3E}">
        <p14:creationId xmlns:p14="http://schemas.microsoft.com/office/powerpoint/2010/main" val="351970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D996524-DFA2-80D8-1B2F-BE71824A8225}"/>
              </a:ext>
            </a:extLst>
          </p:cNvPr>
          <p:cNvSpPr>
            <a:spLocks noGrp="1"/>
          </p:cNvSpPr>
          <p:nvPr>
            <p:ph idx="1"/>
          </p:nvPr>
        </p:nvSpPr>
        <p:spPr>
          <a:xfrm>
            <a:off x="119332" y="2170682"/>
            <a:ext cx="11593901" cy="4351338"/>
          </a:xfrm>
        </p:spPr>
        <p:txBody>
          <a:bodyPr vert="horz" lIns="91440" tIns="45720" rIns="91440" bIns="45720" rtlCol="0" anchor="t">
            <a:normAutofit/>
          </a:bodyPr>
          <a:lstStyle/>
          <a:p>
            <a:r>
              <a:rPr lang="en-US" sz="3200">
                <a:latin typeface="Arial"/>
                <a:ea typeface="+mn-lt"/>
                <a:cs typeface="+mn-lt"/>
              </a:rPr>
              <a:t>Vocabulary:</a:t>
            </a:r>
            <a:r>
              <a:rPr lang="en-US" sz="3200">
                <a:latin typeface="Arial"/>
                <a:cs typeface="Calibri"/>
              </a:rPr>
              <a:t> identify body parts relevant to O&amp;M; point or hold object up, down, to the side, in front, behind; move forward, back, to the side; move slow, fast; respond to 'stop' quickly and in multiple contexts</a:t>
            </a:r>
          </a:p>
          <a:p>
            <a:endParaRPr lang="en-US">
              <a:cs typeface="Calibri"/>
            </a:endParaRPr>
          </a:p>
        </p:txBody>
      </p:sp>
      <p:sp>
        <p:nvSpPr>
          <p:cNvPr id="2" name="Title 1">
            <a:extLst>
              <a:ext uri="{FF2B5EF4-FFF2-40B4-BE49-F238E27FC236}">
                <a16:creationId xmlns:a16="http://schemas.microsoft.com/office/drawing/2014/main" id="{8DECF02A-ED98-2260-BFA1-DB5C59E1B001}"/>
              </a:ext>
            </a:extLst>
          </p:cNvPr>
          <p:cNvSpPr>
            <a:spLocks noGrp="1"/>
          </p:cNvSpPr>
          <p:nvPr>
            <p:ph type="title"/>
          </p:nvPr>
        </p:nvSpPr>
        <p:spPr>
          <a:xfrm>
            <a:off x="1383564" y="348865"/>
            <a:ext cx="9718111" cy="1576446"/>
          </a:xfrm>
        </p:spPr>
        <p:txBody>
          <a:bodyPr anchor="ctr">
            <a:normAutofit fontScale="90000"/>
          </a:bodyPr>
          <a:lstStyle/>
          <a:p>
            <a:r>
              <a:rPr lang="en-US" sz="4000">
                <a:solidFill>
                  <a:srgbClr val="FFFFFF"/>
                </a:solidFill>
                <a:latin typeface="Arial"/>
                <a:cs typeface="Calibri Light"/>
              </a:rPr>
              <a:t>AREAS OF O&amp;M THAT SEEM TO HAVE A HIGH CORRELATION WITH HIGHER IQ SCORES</a:t>
            </a:r>
            <a:br>
              <a:rPr lang="en-US" sz="4000">
                <a:solidFill>
                  <a:srgbClr val="FFFFFF"/>
                </a:solidFill>
                <a:cs typeface="Calibri Light"/>
              </a:rPr>
            </a:br>
            <a:endParaRPr lang="en-US" sz="4000">
              <a:solidFill>
                <a:srgbClr val="FFFFFF"/>
              </a:solidFill>
              <a:cs typeface="Calibri Light"/>
            </a:endParaRPr>
          </a:p>
        </p:txBody>
      </p:sp>
    </p:spTree>
    <p:extLst>
      <p:ext uri="{BB962C8B-B14F-4D97-AF65-F5344CB8AC3E}">
        <p14:creationId xmlns:p14="http://schemas.microsoft.com/office/powerpoint/2010/main" val="326018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D996524-DFA2-80D8-1B2F-BE71824A8225}"/>
              </a:ext>
            </a:extLst>
          </p:cNvPr>
          <p:cNvSpPr>
            <a:spLocks noGrp="1"/>
          </p:cNvSpPr>
          <p:nvPr>
            <p:ph idx="1"/>
          </p:nvPr>
        </p:nvSpPr>
        <p:spPr>
          <a:xfrm>
            <a:off x="119332" y="2170682"/>
            <a:ext cx="11593901" cy="4351338"/>
          </a:xfrm>
        </p:spPr>
        <p:txBody>
          <a:bodyPr vert="horz" lIns="91440" tIns="45720" rIns="91440" bIns="45720" rtlCol="0" anchor="t">
            <a:normAutofit/>
          </a:bodyPr>
          <a:lstStyle/>
          <a:p>
            <a:endParaRPr lang="en-US">
              <a:latin typeface="Arial"/>
              <a:cs typeface="Calibri"/>
            </a:endParaRPr>
          </a:p>
          <a:p>
            <a:r>
              <a:rPr lang="en-US" sz="3200">
                <a:latin typeface="Arial"/>
                <a:cs typeface="Calibri"/>
              </a:rPr>
              <a:t>Laterality: </a:t>
            </a:r>
            <a:r>
              <a:rPr lang="en-US" sz="3200">
                <a:latin typeface="Arial"/>
                <a:ea typeface="+mn-lt"/>
                <a:cs typeface="+mn-lt"/>
              </a:rPr>
              <a:t>identify people as having left and right sides; consistently identify left/right hand; point or hold object to the left/right; follow route based on single left/right direction; follow route based on several left/right directions; put wall or object on left/right (</a:t>
            </a:r>
            <a:r>
              <a:rPr lang="en-US" sz="3200" err="1">
                <a:latin typeface="Arial"/>
                <a:ea typeface="+mn-lt"/>
                <a:cs typeface="+mn-lt"/>
              </a:rPr>
              <a:t>e.g</a:t>
            </a:r>
            <a:r>
              <a:rPr lang="en-US" sz="3200">
                <a:latin typeface="Arial"/>
                <a:ea typeface="+mn-lt"/>
                <a:cs typeface="+mn-lt"/>
              </a:rPr>
              <a:t> walk with wall on left); identify that left/right changes by making 180° turn; identify that people facing one another have opposite left/right</a:t>
            </a:r>
          </a:p>
          <a:p>
            <a:endParaRPr lang="en-US">
              <a:cs typeface="Calibri"/>
            </a:endParaRPr>
          </a:p>
        </p:txBody>
      </p:sp>
      <p:sp>
        <p:nvSpPr>
          <p:cNvPr id="2" name="Title 1">
            <a:extLst>
              <a:ext uri="{FF2B5EF4-FFF2-40B4-BE49-F238E27FC236}">
                <a16:creationId xmlns:a16="http://schemas.microsoft.com/office/drawing/2014/main" id="{8DECF02A-ED98-2260-BFA1-DB5C59E1B001}"/>
              </a:ext>
            </a:extLst>
          </p:cNvPr>
          <p:cNvSpPr>
            <a:spLocks noGrp="1"/>
          </p:cNvSpPr>
          <p:nvPr>
            <p:ph type="title"/>
          </p:nvPr>
        </p:nvSpPr>
        <p:spPr>
          <a:xfrm>
            <a:off x="1383564" y="348865"/>
            <a:ext cx="9718111" cy="1576446"/>
          </a:xfrm>
        </p:spPr>
        <p:txBody>
          <a:bodyPr anchor="ctr">
            <a:normAutofit fontScale="90000"/>
          </a:bodyPr>
          <a:lstStyle/>
          <a:p>
            <a:r>
              <a:rPr lang="en-US" sz="4000">
                <a:solidFill>
                  <a:srgbClr val="FFFFFF"/>
                </a:solidFill>
                <a:latin typeface="Arial"/>
                <a:cs typeface="Calibri Light"/>
              </a:rPr>
              <a:t>AREAS OF O&amp;M THAT SEEM TO HAVE A HIGH CORRELATION WITH HIGHER IQ SCORES</a:t>
            </a:r>
            <a:br>
              <a:rPr lang="en-US" sz="4000">
                <a:solidFill>
                  <a:srgbClr val="FFFFFF"/>
                </a:solidFill>
                <a:cs typeface="Calibri Light"/>
              </a:rPr>
            </a:br>
            <a:endParaRPr lang="en-US" sz="4000">
              <a:solidFill>
                <a:srgbClr val="FFFFFF"/>
              </a:solidFill>
              <a:cs typeface="Calibri Light"/>
            </a:endParaRPr>
          </a:p>
        </p:txBody>
      </p:sp>
    </p:spTree>
    <p:extLst>
      <p:ext uri="{BB962C8B-B14F-4D97-AF65-F5344CB8AC3E}">
        <p14:creationId xmlns:p14="http://schemas.microsoft.com/office/powerpoint/2010/main" val="428184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D996524-DFA2-80D8-1B2F-BE71824A8225}"/>
              </a:ext>
            </a:extLst>
          </p:cNvPr>
          <p:cNvSpPr>
            <a:spLocks noGrp="1"/>
          </p:cNvSpPr>
          <p:nvPr>
            <p:ph idx="1"/>
          </p:nvPr>
        </p:nvSpPr>
        <p:spPr>
          <a:xfrm>
            <a:off x="119332" y="2170682"/>
            <a:ext cx="11593901" cy="4351338"/>
          </a:xfrm>
        </p:spPr>
        <p:txBody>
          <a:bodyPr vert="horz" lIns="91440" tIns="45720" rIns="91440" bIns="45720" rtlCol="0" anchor="t">
            <a:normAutofit/>
          </a:bodyPr>
          <a:lstStyle/>
          <a:p>
            <a:r>
              <a:rPr lang="en-US" sz="3200">
                <a:latin typeface="Arial"/>
                <a:ea typeface="+mn-lt"/>
                <a:cs typeface="+mn-lt"/>
              </a:rPr>
              <a:t>Parallel/Perpendicular</a:t>
            </a:r>
            <a:r>
              <a:rPr lang="en-US" sz="3200">
                <a:latin typeface="Arial"/>
                <a:cs typeface="Calibri"/>
              </a:rPr>
              <a:t>: </a:t>
            </a:r>
            <a:r>
              <a:rPr lang="en-US" sz="3200">
                <a:latin typeface="Arial"/>
                <a:ea typeface="+mn-lt"/>
                <a:cs typeface="+mn-lt"/>
              </a:rPr>
              <a:t>identify parallel environmental features (e.g. walls of hallways) and perpendicular environmental features (such as intersecting sidewalks/hallways/streets);identify that parallel/perpendicular changes by making a 90°turn; identify clockface numbers for use in orienting to environmental features; develop precision with clockface numbers (e.g. 7 vs 8)</a:t>
            </a:r>
            <a:endParaRPr lang="en-US" sz="3200">
              <a:latin typeface="Arial"/>
              <a:cs typeface="Calibri"/>
            </a:endParaRPr>
          </a:p>
          <a:p>
            <a:endParaRPr lang="en-US">
              <a:latin typeface="Arial"/>
              <a:cs typeface="Calibri"/>
            </a:endParaRPr>
          </a:p>
        </p:txBody>
      </p:sp>
      <p:sp>
        <p:nvSpPr>
          <p:cNvPr id="2" name="Title 1">
            <a:extLst>
              <a:ext uri="{FF2B5EF4-FFF2-40B4-BE49-F238E27FC236}">
                <a16:creationId xmlns:a16="http://schemas.microsoft.com/office/drawing/2014/main" id="{8DECF02A-ED98-2260-BFA1-DB5C59E1B001}"/>
              </a:ext>
            </a:extLst>
          </p:cNvPr>
          <p:cNvSpPr>
            <a:spLocks noGrp="1"/>
          </p:cNvSpPr>
          <p:nvPr>
            <p:ph type="title"/>
          </p:nvPr>
        </p:nvSpPr>
        <p:spPr>
          <a:xfrm>
            <a:off x="1383564" y="348865"/>
            <a:ext cx="9718111" cy="1576446"/>
          </a:xfrm>
        </p:spPr>
        <p:txBody>
          <a:bodyPr anchor="ctr">
            <a:normAutofit fontScale="90000"/>
          </a:bodyPr>
          <a:lstStyle/>
          <a:p>
            <a:r>
              <a:rPr lang="en-US" sz="4000">
                <a:solidFill>
                  <a:srgbClr val="FFFFFF"/>
                </a:solidFill>
                <a:latin typeface="Arial"/>
                <a:cs typeface="Calibri Light"/>
              </a:rPr>
              <a:t>AREAS OF O&amp;M THAT SEEM TO HAVE A HIGH CORRELATION WITH HIGHER IQ SCORES</a:t>
            </a:r>
            <a:br>
              <a:rPr lang="en-US" sz="4000">
                <a:solidFill>
                  <a:srgbClr val="FFFFFF"/>
                </a:solidFill>
                <a:cs typeface="Calibri Light"/>
              </a:rPr>
            </a:br>
            <a:endParaRPr lang="en-US" sz="4000">
              <a:solidFill>
                <a:srgbClr val="FFFFFF"/>
              </a:solidFill>
              <a:cs typeface="Calibri Light"/>
            </a:endParaRPr>
          </a:p>
        </p:txBody>
      </p:sp>
    </p:spTree>
    <p:extLst>
      <p:ext uri="{BB962C8B-B14F-4D97-AF65-F5344CB8AC3E}">
        <p14:creationId xmlns:p14="http://schemas.microsoft.com/office/powerpoint/2010/main" val="2565362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D996524-DFA2-80D8-1B2F-BE71824A8225}"/>
              </a:ext>
            </a:extLst>
          </p:cNvPr>
          <p:cNvSpPr>
            <a:spLocks noGrp="1"/>
          </p:cNvSpPr>
          <p:nvPr>
            <p:ph idx="1"/>
          </p:nvPr>
        </p:nvSpPr>
        <p:spPr>
          <a:xfrm>
            <a:off x="119332" y="2170682"/>
            <a:ext cx="11593901" cy="4351338"/>
          </a:xfrm>
        </p:spPr>
        <p:txBody>
          <a:bodyPr vert="horz" lIns="91440" tIns="45720" rIns="91440" bIns="45720" rtlCol="0" anchor="t">
            <a:normAutofit/>
          </a:bodyPr>
          <a:lstStyle/>
          <a:p>
            <a:pPr marL="457200" indent="-457200"/>
            <a:r>
              <a:rPr lang="en-US" sz="3200">
                <a:latin typeface="Arial"/>
                <a:cs typeface="Arial"/>
              </a:rPr>
              <a:t>Cardinality: identify names of cardinal directions (their opposites &amp; intermediates); use clues (e.g. position of sun, noise from passing train) or landmark (e.g. mountains) to determine one direction; identifying direction (inside or outside)</a:t>
            </a:r>
            <a:r>
              <a:rPr lang="en-US" sz="3200">
                <a:latin typeface="Arial"/>
                <a:cs typeface="Calibri"/>
              </a:rPr>
              <a:t>Time &amp; Distance:  </a:t>
            </a:r>
            <a:r>
              <a:rPr lang="en-US" sz="3200">
                <a:latin typeface="Arial"/>
                <a:ea typeface="+mn-lt"/>
                <a:cs typeface="+mn-lt"/>
              </a:rPr>
              <a:t>develop an awareness of the amount of time needed to cross quiet residential/ commercial street; develop awareness of the amount of time it takes to walk a block;</a:t>
            </a:r>
          </a:p>
          <a:p>
            <a:pPr marL="457200" indent="-457200"/>
            <a:endParaRPr lang="en-US" sz="3200">
              <a:latin typeface="Arial"/>
              <a:cs typeface="Calibri"/>
            </a:endParaRPr>
          </a:p>
        </p:txBody>
      </p:sp>
      <p:sp>
        <p:nvSpPr>
          <p:cNvPr id="2" name="Title 1">
            <a:extLst>
              <a:ext uri="{FF2B5EF4-FFF2-40B4-BE49-F238E27FC236}">
                <a16:creationId xmlns:a16="http://schemas.microsoft.com/office/drawing/2014/main" id="{8DECF02A-ED98-2260-BFA1-DB5C59E1B001}"/>
              </a:ext>
            </a:extLst>
          </p:cNvPr>
          <p:cNvSpPr>
            <a:spLocks noGrp="1"/>
          </p:cNvSpPr>
          <p:nvPr>
            <p:ph type="title"/>
          </p:nvPr>
        </p:nvSpPr>
        <p:spPr>
          <a:xfrm>
            <a:off x="1383564" y="348865"/>
            <a:ext cx="9718111" cy="1576446"/>
          </a:xfrm>
        </p:spPr>
        <p:txBody>
          <a:bodyPr anchor="ctr">
            <a:normAutofit fontScale="90000"/>
          </a:bodyPr>
          <a:lstStyle/>
          <a:p>
            <a:r>
              <a:rPr lang="en-US" sz="4000">
                <a:solidFill>
                  <a:srgbClr val="FFFFFF"/>
                </a:solidFill>
                <a:latin typeface="Arial"/>
                <a:cs typeface="Calibri Light"/>
              </a:rPr>
              <a:t>AREAS OF O&amp;M THAT SEEM TO HAVE A HIGH CORRELATION WITH HIGHER IQ SCORES</a:t>
            </a:r>
            <a:br>
              <a:rPr lang="en-US" sz="4000">
                <a:solidFill>
                  <a:srgbClr val="FFFFFF"/>
                </a:solidFill>
                <a:cs typeface="Calibri Light"/>
              </a:rPr>
            </a:br>
            <a:endParaRPr lang="en-US" sz="4000">
              <a:solidFill>
                <a:srgbClr val="FFFFFF"/>
              </a:solidFill>
              <a:cs typeface="Calibri Light"/>
            </a:endParaRPr>
          </a:p>
        </p:txBody>
      </p:sp>
    </p:spTree>
    <p:extLst>
      <p:ext uri="{BB962C8B-B14F-4D97-AF65-F5344CB8AC3E}">
        <p14:creationId xmlns:p14="http://schemas.microsoft.com/office/powerpoint/2010/main" val="3527233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D996524-DFA2-80D8-1B2F-BE71824A8225}"/>
              </a:ext>
            </a:extLst>
          </p:cNvPr>
          <p:cNvSpPr>
            <a:spLocks noGrp="1"/>
          </p:cNvSpPr>
          <p:nvPr>
            <p:ph idx="1"/>
          </p:nvPr>
        </p:nvSpPr>
        <p:spPr>
          <a:xfrm>
            <a:off x="119332" y="2170682"/>
            <a:ext cx="11593901" cy="4351338"/>
          </a:xfrm>
        </p:spPr>
        <p:txBody>
          <a:bodyPr vert="horz" lIns="91440" tIns="45720" rIns="91440" bIns="45720" rtlCol="0" anchor="t">
            <a:normAutofit/>
          </a:bodyPr>
          <a:lstStyle/>
          <a:p>
            <a:endParaRPr lang="en-US">
              <a:latin typeface="Arial"/>
              <a:cs typeface="Calibri"/>
            </a:endParaRPr>
          </a:p>
          <a:p>
            <a:r>
              <a:rPr lang="en-US" sz="3200">
                <a:latin typeface="Arial"/>
                <a:cs typeface="Calibri"/>
              </a:rPr>
              <a:t>Time &amp; Distance:  </a:t>
            </a:r>
            <a:r>
              <a:rPr lang="en-US" sz="3200">
                <a:latin typeface="Arial"/>
                <a:ea typeface="+mn-lt"/>
                <a:cs typeface="+mn-lt"/>
              </a:rPr>
              <a:t>identify common units of length (e.g. inch/centimeter, foot, yard/meter, mile/kilometer);identify most appropriate unit of measurement for common objects (e.g. inch/centimeter for pencil, mile/kilometer for street); identify tie between time and distance as it relates to walking or driving (e.g. 5-minute drive can translate into 30-minute walk)</a:t>
            </a:r>
            <a:endParaRPr lang="en-US" sz="3200">
              <a:latin typeface="Arial"/>
              <a:cs typeface="Calibri"/>
            </a:endParaRPr>
          </a:p>
        </p:txBody>
      </p:sp>
      <p:sp>
        <p:nvSpPr>
          <p:cNvPr id="2" name="Title 1">
            <a:extLst>
              <a:ext uri="{FF2B5EF4-FFF2-40B4-BE49-F238E27FC236}">
                <a16:creationId xmlns:a16="http://schemas.microsoft.com/office/drawing/2014/main" id="{8DECF02A-ED98-2260-BFA1-DB5C59E1B001}"/>
              </a:ext>
            </a:extLst>
          </p:cNvPr>
          <p:cNvSpPr>
            <a:spLocks noGrp="1"/>
          </p:cNvSpPr>
          <p:nvPr>
            <p:ph type="title"/>
          </p:nvPr>
        </p:nvSpPr>
        <p:spPr>
          <a:xfrm>
            <a:off x="1383564" y="348865"/>
            <a:ext cx="9718111" cy="1576446"/>
          </a:xfrm>
        </p:spPr>
        <p:txBody>
          <a:bodyPr anchor="ctr">
            <a:normAutofit fontScale="90000"/>
          </a:bodyPr>
          <a:lstStyle/>
          <a:p>
            <a:r>
              <a:rPr lang="en-US" sz="4000">
                <a:solidFill>
                  <a:srgbClr val="FFFFFF"/>
                </a:solidFill>
                <a:latin typeface="Arial"/>
                <a:cs typeface="Calibri Light"/>
              </a:rPr>
              <a:t>AREAS OF O&amp;M THAT SEEM TO HAVE A HIGH CORRELATION WITH HIGHER IQ SCORES</a:t>
            </a:r>
            <a:br>
              <a:rPr lang="en-US" sz="4000">
                <a:solidFill>
                  <a:srgbClr val="FFFFFF"/>
                </a:solidFill>
                <a:cs typeface="Calibri Light"/>
              </a:rPr>
            </a:br>
            <a:endParaRPr lang="en-US" sz="4000">
              <a:solidFill>
                <a:srgbClr val="FFFFFF"/>
              </a:solidFill>
              <a:cs typeface="Calibri Light"/>
            </a:endParaRPr>
          </a:p>
        </p:txBody>
      </p:sp>
    </p:spTree>
    <p:extLst>
      <p:ext uri="{BB962C8B-B14F-4D97-AF65-F5344CB8AC3E}">
        <p14:creationId xmlns:p14="http://schemas.microsoft.com/office/powerpoint/2010/main" val="183783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AFAA-925A-FE01-C03A-C67457BD4DE4}"/>
              </a:ext>
            </a:extLst>
          </p:cNvPr>
          <p:cNvSpPr>
            <a:spLocks noGrp="1"/>
          </p:cNvSpPr>
          <p:nvPr>
            <p:ph type="title"/>
          </p:nvPr>
        </p:nvSpPr>
        <p:spPr/>
        <p:txBody>
          <a:bodyPr/>
          <a:lstStyle/>
          <a:p>
            <a:pPr algn="ctr"/>
            <a:r>
              <a:rPr lang="en-US">
                <a:ea typeface="+mj-lt"/>
                <a:cs typeface="+mj-lt"/>
              </a:rPr>
              <a:t>USEFUL TOOLS </a:t>
            </a:r>
            <a:endParaRPr lang="en-US">
              <a:cs typeface="Calibri Light" panose="020F0302020204030204"/>
            </a:endParaRPr>
          </a:p>
        </p:txBody>
      </p:sp>
      <p:sp>
        <p:nvSpPr>
          <p:cNvPr id="5" name="TextBox 4">
            <a:extLst>
              <a:ext uri="{FF2B5EF4-FFF2-40B4-BE49-F238E27FC236}">
                <a16:creationId xmlns:a16="http://schemas.microsoft.com/office/drawing/2014/main" id="{56FFDC4F-61FC-425E-4B92-C737B5652233}"/>
              </a:ext>
            </a:extLst>
          </p:cNvPr>
          <p:cNvSpPr txBox="1"/>
          <p:nvPr/>
        </p:nvSpPr>
        <p:spPr>
          <a:xfrm>
            <a:off x="2501713" y="1806949"/>
            <a:ext cx="78357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u="sng" dirty="0">
                <a:solidFill>
                  <a:schemeClr val="accent1">
                    <a:lumMod val="75000"/>
                  </a:schemeClr>
                </a:solidFill>
              </a:rPr>
              <a:t>https://youtu.be/EPd4zcttBuQ?feature=shared</a:t>
            </a:r>
          </a:p>
        </p:txBody>
      </p:sp>
      <p:sp>
        <p:nvSpPr>
          <p:cNvPr id="6" name="TextBox 5">
            <a:extLst>
              <a:ext uri="{FF2B5EF4-FFF2-40B4-BE49-F238E27FC236}">
                <a16:creationId xmlns:a16="http://schemas.microsoft.com/office/drawing/2014/main" id="{DB44DFCD-DE62-10AE-9F49-4517CB1D393C}"/>
              </a:ext>
            </a:extLst>
          </p:cNvPr>
          <p:cNvSpPr txBox="1"/>
          <p:nvPr/>
        </p:nvSpPr>
        <p:spPr>
          <a:xfrm>
            <a:off x="3804396" y="2504513"/>
            <a:ext cx="34794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HOW TALL</a:t>
            </a:r>
          </a:p>
          <a:p>
            <a:r>
              <a:rPr lang="en-US" sz="3600">
                <a:cs typeface="Calibri"/>
              </a:rPr>
              <a:t>HOW SHORT</a:t>
            </a:r>
            <a:endParaRPr lang="en-US" sz="3600" dirty="0">
              <a:cs typeface="Calibri"/>
            </a:endParaRPr>
          </a:p>
          <a:p>
            <a:r>
              <a:rPr lang="en-US" sz="3600">
                <a:cs typeface="Calibri"/>
              </a:rPr>
              <a:t>HOW FARAWAY</a:t>
            </a:r>
            <a:endParaRPr lang="en-US" sz="3600" dirty="0">
              <a:cs typeface="Calibri"/>
            </a:endParaRPr>
          </a:p>
          <a:p>
            <a:r>
              <a:rPr lang="en-US" sz="3600" dirty="0">
                <a:cs typeface="Calibri"/>
              </a:rPr>
              <a:t>BY DAVID ADLER</a:t>
            </a:r>
          </a:p>
        </p:txBody>
      </p:sp>
      <p:sp>
        <p:nvSpPr>
          <p:cNvPr id="7" name="TextBox 6">
            <a:extLst>
              <a:ext uri="{FF2B5EF4-FFF2-40B4-BE49-F238E27FC236}">
                <a16:creationId xmlns:a16="http://schemas.microsoft.com/office/drawing/2014/main" id="{A80DE9BD-B10B-1588-1621-431B63C1DA50}"/>
              </a:ext>
            </a:extLst>
          </p:cNvPr>
          <p:cNvSpPr txBox="1"/>
          <p:nvPr/>
        </p:nvSpPr>
        <p:spPr>
          <a:xfrm>
            <a:off x="1327896" y="5336801"/>
            <a:ext cx="92896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u="sng" dirty="0">
                <a:solidFill>
                  <a:schemeClr val="accent1">
                    <a:lumMod val="75000"/>
                  </a:schemeClr>
                </a:solidFill>
                <a:ea typeface="+mn-lt"/>
                <a:cs typeface="+mn-lt"/>
              </a:rPr>
              <a:t>https://www.amazon.com/How-Tall-Short-Far-Away/dp/0823416321</a:t>
            </a:r>
            <a:endParaRPr lang="en-US" sz="2400" b="1" u="sng">
              <a:solidFill>
                <a:schemeClr val="accent1">
                  <a:lumMod val="75000"/>
                </a:schemeClr>
              </a:solidFill>
              <a:cs typeface="Calibri"/>
            </a:endParaRPr>
          </a:p>
        </p:txBody>
      </p:sp>
    </p:spTree>
    <p:extLst>
      <p:ext uri="{BB962C8B-B14F-4D97-AF65-F5344CB8AC3E}">
        <p14:creationId xmlns:p14="http://schemas.microsoft.com/office/powerpoint/2010/main" val="26493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1DC9-FA58-3E5A-E300-57EFD4410188}"/>
              </a:ext>
            </a:extLst>
          </p:cNvPr>
          <p:cNvSpPr>
            <a:spLocks noGrp="1"/>
          </p:cNvSpPr>
          <p:nvPr>
            <p:ph type="title"/>
          </p:nvPr>
        </p:nvSpPr>
        <p:spPr/>
        <p:txBody>
          <a:bodyPr/>
          <a:lstStyle/>
          <a:p>
            <a:r>
              <a:rPr lang="en-US">
                <a:cs typeface="Calibri Light"/>
              </a:rPr>
              <a:t>USEFUL TOOLS </a:t>
            </a:r>
            <a:endParaRPr lang="en-US"/>
          </a:p>
        </p:txBody>
      </p:sp>
      <p:pic>
        <p:nvPicPr>
          <p:cNvPr id="5" name="Picture 5" descr="Quck &amp; Easy ECC Curriculum as an app">
            <a:extLst>
              <a:ext uri="{FF2B5EF4-FFF2-40B4-BE49-F238E27FC236}">
                <a16:creationId xmlns:a16="http://schemas.microsoft.com/office/drawing/2014/main" id="{FE57C135-0065-E17C-1F21-1789B91B52B4}"/>
              </a:ext>
            </a:extLst>
          </p:cNvPr>
          <p:cNvPicPr>
            <a:picLocks noGrp="1" noChangeAspect="1"/>
          </p:cNvPicPr>
          <p:nvPr>
            <p:ph sz="half" idx="1"/>
          </p:nvPr>
        </p:nvPicPr>
        <p:blipFill>
          <a:blip r:embed="rId2"/>
          <a:stretch>
            <a:fillRect/>
          </a:stretch>
        </p:blipFill>
        <p:spPr>
          <a:xfrm>
            <a:off x="986642" y="1903162"/>
            <a:ext cx="5181600" cy="3721251"/>
          </a:xfrm>
        </p:spPr>
      </p:pic>
      <p:sp>
        <p:nvSpPr>
          <p:cNvPr id="4" name="Content Placeholder 3">
            <a:extLst>
              <a:ext uri="{FF2B5EF4-FFF2-40B4-BE49-F238E27FC236}">
                <a16:creationId xmlns:a16="http://schemas.microsoft.com/office/drawing/2014/main" id="{B328FF55-408D-2A1F-92F8-4850505FC2B7}"/>
              </a:ext>
            </a:extLst>
          </p:cNvPr>
          <p:cNvSpPr>
            <a:spLocks noGrp="1"/>
          </p:cNvSpPr>
          <p:nvPr>
            <p:ph sz="half" idx="2"/>
          </p:nvPr>
        </p:nvSpPr>
        <p:spPr>
          <a:xfrm>
            <a:off x="6157823" y="129098"/>
            <a:ext cx="5641675" cy="6608581"/>
          </a:xfrm>
        </p:spPr>
        <p:txBody>
          <a:bodyPr vert="horz" lIns="91440" tIns="45720" rIns="91440" bIns="45720" rtlCol="0" anchor="t">
            <a:normAutofit lnSpcReduction="10000"/>
          </a:bodyPr>
          <a:lstStyle/>
          <a:p>
            <a:r>
              <a:rPr lang="en-US" b="1"/>
              <a:t>Quick and Easy Expanded Core Curriculum: (App Activation) For Quota Customers</a:t>
            </a:r>
            <a:endParaRPr lang="en-US">
              <a:cs typeface="Calibri" panose="020F0502020204030204"/>
            </a:endParaRPr>
          </a:p>
          <a:p>
            <a:r>
              <a:rPr lang="en-US">
                <a:ea typeface="+mn-lt"/>
                <a:cs typeface="+mn-lt"/>
              </a:rPr>
              <a:t>Made for convenience and portability, and developed for iOS and Android devices, this mobile app offers over 140 lessons to address the nine areas of the Expanded Core Curriculum (ECC). This application is a new format of the physical</a:t>
            </a:r>
          </a:p>
          <a:p>
            <a:r>
              <a:rPr lang="en-US" b="1">
                <a:ea typeface="+mn-lt"/>
                <a:cs typeface="+mn-lt"/>
                <a:hlinkClick r:id="rId3"/>
              </a:rPr>
              <a:t>Apple Store Download</a:t>
            </a:r>
            <a:endParaRPr lang="en-US" b="1">
              <a:ea typeface="+mn-lt"/>
              <a:cs typeface="+mn-lt"/>
            </a:endParaRPr>
          </a:p>
          <a:p>
            <a:r>
              <a:rPr lang="en-US" b="1">
                <a:cs typeface="Calibri"/>
                <a:hlinkClick r:id="rId4"/>
              </a:rPr>
              <a:t>Google Play Download</a:t>
            </a:r>
            <a:endParaRPr lang="en-US" b="1">
              <a:cs typeface="Calibri"/>
            </a:endParaRPr>
          </a:p>
          <a:p>
            <a:r>
              <a:rPr lang="en-US" b="1">
                <a:ea typeface="+mn-lt"/>
                <a:cs typeface="+mn-lt"/>
              </a:rPr>
              <a:t>Cost 14.99</a:t>
            </a:r>
            <a:endParaRPr lang="en-US" b="1">
              <a:cs typeface="Calibri" panose="020F0502020204030204"/>
            </a:endParaRPr>
          </a:p>
          <a:p>
            <a:r>
              <a:rPr lang="en-US" b="1">
                <a:ea typeface="+mn-lt"/>
                <a:cs typeface="+mn-lt"/>
              </a:rPr>
              <a:t>Federal Quota Eligible Catalog Number: D-30038-ED</a:t>
            </a:r>
            <a:endParaRPr lang="en-US">
              <a:cs typeface="Calibri"/>
            </a:endParaRPr>
          </a:p>
          <a:p>
            <a:pPr marL="0" indent="0">
              <a:buNone/>
            </a:pPr>
            <a:endParaRPr lang="en-US" b="1">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104127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6517-D681-0036-BB94-097ABAEE24B0}"/>
              </a:ext>
            </a:extLst>
          </p:cNvPr>
          <p:cNvSpPr>
            <a:spLocks noGrp="1"/>
          </p:cNvSpPr>
          <p:nvPr>
            <p:ph type="title"/>
          </p:nvPr>
        </p:nvSpPr>
        <p:spPr>
          <a:xfrm>
            <a:off x="618836" y="180398"/>
            <a:ext cx="10515600" cy="448109"/>
          </a:xfrm>
        </p:spPr>
        <p:txBody>
          <a:bodyPr>
            <a:normAutofit fontScale="90000"/>
          </a:bodyPr>
          <a:lstStyle/>
          <a:p>
            <a:r>
              <a:rPr lang="en-US">
                <a:latin typeface="Arial"/>
                <a:ea typeface="+mj-lt"/>
                <a:cs typeface="+mj-lt"/>
              </a:rPr>
              <a:t>PURPOSE OF O&amp;M</a:t>
            </a:r>
            <a:endParaRPr lang="en-US">
              <a:latin typeface="Arial"/>
              <a:cs typeface="Arial"/>
            </a:endParaRPr>
          </a:p>
        </p:txBody>
      </p:sp>
      <p:sp>
        <p:nvSpPr>
          <p:cNvPr id="3" name="Content Placeholder 2">
            <a:extLst>
              <a:ext uri="{FF2B5EF4-FFF2-40B4-BE49-F238E27FC236}">
                <a16:creationId xmlns:a16="http://schemas.microsoft.com/office/drawing/2014/main" id="{D84EC804-6569-3750-BFC3-4CAF951ABBBF}"/>
              </a:ext>
            </a:extLst>
          </p:cNvPr>
          <p:cNvSpPr>
            <a:spLocks noGrp="1"/>
          </p:cNvSpPr>
          <p:nvPr>
            <p:ph idx="1"/>
          </p:nvPr>
        </p:nvSpPr>
        <p:spPr>
          <a:xfrm>
            <a:off x="325252" y="901990"/>
            <a:ext cx="11774054" cy="5621336"/>
          </a:xfrm>
        </p:spPr>
        <p:txBody>
          <a:bodyPr vert="horz" lIns="91440" tIns="45720" rIns="91440" bIns="45720" rtlCol="0" anchor="t">
            <a:normAutofit fontScale="92500"/>
          </a:bodyPr>
          <a:lstStyle/>
          <a:p>
            <a:pPr marL="0" indent="0">
              <a:buNone/>
            </a:pPr>
            <a:r>
              <a:rPr lang="en-US" sz="3200">
                <a:latin typeface="Arial"/>
                <a:ea typeface="+mn-lt"/>
                <a:cs typeface="+mn-lt"/>
              </a:rPr>
              <a:t>The purpose of O&amp;M  is to teach students with visual impairments how to use their sensory/physical/cognitive abilities: </a:t>
            </a:r>
            <a:br>
              <a:rPr lang="en-US" sz="3200">
                <a:latin typeface="Arial"/>
              </a:rPr>
            </a:br>
            <a:endParaRPr lang="en-US" sz="3200">
              <a:latin typeface="Arial"/>
              <a:cs typeface="Calibri" panose="020F0502020204030204"/>
            </a:endParaRPr>
          </a:p>
          <a:p>
            <a:pPr marL="4171950" indent="-457200"/>
            <a:r>
              <a:rPr lang="en-US" sz="3200">
                <a:latin typeface="Arial"/>
                <a:ea typeface="+mn-lt"/>
                <a:cs typeface="+mn-lt"/>
              </a:rPr>
              <a:t>to gain information about the environment,</a:t>
            </a:r>
            <a:endParaRPr lang="en-US" sz="3200">
              <a:latin typeface="Arial"/>
              <a:cs typeface="Calibri" panose="020F0502020204030204"/>
            </a:endParaRPr>
          </a:p>
          <a:p>
            <a:pPr marL="4171950" indent="-457200"/>
            <a:r>
              <a:rPr lang="en-US" sz="3200">
                <a:latin typeface="Arial"/>
                <a:ea typeface="+mn-lt"/>
                <a:cs typeface="+mn-lt"/>
              </a:rPr>
              <a:t>to interpret information from the environment,</a:t>
            </a:r>
            <a:endParaRPr lang="en-US" sz="3200">
              <a:latin typeface="Arial"/>
              <a:cs typeface="Calibri" panose="020F0502020204030204"/>
            </a:endParaRPr>
          </a:p>
          <a:p>
            <a:pPr marL="4171950" indent="-457200"/>
            <a:r>
              <a:rPr lang="en-US" sz="3200">
                <a:latin typeface="Arial"/>
                <a:ea typeface="+mn-lt"/>
                <a:cs typeface="+mn-lt"/>
              </a:rPr>
              <a:t>to use information from the environment </a:t>
            </a:r>
            <a:br>
              <a:rPr lang="en-US" sz="3200">
                <a:latin typeface="Arial"/>
              </a:rPr>
            </a:br>
            <a:endParaRPr lang="en-US" sz="3200">
              <a:latin typeface="Arial"/>
              <a:cs typeface="Calibri" panose="020F0502020204030204"/>
            </a:endParaRPr>
          </a:p>
          <a:p>
            <a:pPr marL="0" indent="0">
              <a:buNone/>
            </a:pPr>
            <a:r>
              <a:rPr lang="en-US" sz="3200">
                <a:latin typeface="Arial"/>
                <a:ea typeface="+mn-lt"/>
                <a:cs typeface="+mn-lt"/>
              </a:rPr>
              <a:t>to make decisions that reflect a knowledge of the appropriate safety, social, self-advocacy, and travel skill.</a:t>
            </a:r>
            <a:endParaRPr lang="en-US" sz="3200">
              <a:latin typeface="Arial"/>
              <a:cs typeface="Calibri" panose="020F0502020204030204"/>
            </a:endParaRPr>
          </a:p>
          <a:p>
            <a:pPr marL="0" indent="0">
              <a:buNone/>
            </a:pPr>
            <a:br>
              <a:rPr lang="en-US"/>
            </a:br>
            <a:endParaRPr lang="en-US">
              <a:cs typeface="Calibri" panose="020F0502020204030204"/>
            </a:endParaRPr>
          </a:p>
        </p:txBody>
      </p:sp>
    </p:spTree>
    <p:extLst>
      <p:ext uri="{BB962C8B-B14F-4D97-AF65-F5344CB8AC3E}">
        <p14:creationId xmlns:p14="http://schemas.microsoft.com/office/powerpoint/2010/main" val="2782079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28FF55-408D-2A1F-92F8-4850505FC2B7}"/>
              </a:ext>
            </a:extLst>
          </p:cNvPr>
          <p:cNvSpPr>
            <a:spLocks noGrp="1"/>
          </p:cNvSpPr>
          <p:nvPr>
            <p:ph sz="half" idx="2"/>
          </p:nvPr>
        </p:nvSpPr>
        <p:spPr/>
        <p:txBody>
          <a:bodyPr vert="horz" lIns="91440" tIns="45720" rIns="91440" bIns="45720" rtlCol="0" anchor="t">
            <a:normAutofit/>
          </a:bodyPr>
          <a:lstStyle/>
          <a:p>
            <a:pPr>
              <a:buNone/>
            </a:pPr>
            <a:r>
              <a:rPr lang="en-US" b="1" dirty="0">
                <a:solidFill>
                  <a:schemeClr val="accent1">
                    <a:lumMod val="75000"/>
                  </a:schemeClr>
                </a:solidFill>
                <a:ea typeface="+mn-lt"/>
                <a:cs typeface="+mn-lt"/>
                <a:hlinkClick r:id="rId2">
                  <a:extLst>
                    <a:ext uri="{A12FA001-AC4F-418D-AE19-62706E023703}">
                      <ahyp:hlinkClr xmlns:ahyp="http://schemas.microsoft.com/office/drawing/2018/hyperlinkcolor" val="tx"/>
                    </a:ext>
                  </a:extLst>
                </a:hlinkClick>
              </a:rPr>
              <a:t>Webchase Board Game</a:t>
            </a:r>
            <a:endParaRPr lang="en-US" b="1">
              <a:solidFill>
                <a:schemeClr val="accent1">
                  <a:lumMod val="75000"/>
                </a:schemeClr>
              </a:solidFill>
              <a:cs typeface="Calibri"/>
            </a:endParaRPr>
          </a:p>
          <a:p>
            <a:pPr>
              <a:buNone/>
            </a:pPr>
            <a:endParaRPr lang="en-US" dirty="0">
              <a:ea typeface="+mn-lt"/>
              <a:cs typeface="+mn-lt"/>
            </a:endParaRPr>
          </a:p>
          <a:p>
            <a:pPr marL="0" indent="0">
              <a:buNone/>
            </a:pPr>
            <a:endParaRPr lang="en-US" b="1">
              <a:cs typeface="Calibri"/>
            </a:endParaRPr>
          </a:p>
          <a:p>
            <a:endParaRPr lang="en-US">
              <a:ea typeface="+mn-lt"/>
              <a:cs typeface="+mn-lt"/>
            </a:endParaRPr>
          </a:p>
          <a:p>
            <a:r>
              <a:rPr lang="en-US" b="1" dirty="0">
                <a:ea typeface="+mn-lt"/>
                <a:cs typeface="+mn-lt"/>
              </a:rPr>
              <a:t>Catalog Number: 1-08460-00</a:t>
            </a:r>
            <a:endParaRPr lang="en-US" dirty="0">
              <a:cs typeface="Calibri"/>
            </a:endParaRPr>
          </a:p>
          <a:p>
            <a:endParaRPr lang="en-US">
              <a:ea typeface="+mn-lt"/>
              <a:cs typeface="+mn-lt"/>
            </a:endParaRPr>
          </a:p>
          <a:p>
            <a:endParaRPr lang="en-US">
              <a:ea typeface="+mn-lt"/>
              <a:cs typeface="+mn-lt"/>
            </a:endParaRPr>
          </a:p>
          <a:p>
            <a:endParaRPr lang="en-US">
              <a:cs typeface="Calibri"/>
            </a:endParaRPr>
          </a:p>
          <a:p>
            <a:endParaRPr lang="en-US">
              <a:cs typeface="Calibri"/>
            </a:endParaRPr>
          </a:p>
          <a:p>
            <a:endParaRPr lang="en-US" b="1">
              <a:cs typeface="Calibri"/>
            </a:endParaRPr>
          </a:p>
          <a:p>
            <a:endParaRPr lang="en-US" b="1">
              <a:cs typeface="Calibri"/>
            </a:endParaRPr>
          </a:p>
          <a:p>
            <a:endParaRPr lang="en-US">
              <a:cs typeface="Calibri"/>
            </a:endParaRPr>
          </a:p>
          <a:p>
            <a:endParaRPr lang="en-US">
              <a:cs typeface="Calibri"/>
            </a:endParaRPr>
          </a:p>
        </p:txBody>
      </p:sp>
      <p:sp>
        <p:nvSpPr>
          <p:cNvPr id="2" name="Title 1">
            <a:extLst>
              <a:ext uri="{FF2B5EF4-FFF2-40B4-BE49-F238E27FC236}">
                <a16:creationId xmlns:a16="http://schemas.microsoft.com/office/drawing/2014/main" id="{DF9C1DC9-FA58-3E5A-E300-57EFD4410188}"/>
              </a:ext>
            </a:extLst>
          </p:cNvPr>
          <p:cNvSpPr>
            <a:spLocks noGrp="1"/>
          </p:cNvSpPr>
          <p:nvPr>
            <p:ph type="title"/>
          </p:nvPr>
        </p:nvSpPr>
        <p:spPr/>
        <p:txBody>
          <a:bodyPr/>
          <a:lstStyle/>
          <a:p>
            <a:r>
              <a:rPr lang="en-US">
                <a:cs typeface="Calibri Light"/>
              </a:rPr>
              <a:t>USEFUL TOOLS – American Printing House </a:t>
            </a:r>
            <a:endParaRPr lang="en-US"/>
          </a:p>
        </p:txBody>
      </p:sp>
      <p:pic>
        <p:nvPicPr>
          <p:cNvPr id="7" name="Content Placeholder 6" descr="A board game with a spider web and other items">
            <a:extLst>
              <a:ext uri="{FF2B5EF4-FFF2-40B4-BE49-F238E27FC236}">
                <a16:creationId xmlns:a16="http://schemas.microsoft.com/office/drawing/2014/main" id="{9F756B39-BC2C-5BD0-BCCF-4053843C456C}"/>
              </a:ext>
            </a:extLst>
          </p:cNvPr>
          <p:cNvPicPr>
            <a:picLocks noGrp="1" noChangeAspect="1"/>
          </p:cNvPicPr>
          <p:nvPr>
            <p:ph sz="half" idx="1"/>
          </p:nvPr>
        </p:nvPicPr>
        <p:blipFill>
          <a:blip r:embed="rId3"/>
          <a:stretch>
            <a:fillRect/>
          </a:stretch>
        </p:blipFill>
        <p:spPr>
          <a:xfrm>
            <a:off x="934130" y="2067719"/>
            <a:ext cx="4837339" cy="3181350"/>
          </a:xfrm>
        </p:spPr>
      </p:pic>
    </p:spTree>
    <p:extLst>
      <p:ext uri="{BB962C8B-B14F-4D97-AF65-F5344CB8AC3E}">
        <p14:creationId xmlns:p14="http://schemas.microsoft.com/office/powerpoint/2010/main" val="808607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28FF55-408D-2A1F-92F8-4850505FC2B7}"/>
              </a:ext>
            </a:extLst>
          </p:cNvPr>
          <p:cNvSpPr>
            <a:spLocks noGrp="1"/>
          </p:cNvSpPr>
          <p:nvPr>
            <p:ph sz="half" idx="2"/>
          </p:nvPr>
        </p:nvSpPr>
        <p:spPr/>
        <p:txBody>
          <a:bodyPr vert="horz" lIns="91440" tIns="45720" rIns="91440" bIns="45720" rtlCol="0" anchor="t">
            <a:normAutofit/>
          </a:bodyPr>
          <a:lstStyle/>
          <a:p>
            <a:pPr>
              <a:buNone/>
            </a:pPr>
            <a:r>
              <a:rPr lang="en-US" b="1">
                <a:hlinkClick r:id="rId2"/>
              </a:rPr>
              <a:t>Picture Maker Geometric Textured Shapes</a:t>
            </a:r>
            <a:endParaRPr lang="en-US"/>
          </a:p>
          <a:p>
            <a:pPr marL="0" indent="0">
              <a:buNone/>
            </a:pPr>
            <a:endParaRPr lang="en-US" b="1">
              <a:cs typeface="Calibri"/>
            </a:endParaRPr>
          </a:p>
          <a:p>
            <a:endParaRPr lang="en-US">
              <a:cs typeface="Calibri"/>
            </a:endParaRPr>
          </a:p>
          <a:p>
            <a:r>
              <a:rPr lang="en-US" b="1">
                <a:ea typeface="+mn-lt"/>
                <a:cs typeface="+mn-lt"/>
              </a:rPr>
              <a:t>Catalog Number: 1-08838-01</a:t>
            </a:r>
            <a:endParaRPr lang="en-US">
              <a:cs typeface="Calibri"/>
            </a:endParaRPr>
          </a:p>
          <a:p>
            <a:endParaRPr lang="en-US">
              <a:ea typeface="+mn-lt"/>
              <a:cs typeface="+mn-lt"/>
            </a:endParaRPr>
          </a:p>
          <a:p>
            <a:endParaRPr lang="en-US">
              <a:ea typeface="+mn-lt"/>
              <a:cs typeface="+mn-lt"/>
            </a:endParaRPr>
          </a:p>
          <a:p>
            <a:endParaRPr lang="en-US">
              <a:cs typeface="Calibri"/>
            </a:endParaRPr>
          </a:p>
          <a:p>
            <a:endParaRPr lang="en-US">
              <a:cs typeface="Calibri"/>
            </a:endParaRPr>
          </a:p>
          <a:p>
            <a:endParaRPr lang="en-US" b="1">
              <a:cs typeface="Calibri"/>
            </a:endParaRPr>
          </a:p>
          <a:p>
            <a:endParaRPr lang="en-US" b="1">
              <a:cs typeface="Calibri"/>
            </a:endParaRPr>
          </a:p>
          <a:p>
            <a:endParaRPr lang="en-US">
              <a:cs typeface="Calibri"/>
            </a:endParaRPr>
          </a:p>
          <a:p>
            <a:endParaRPr lang="en-US">
              <a:cs typeface="Calibri"/>
            </a:endParaRPr>
          </a:p>
        </p:txBody>
      </p:sp>
      <p:pic>
        <p:nvPicPr>
          <p:cNvPr id="6" name="Picture 6" descr="Black bifold velcro board with shapes &#10;">
            <a:extLst>
              <a:ext uri="{FF2B5EF4-FFF2-40B4-BE49-F238E27FC236}">
                <a16:creationId xmlns:a16="http://schemas.microsoft.com/office/drawing/2014/main" id="{F71F68F9-076C-8DDD-B77A-D02500CDA27A}"/>
              </a:ext>
            </a:extLst>
          </p:cNvPr>
          <p:cNvPicPr>
            <a:picLocks noGrp="1" noChangeAspect="1"/>
          </p:cNvPicPr>
          <p:nvPr>
            <p:ph sz="half" idx="1"/>
          </p:nvPr>
        </p:nvPicPr>
        <p:blipFill>
          <a:blip r:embed="rId3"/>
          <a:stretch>
            <a:fillRect/>
          </a:stretch>
        </p:blipFill>
        <p:spPr>
          <a:xfrm>
            <a:off x="838200" y="2420511"/>
            <a:ext cx="5181600" cy="3161565"/>
          </a:xfrm>
        </p:spPr>
      </p:pic>
      <p:sp>
        <p:nvSpPr>
          <p:cNvPr id="2" name="Title 1">
            <a:extLst>
              <a:ext uri="{FF2B5EF4-FFF2-40B4-BE49-F238E27FC236}">
                <a16:creationId xmlns:a16="http://schemas.microsoft.com/office/drawing/2014/main" id="{DF9C1DC9-FA58-3E5A-E300-57EFD4410188}"/>
              </a:ext>
            </a:extLst>
          </p:cNvPr>
          <p:cNvSpPr>
            <a:spLocks noGrp="1"/>
          </p:cNvSpPr>
          <p:nvPr>
            <p:ph type="title"/>
          </p:nvPr>
        </p:nvSpPr>
        <p:spPr/>
        <p:txBody>
          <a:bodyPr/>
          <a:lstStyle/>
          <a:p>
            <a:r>
              <a:rPr lang="en-US">
                <a:cs typeface="Calibri Light"/>
              </a:rPr>
              <a:t>USEFUL TOOLS – American Printing House </a:t>
            </a:r>
            <a:endParaRPr lang="en-US"/>
          </a:p>
        </p:txBody>
      </p:sp>
    </p:spTree>
    <p:extLst>
      <p:ext uri="{BB962C8B-B14F-4D97-AF65-F5344CB8AC3E}">
        <p14:creationId xmlns:p14="http://schemas.microsoft.com/office/powerpoint/2010/main" val="3292741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28FF55-408D-2A1F-92F8-4850505FC2B7}"/>
              </a:ext>
            </a:extLst>
          </p:cNvPr>
          <p:cNvSpPr>
            <a:spLocks noGrp="1"/>
          </p:cNvSpPr>
          <p:nvPr>
            <p:ph sz="half" idx="2"/>
          </p:nvPr>
        </p:nvSpPr>
        <p:spPr>
          <a:xfrm>
            <a:off x="6172200" y="1675534"/>
            <a:ext cx="5181600" cy="4351338"/>
          </a:xfrm>
        </p:spPr>
        <p:txBody>
          <a:bodyPr vert="horz" lIns="91440" tIns="45720" rIns="91440" bIns="45720" rtlCol="0" anchor="t">
            <a:normAutofit fontScale="85000" lnSpcReduction="20000"/>
          </a:bodyPr>
          <a:lstStyle/>
          <a:p>
            <a:endParaRPr lang="en-US"/>
          </a:p>
          <a:p>
            <a:r>
              <a:rPr lang="en-US"/>
              <a:t>Simple Directionality</a:t>
            </a:r>
            <a:endParaRPr lang="en-US">
              <a:cs typeface="Calibri"/>
            </a:endParaRPr>
          </a:p>
          <a:p>
            <a:r>
              <a:rPr lang="en-US"/>
              <a:t> Advanced Directionality </a:t>
            </a:r>
            <a:endParaRPr lang="en-US">
              <a:cs typeface="Calibri" panose="020F0502020204030204"/>
            </a:endParaRPr>
          </a:p>
          <a:p>
            <a:r>
              <a:rPr lang="en-US"/>
              <a:t>Sound Identification</a:t>
            </a:r>
            <a:r>
              <a:rPr lang="en-US">
                <a:ea typeface="+mn-lt"/>
                <a:cs typeface="+mn-lt"/>
              </a:rPr>
              <a:t>. </a:t>
            </a:r>
            <a:endParaRPr lang="en-US">
              <a:cs typeface="Calibri" panose="020F0502020204030204"/>
            </a:endParaRPr>
          </a:p>
          <a:p>
            <a:r>
              <a:rPr lang="en-US"/>
              <a:t>Sound Identification &amp; Grid Concepts</a:t>
            </a:r>
            <a:endParaRPr lang="en-US">
              <a:cs typeface="Calibri"/>
            </a:endParaRPr>
          </a:p>
          <a:p>
            <a:r>
              <a:rPr lang="en-US"/>
              <a:t>Sound Localization</a:t>
            </a:r>
            <a:endParaRPr lang="en-US">
              <a:cs typeface="Calibri"/>
            </a:endParaRPr>
          </a:p>
          <a:p>
            <a:r>
              <a:rPr lang="en-US"/>
              <a:t>Listening Skills</a:t>
            </a:r>
            <a:endParaRPr lang="en-US">
              <a:cs typeface="Calibri"/>
            </a:endParaRPr>
          </a:p>
          <a:p>
            <a:r>
              <a:rPr lang="en-US"/>
              <a:t>Mental Mapping of Local Neighborhood</a:t>
            </a:r>
            <a:endParaRPr lang="en-US">
              <a:cs typeface="Calibri"/>
            </a:endParaRPr>
          </a:p>
          <a:p>
            <a:r>
              <a:rPr lang="en-US"/>
              <a:t>Wayfinding and Mental Mapping</a:t>
            </a:r>
            <a:endParaRPr lang="en-US">
              <a:cs typeface="Calibri"/>
            </a:endParaRPr>
          </a:p>
          <a:p>
            <a:r>
              <a:rPr lang="en-US"/>
              <a:t>Positive Reinforcement</a:t>
            </a:r>
            <a:endParaRPr lang="en-US">
              <a:cs typeface="Calibri"/>
            </a:endParaRPr>
          </a:p>
          <a:p>
            <a:endParaRPr lang="en-US">
              <a:cs typeface="Calibri"/>
            </a:endParaRPr>
          </a:p>
          <a:p>
            <a:endParaRPr lang="en-US">
              <a:ea typeface="+mn-lt"/>
              <a:cs typeface="+mn-lt"/>
            </a:endParaRPr>
          </a:p>
          <a:p>
            <a:endParaRPr lang="en-US">
              <a:ea typeface="+mn-lt"/>
              <a:cs typeface="+mn-lt"/>
            </a:endParaRPr>
          </a:p>
          <a:p>
            <a:endParaRPr lang="en-US">
              <a:cs typeface="Calibri"/>
            </a:endParaRPr>
          </a:p>
          <a:p>
            <a:endParaRPr lang="en-US" b="1">
              <a:cs typeface="Calibri"/>
            </a:endParaRPr>
          </a:p>
          <a:p>
            <a:endParaRPr lang="en-US" b="1">
              <a:cs typeface="Calibri"/>
            </a:endParaRPr>
          </a:p>
          <a:p>
            <a:endParaRPr lang="en-US">
              <a:cs typeface="Calibri"/>
            </a:endParaRPr>
          </a:p>
          <a:p>
            <a:endParaRPr lang="en-US">
              <a:cs typeface="Calibri"/>
            </a:endParaRPr>
          </a:p>
        </p:txBody>
      </p:sp>
      <p:pic>
        <p:nvPicPr>
          <p:cNvPr id="7" name="Picture 7" descr="Screenshot of Objective's O&amp;M app blue backgorund, hand illustrating teacher and her car&#10;&#10;Description automatically generated">
            <a:extLst>
              <a:ext uri="{FF2B5EF4-FFF2-40B4-BE49-F238E27FC236}">
                <a16:creationId xmlns:a16="http://schemas.microsoft.com/office/drawing/2014/main" id="{8A383925-E167-8DBA-7CED-267F49957702}"/>
              </a:ext>
            </a:extLst>
          </p:cNvPr>
          <p:cNvPicPr>
            <a:picLocks noGrp="1" noChangeAspect="1"/>
          </p:cNvPicPr>
          <p:nvPr>
            <p:ph sz="half" idx="1"/>
          </p:nvPr>
        </p:nvPicPr>
        <p:blipFill>
          <a:blip r:embed="rId2"/>
          <a:stretch>
            <a:fillRect/>
          </a:stretch>
        </p:blipFill>
        <p:spPr>
          <a:xfrm>
            <a:off x="838200" y="1553923"/>
            <a:ext cx="5181600" cy="4132742"/>
          </a:xfrm>
        </p:spPr>
      </p:pic>
      <p:sp>
        <p:nvSpPr>
          <p:cNvPr id="2" name="Title 1">
            <a:extLst>
              <a:ext uri="{FF2B5EF4-FFF2-40B4-BE49-F238E27FC236}">
                <a16:creationId xmlns:a16="http://schemas.microsoft.com/office/drawing/2014/main" id="{DF9C1DC9-FA58-3E5A-E300-57EFD4410188}"/>
              </a:ext>
            </a:extLst>
          </p:cNvPr>
          <p:cNvSpPr>
            <a:spLocks noGrp="1"/>
          </p:cNvSpPr>
          <p:nvPr>
            <p:ph type="title"/>
          </p:nvPr>
        </p:nvSpPr>
        <p:spPr/>
        <p:txBody>
          <a:bodyPr/>
          <a:lstStyle/>
          <a:p>
            <a:r>
              <a:rPr lang="en-US">
                <a:cs typeface="Calibri Light"/>
              </a:rPr>
              <a:t>USEFUL TOOLS – </a:t>
            </a:r>
            <a:r>
              <a:rPr lang="en-US">
                <a:cs typeface="Calibri Light"/>
                <a:hlinkClick r:id="rId3"/>
              </a:rPr>
              <a:t>Objective ED</a:t>
            </a:r>
            <a:endParaRPr lang="en-US"/>
          </a:p>
        </p:txBody>
      </p:sp>
    </p:spTree>
    <p:extLst>
      <p:ext uri="{BB962C8B-B14F-4D97-AF65-F5344CB8AC3E}">
        <p14:creationId xmlns:p14="http://schemas.microsoft.com/office/powerpoint/2010/main" val="1031644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28FF55-408D-2A1F-92F8-4850505FC2B7}"/>
              </a:ext>
            </a:extLst>
          </p:cNvPr>
          <p:cNvSpPr>
            <a:spLocks noGrp="1"/>
          </p:cNvSpPr>
          <p:nvPr>
            <p:ph sz="half" idx="2"/>
          </p:nvPr>
        </p:nvSpPr>
        <p:spPr/>
        <p:txBody>
          <a:bodyPr vert="horz" lIns="91440" tIns="45720" rIns="91440" bIns="45720" rtlCol="0" anchor="t">
            <a:normAutofit/>
          </a:bodyPr>
          <a:lstStyle/>
          <a:p>
            <a:pPr>
              <a:buNone/>
            </a:pPr>
            <a:r>
              <a:rPr lang="en-US" b="1">
                <a:hlinkClick r:id="rId2"/>
              </a:rPr>
              <a:t>Picture Maker Wheatley Tactile Diagramming Kit</a:t>
            </a:r>
            <a:endParaRPr lang="en-US"/>
          </a:p>
          <a:p>
            <a:pPr>
              <a:buNone/>
            </a:pPr>
            <a:endParaRPr lang="en-US" b="1">
              <a:cs typeface="Calibri"/>
            </a:endParaRPr>
          </a:p>
          <a:p>
            <a:pPr marL="0" indent="0">
              <a:buNone/>
            </a:pPr>
            <a:endParaRPr lang="en-US" b="1">
              <a:cs typeface="Calibri"/>
            </a:endParaRPr>
          </a:p>
          <a:p>
            <a:endParaRPr lang="en-US">
              <a:cs typeface="Calibri"/>
            </a:endParaRPr>
          </a:p>
          <a:p>
            <a:r>
              <a:rPr lang="en-US" b="1">
                <a:ea typeface="+mn-lt"/>
                <a:cs typeface="+mn-lt"/>
              </a:rPr>
              <a:t>Catalog Number: Catalog Number: 1-08838-00</a:t>
            </a:r>
            <a:endParaRPr lang="en-US">
              <a:cs typeface="Calibri"/>
            </a:endParaRPr>
          </a:p>
          <a:p>
            <a:endParaRPr lang="en-US">
              <a:ea typeface="+mn-lt"/>
              <a:cs typeface="+mn-lt"/>
            </a:endParaRPr>
          </a:p>
          <a:p>
            <a:endParaRPr lang="en-US">
              <a:ea typeface="+mn-lt"/>
              <a:cs typeface="+mn-lt"/>
            </a:endParaRPr>
          </a:p>
          <a:p>
            <a:endParaRPr lang="en-US">
              <a:cs typeface="Calibri"/>
            </a:endParaRPr>
          </a:p>
          <a:p>
            <a:endParaRPr lang="en-US">
              <a:cs typeface="Calibri"/>
            </a:endParaRPr>
          </a:p>
          <a:p>
            <a:endParaRPr lang="en-US" b="1">
              <a:cs typeface="Calibri"/>
            </a:endParaRPr>
          </a:p>
          <a:p>
            <a:endParaRPr lang="en-US" b="1">
              <a:cs typeface="Calibri"/>
            </a:endParaRPr>
          </a:p>
          <a:p>
            <a:endParaRPr lang="en-US">
              <a:cs typeface="Calibri"/>
            </a:endParaRPr>
          </a:p>
          <a:p>
            <a:endParaRPr lang="en-US">
              <a:cs typeface="Calibri"/>
            </a:endParaRPr>
          </a:p>
        </p:txBody>
      </p:sp>
      <p:pic>
        <p:nvPicPr>
          <p:cNvPr id="7" name="Picture 7" descr="Complete set with instructions; bifold velcro board and manipulatives&#10;&#10;Description automatically generated with low confidence&#10;">
            <a:extLst>
              <a:ext uri="{FF2B5EF4-FFF2-40B4-BE49-F238E27FC236}">
                <a16:creationId xmlns:a16="http://schemas.microsoft.com/office/drawing/2014/main" id="{9340E657-EA88-6101-D90D-46FC6EFA45A3}"/>
              </a:ext>
            </a:extLst>
          </p:cNvPr>
          <p:cNvPicPr>
            <a:picLocks noGrp="1" noChangeAspect="1"/>
          </p:cNvPicPr>
          <p:nvPr>
            <p:ph sz="half" idx="1"/>
          </p:nvPr>
        </p:nvPicPr>
        <p:blipFill>
          <a:blip r:embed="rId3"/>
          <a:stretch>
            <a:fillRect/>
          </a:stretch>
        </p:blipFill>
        <p:spPr>
          <a:xfrm>
            <a:off x="877784" y="1716217"/>
            <a:ext cx="5181600" cy="3758674"/>
          </a:xfrm>
        </p:spPr>
      </p:pic>
      <p:sp>
        <p:nvSpPr>
          <p:cNvPr id="2" name="Title 1">
            <a:extLst>
              <a:ext uri="{FF2B5EF4-FFF2-40B4-BE49-F238E27FC236}">
                <a16:creationId xmlns:a16="http://schemas.microsoft.com/office/drawing/2014/main" id="{DF9C1DC9-FA58-3E5A-E300-57EFD4410188}"/>
              </a:ext>
            </a:extLst>
          </p:cNvPr>
          <p:cNvSpPr>
            <a:spLocks noGrp="1"/>
          </p:cNvSpPr>
          <p:nvPr>
            <p:ph type="title"/>
          </p:nvPr>
        </p:nvSpPr>
        <p:spPr/>
        <p:txBody>
          <a:bodyPr/>
          <a:lstStyle/>
          <a:p>
            <a:r>
              <a:rPr lang="en-US">
                <a:cs typeface="Calibri Light"/>
              </a:rPr>
              <a:t>USEFUL TOOLS – </a:t>
            </a:r>
            <a:r>
              <a:rPr lang="en-US">
                <a:ea typeface="+mj-lt"/>
                <a:cs typeface="+mj-lt"/>
              </a:rPr>
              <a:t>American Printing House</a:t>
            </a:r>
            <a:endParaRPr lang="en-US"/>
          </a:p>
        </p:txBody>
      </p:sp>
    </p:spTree>
    <p:extLst>
      <p:ext uri="{BB962C8B-B14F-4D97-AF65-F5344CB8AC3E}">
        <p14:creationId xmlns:p14="http://schemas.microsoft.com/office/powerpoint/2010/main" val="3668959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1DC9-FA58-3E5A-E300-57EFD4410188}"/>
              </a:ext>
            </a:extLst>
          </p:cNvPr>
          <p:cNvSpPr>
            <a:spLocks noGrp="1"/>
          </p:cNvSpPr>
          <p:nvPr>
            <p:ph type="title"/>
          </p:nvPr>
        </p:nvSpPr>
        <p:spPr/>
        <p:txBody>
          <a:bodyPr/>
          <a:lstStyle/>
          <a:p>
            <a:r>
              <a:rPr lang="en-US">
                <a:cs typeface="Calibri Light"/>
              </a:rPr>
              <a:t>USEFUL TOOLS – </a:t>
            </a:r>
            <a:r>
              <a:rPr lang="en-US">
                <a:ea typeface="+mj-lt"/>
                <a:cs typeface="+mj-lt"/>
              </a:rPr>
              <a:t>American Printing House</a:t>
            </a:r>
            <a:endParaRPr lang="en-US"/>
          </a:p>
        </p:txBody>
      </p:sp>
      <p:sp>
        <p:nvSpPr>
          <p:cNvPr id="4" name="Content Placeholder 3">
            <a:extLst>
              <a:ext uri="{FF2B5EF4-FFF2-40B4-BE49-F238E27FC236}">
                <a16:creationId xmlns:a16="http://schemas.microsoft.com/office/drawing/2014/main" id="{B328FF55-408D-2A1F-92F8-4850505FC2B7}"/>
              </a:ext>
            </a:extLst>
          </p:cNvPr>
          <p:cNvSpPr>
            <a:spLocks noGrp="1"/>
          </p:cNvSpPr>
          <p:nvPr>
            <p:ph sz="half" idx="2"/>
          </p:nvPr>
        </p:nvSpPr>
        <p:spPr/>
        <p:txBody>
          <a:bodyPr vert="horz" lIns="91440" tIns="45720" rIns="91440" bIns="45720" rtlCol="0" anchor="t">
            <a:normAutofit/>
          </a:bodyPr>
          <a:lstStyle/>
          <a:p>
            <a:pPr>
              <a:buNone/>
            </a:pPr>
            <a:r>
              <a:rPr lang="en-US" b="1">
                <a:hlinkClick r:id="rId2"/>
              </a:rPr>
              <a:t>Tactile Town: 3-D O&amp;M Kit</a:t>
            </a:r>
            <a:endParaRPr lang="en-US"/>
          </a:p>
          <a:p>
            <a:pPr>
              <a:buNone/>
            </a:pPr>
            <a:endParaRPr lang="en-US" b="1">
              <a:cs typeface="Calibri"/>
            </a:endParaRPr>
          </a:p>
          <a:p>
            <a:pPr>
              <a:buNone/>
            </a:pPr>
            <a:endParaRPr lang="en-US" b="1">
              <a:cs typeface="Calibri"/>
            </a:endParaRPr>
          </a:p>
          <a:p>
            <a:pPr marL="0" indent="0">
              <a:buNone/>
            </a:pPr>
            <a:endParaRPr lang="en-US" b="1">
              <a:cs typeface="Calibri"/>
            </a:endParaRPr>
          </a:p>
          <a:p>
            <a:endParaRPr lang="en-US">
              <a:cs typeface="Calibri"/>
            </a:endParaRPr>
          </a:p>
          <a:p>
            <a:pPr marL="0" indent="0">
              <a:buNone/>
            </a:pPr>
            <a:endParaRPr lang="en-US" b="1">
              <a:ea typeface="+mn-lt"/>
              <a:cs typeface="+mn-lt"/>
            </a:endParaRPr>
          </a:p>
          <a:p>
            <a:r>
              <a:rPr lang="en-US" b="1">
                <a:ea typeface="+mn-lt"/>
                <a:cs typeface="+mn-lt"/>
              </a:rPr>
              <a:t>Catalog Number: 1-03135-00</a:t>
            </a:r>
            <a:endParaRPr lang="en-US"/>
          </a:p>
          <a:p>
            <a:endParaRPr lang="en-US" b="1">
              <a:cs typeface="Calibri"/>
            </a:endParaRPr>
          </a:p>
          <a:p>
            <a:endParaRPr lang="en-US">
              <a:ea typeface="+mn-lt"/>
              <a:cs typeface="+mn-lt"/>
            </a:endParaRPr>
          </a:p>
          <a:p>
            <a:endParaRPr lang="en-US">
              <a:ea typeface="+mn-lt"/>
              <a:cs typeface="+mn-lt"/>
            </a:endParaRPr>
          </a:p>
          <a:p>
            <a:endParaRPr lang="en-US">
              <a:cs typeface="Calibri"/>
            </a:endParaRPr>
          </a:p>
          <a:p>
            <a:endParaRPr lang="en-US">
              <a:cs typeface="Calibri"/>
            </a:endParaRPr>
          </a:p>
          <a:p>
            <a:endParaRPr lang="en-US" b="1">
              <a:cs typeface="Calibri"/>
            </a:endParaRPr>
          </a:p>
          <a:p>
            <a:endParaRPr lang="en-US" b="1">
              <a:cs typeface="Calibri"/>
            </a:endParaRPr>
          </a:p>
          <a:p>
            <a:endParaRPr lang="en-US">
              <a:cs typeface="Calibri"/>
            </a:endParaRPr>
          </a:p>
          <a:p>
            <a:endParaRPr lang="en-US">
              <a:cs typeface="Calibri"/>
            </a:endParaRPr>
          </a:p>
        </p:txBody>
      </p:sp>
      <p:pic>
        <p:nvPicPr>
          <p:cNvPr id="8" name="Picture 8" descr="Trifod velcro board with obejcts to map citites, landmasses, and streetcrossings&#10;&#10;Description automatically generated with medium confidence">
            <a:extLst>
              <a:ext uri="{FF2B5EF4-FFF2-40B4-BE49-F238E27FC236}">
                <a16:creationId xmlns:a16="http://schemas.microsoft.com/office/drawing/2014/main" id="{CBC621BA-7771-2F39-02AF-BEBCCEC4855A}"/>
              </a:ext>
            </a:extLst>
          </p:cNvPr>
          <p:cNvPicPr>
            <a:picLocks noGrp="1" noChangeAspect="1"/>
          </p:cNvPicPr>
          <p:nvPr>
            <p:ph sz="half" idx="1"/>
          </p:nvPr>
        </p:nvPicPr>
        <p:blipFill>
          <a:blip r:embed="rId3"/>
          <a:stretch>
            <a:fillRect/>
          </a:stretch>
        </p:blipFill>
        <p:spPr>
          <a:xfrm>
            <a:off x="838200" y="1503075"/>
            <a:ext cx="5181600" cy="4204750"/>
          </a:xfrm>
        </p:spPr>
      </p:pic>
    </p:spTree>
    <p:extLst>
      <p:ext uri="{BB962C8B-B14F-4D97-AF65-F5344CB8AC3E}">
        <p14:creationId xmlns:p14="http://schemas.microsoft.com/office/powerpoint/2010/main" val="273387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llustrated picture of a multi ethic crowd">
            <a:extLst>
              <a:ext uri="{FF2B5EF4-FFF2-40B4-BE49-F238E27FC236}">
                <a16:creationId xmlns:a16="http://schemas.microsoft.com/office/drawing/2014/main" id="{1CFE2764-417B-BA91-2708-6D06F487268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1434" y="1470196"/>
            <a:ext cx="9680368" cy="2275361"/>
          </a:xfrm>
          <a:prstGeom prst="rect">
            <a:avLst/>
          </a:prstGeom>
        </p:spPr>
      </p:pic>
      <p:sp>
        <p:nvSpPr>
          <p:cNvPr id="2" name="Title 1">
            <a:extLst>
              <a:ext uri="{FF2B5EF4-FFF2-40B4-BE49-F238E27FC236}">
                <a16:creationId xmlns:a16="http://schemas.microsoft.com/office/drawing/2014/main" id="{2E4AD140-AFE9-ECE6-AB16-DC543536DF03}"/>
              </a:ext>
            </a:extLst>
          </p:cNvPr>
          <p:cNvSpPr>
            <a:spLocks noGrp="1"/>
          </p:cNvSpPr>
          <p:nvPr>
            <p:ph type="title"/>
          </p:nvPr>
        </p:nvSpPr>
        <p:spPr/>
        <p:txBody>
          <a:bodyPr/>
          <a:lstStyle/>
          <a:p>
            <a:pPr algn="ctr"/>
            <a:r>
              <a:rPr lang="en-US">
                <a:cs typeface="Calibri Light"/>
              </a:rPr>
              <a:t>QUESTIONS &amp; DISCUSSIONS</a:t>
            </a:r>
          </a:p>
        </p:txBody>
      </p:sp>
    </p:spTree>
    <p:extLst>
      <p:ext uri="{BB962C8B-B14F-4D97-AF65-F5344CB8AC3E}">
        <p14:creationId xmlns:p14="http://schemas.microsoft.com/office/powerpoint/2010/main" val="966034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AE41C6-96F2-68F1-F961-F9E64CCE6280}"/>
              </a:ext>
            </a:extLst>
          </p:cNvPr>
          <p:cNvSpPr txBox="1"/>
          <p:nvPr/>
        </p:nvSpPr>
        <p:spPr>
          <a:xfrm>
            <a:off x="1423643" y="800634"/>
            <a:ext cx="93345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cs typeface="Arial"/>
              </a:rPr>
              <a:t>O’Callaghan, F., O’Callaghan, M., Williams, G., Bor, W., &amp; Najman, J. (2012). Physical Activity and Intelligence</a:t>
            </a:r>
            <a:r>
              <a:rPr lang="en-US" sz="2800">
                <a:latin typeface="Arial"/>
                <a:ea typeface="+mn-lt"/>
                <a:cs typeface="Arial"/>
              </a:rPr>
              <a:t>: </a:t>
            </a:r>
            <a:r>
              <a:rPr lang="en-US" sz="2800">
                <a:latin typeface="Arial"/>
                <a:cs typeface="Arial"/>
              </a:rPr>
              <a:t>A Causal Exploration, </a:t>
            </a:r>
            <a:r>
              <a:rPr lang="en-US" sz="2800" i="1">
                <a:latin typeface="Arial"/>
                <a:cs typeface="Arial"/>
              </a:rPr>
              <a:t>Journal of Physical Activity</a:t>
            </a:r>
            <a:r>
              <a:rPr lang="en-US" sz="2800" i="1">
                <a:latin typeface="Arial"/>
                <a:ea typeface="+mn-lt"/>
                <a:cs typeface="Arial"/>
              </a:rPr>
              <a:t> </a:t>
            </a:r>
            <a:r>
              <a:rPr lang="en-US" sz="2800" i="1">
                <a:latin typeface="Arial"/>
                <a:cs typeface="Arial"/>
              </a:rPr>
              <a:t>and Health</a:t>
            </a:r>
            <a:r>
              <a:rPr lang="en-US" sz="2800">
                <a:latin typeface="Arial"/>
                <a:cs typeface="Arial"/>
              </a:rPr>
              <a:t>, </a:t>
            </a:r>
            <a:r>
              <a:rPr lang="en-US" sz="2800" i="1">
                <a:latin typeface="Arial"/>
                <a:cs typeface="Arial"/>
              </a:rPr>
              <a:t>9</a:t>
            </a:r>
            <a:r>
              <a:rPr lang="en-US" sz="2800">
                <a:latin typeface="Arial"/>
                <a:cs typeface="Arial"/>
              </a:rPr>
              <a:t>(2), 218-224. Retrieved Jan 8, 2023, from </a:t>
            </a:r>
            <a:r>
              <a:rPr lang="en-US" sz="2800">
                <a:latin typeface="Arial"/>
                <a:ea typeface="Segoe UI"/>
                <a:cs typeface="Arial"/>
                <a:hlinkClick r:id="rId2"/>
              </a:rPr>
              <a:t>https://journals.humankinetics.com/view/journals/jpah</a:t>
            </a:r>
            <a:r>
              <a:rPr lang="en-US" sz="2800">
                <a:latin typeface="Arial"/>
                <a:ea typeface="+mn-lt"/>
                <a:cs typeface="Arial"/>
                <a:hlinkClick r:id="rId2"/>
              </a:rPr>
              <a:t>/9/2/article-p218.xml </a:t>
            </a:r>
            <a:endParaRPr lang="en-US"/>
          </a:p>
        </p:txBody>
      </p:sp>
      <p:sp>
        <p:nvSpPr>
          <p:cNvPr id="2" name="Title 1">
            <a:extLst>
              <a:ext uri="{FF2B5EF4-FFF2-40B4-BE49-F238E27FC236}">
                <a16:creationId xmlns:a16="http://schemas.microsoft.com/office/drawing/2014/main" id="{2E4AD140-AFE9-ECE6-AB16-DC543536DF03}"/>
              </a:ext>
            </a:extLst>
          </p:cNvPr>
          <p:cNvSpPr>
            <a:spLocks noGrp="1"/>
          </p:cNvSpPr>
          <p:nvPr>
            <p:ph type="title"/>
          </p:nvPr>
        </p:nvSpPr>
        <p:spPr>
          <a:xfrm>
            <a:off x="838200" y="141780"/>
            <a:ext cx="10515600" cy="655927"/>
          </a:xfrm>
        </p:spPr>
        <p:txBody>
          <a:bodyPr>
            <a:normAutofit fontScale="90000"/>
          </a:bodyPr>
          <a:lstStyle/>
          <a:p>
            <a:pPr algn="ctr"/>
            <a:r>
              <a:rPr lang="en-US">
                <a:cs typeface="Calibri Light"/>
              </a:rPr>
              <a:t>References</a:t>
            </a:r>
          </a:p>
        </p:txBody>
      </p:sp>
    </p:spTree>
    <p:extLst>
      <p:ext uri="{BB962C8B-B14F-4D97-AF65-F5344CB8AC3E}">
        <p14:creationId xmlns:p14="http://schemas.microsoft.com/office/powerpoint/2010/main" val="4027061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AE41C6-96F2-68F1-F961-F9E64CCE6280}"/>
              </a:ext>
            </a:extLst>
          </p:cNvPr>
          <p:cNvSpPr txBox="1"/>
          <p:nvPr/>
        </p:nvSpPr>
        <p:spPr>
          <a:xfrm>
            <a:off x="1423643" y="800634"/>
            <a:ext cx="933450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err="1">
                <a:solidFill>
                  <a:srgbClr val="212121"/>
                </a:solidFill>
                <a:latin typeface="Arial"/>
                <a:cs typeface="Arial"/>
              </a:rPr>
              <a:t>Kasneci</a:t>
            </a:r>
            <a:r>
              <a:rPr lang="en-US" sz="2800">
                <a:solidFill>
                  <a:srgbClr val="212121"/>
                </a:solidFill>
                <a:latin typeface="Arial"/>
                <a:cs typeface="Arial"/>
              </a:rPr>
              <a:t>, E., </a:t>
            </a:r>
            <a:r>
              <a:rPr lang="en-US" sz="2800" err="1">
                <a:solidFill>
                  <a:srgbClr val="212121"/>
                </a:solidFill>
                <a:latin typeface="Arial"/>
                <a:cs typeface="Arial"/>
              </a:rPr>
              <a:t>Kasneci</a:t>
            </a:r>
            <a:r>
              <a:rPr lang="en-US" sz="2800">
                <a:solidFill>
                  <a:srgbClr val="212121"/>
                </a:solidFill>
                <a:latin typeface="Arial"/>
                <a:cs typeface="Arial"/>
              </a:rPr>
              <a:t>, G., Trautwein, U., Appel, T., Tibus, M., Jaeggi, S. M., &amp; Gerjets, P. (2022). Do your eye movements reveal your performance on an IQ test? A study linking eye movements and socio-demographic information to fluid intelligence. </a:t>
            </a:r>
            <a:r>
              <a:rPr lang="en-US" sz="2800" i="1" err="1">
                <a:solidFill>
                  <a:srgbClr val="212121"/>
                </a:solidFill>
                <a:latin typeface="Arial"/>
                <a:cs typeface="Arial"/>
              </a:rPr>
              <a:t>PloS</a:t>
            </a:r>
            <a:r>
              <a:rPr lang="en-US" sz="2800" i="1">
                <a:solidFill>
                  <a:srgbClr val="212121"/>
                </a:solidFill>
                <a:latin typeface="Arial"/>
                <a:cs typeface="Arial"/>
              </a:rPr>
              <a:t> one</a:t>
            </a:r>
            <a:r>
              <a:rPr lang="en-US" sz="2800">
                <a:solidFill>
                  <a:srgbClr val="212121"/>
                </a:solidFill>
                <a:latin typeface="Arial"/>
                <a:cs typeface="Arial"/>
              </a:rPr>
              <a:t>, </a:t>
            </a:r>
            <a:r>
              <a:rPr lang="en-US" sz="2800" i="1">
                <a:solidFill>
                  <a:srgbClr val="212121"/>
                </a:solidFill>
                <a:latin typeface="Arial"/>
                <a:cs typeface="Arial"/>
              </a:rPr>
              <a:t>17</a:t>
            </a:r>
            <a:r>
              <a:rPr lang="en-US" sz="2800">
                <a:solidFill>
                  <a:srgbClr val="212121"/>
                </a:solidFill>
                <a:latin typeface="Arial"/>
                <a:cs typeface="Arial"/>
              </a:rPr>
              <a:t>(3), e0264316. </a:t>
            </a:r>
            <a:r>
              <a:rPr lang="en-US" sz="2800">
                <a:solidFill>
                  <a:srgbClr val="0563C1"/>
                </a:solidFill>
                <a:latin typeface="Arial"/>
                <a:ea typeface="Segoe UI"/>
                <a:cs typeface="Segoe UI"/>
                <a:hlinkClick r:id="rId2"/>
              </a:rPr>
              <a:t>https://doi.org/10.1371/journal.pone.0264316</a:t>
            </a:r>
            <a:endParaRPr lang="en-US" sz="2800">
              <a:solidFill>
                <a:srgbClr val="0563C1"/>
              </a:solidFill>
              <a:latin typeface="Arial"/>
              <a:ea typeface="Segoe UI"/>
              <a:cs typeface="Segoe UI"/>
            </a:endParaRPr>
          </a:p>
          <a:p>
            <a:endParaRPr lang="en-US" sz="2800">
              <a:solidFill>
                <a:srgbClr val="0563C1"/>
              </a:solidFill>
              <a:latin typeface="Arial"/>
              <a:ea typeface="Roboto"/>
              <a:cs typeface="Segoe UI"/>
            </a:endParaRPr>
          </a:p>
          <a:p>
            <a:r>
              <a:rPr lang="en-US" sz="2800">
                <a:latin typeface="Arial"/>
                <a:ea typeface="+mn-lt"/>
                <a:cs typeface="+mn-lt"/>
              </a:rPr>
              <a:t>Laurence, P. G., Mecca, T. P., Serpa, A., Martin, R., &amp; Macedo, E. C. (2018). Eye movements and cognitive strategy in a fluid intelligence test: Item type analysis. </a:t>
            </a:r>
            <a:r>
              <a:rPr lang="en-US" sz="2800" i="1">
                <a:latin typeface="Arial"/>
                <a:ea typeface="+mn-lt"/>
                <a:cs typeface="+mn-lt"/>
              </a:rPr>
              <a:t>Frontiers in Psychology</a:t>
            </a:r>
            <a:r>
              <a:rPr lang="en-US" sz="2800">
                <a:latin typeface="Arial"/>
                <a:ea typeface="+mn-lt"/>
                <a:cs typeface="+mn-lt"/>
              </a:rPr>
              <a:t>, </a:t>
            </a:r>
            <a:r>
              <a:rPr lang="en-US" sz="2800" i="1">
                <a:latin typeface="Arial"/>
                <a:ea typeface="+mn-lt"/>
                <a:cs typeface="+mn-lt"/>
              </a:rPr>
              <a:t>9</a:t>
            </a:r>
            <a:r>
              <a:rPr lang="en-US" sz="2800">
                <a:latin typeface="Arial"/>
                <a:ea typeface="+mn-lt"/>
                <a:cs typeface="+mn-lt"/>
              </a:rPr>
              <a:t>. </a:t>
            </a:r>
            <a:r>
              <a:rPr lang="en-US" sz="2800">
                <a:latin typeface="Arial"/>
                <a:ea typeface="+mn-lt"/>
                <a:cs typeface="+mn-lt"/>
                <a:hlinkClick r:id="rId3"/>
              </a:rPr>
              <a:t>https://doi.org/10.3389/fpsyg.2018.00380</a:t>
            </a:r>
            <a:r>
              <a:rPr lang="en-US" sz="2800">
                <a:latin typeface="Arial"/>
                <a:ea typeface="+mn-lt"/>
                <a:cs typeface="+mn-lt"/>
              </a:rPr>
              <a:t> </a:t>
            </a:r>
            <a:endParaRPr lang="en-US">
              <a:latin typeface="Arial"/>
              <a:ea typeface="+mn-lt"/>
              <a:cs typeface="+mn-lt"/>
            </a:endParaRPr>
          </a:p>
        </p:txBody>
      </p:sp>
      <p:sp>
        <p:nvSpPr>
          <p:cNvPr id="2" name="Title 1">
            <a:extLst>
              <a:ext uri="{FF2B5EF4-FFF2-40B4-BE49-F238E27FC236}">
                <a16:creationId xmlns:a16="http://schemas.microsoft.com/office/drawing/2014/main" id="{2E4AD140-AFE9-ECE6-AB16-DC543536DF03}"/>
              </a:ext>
            </a:extLst>
          </p:cNvPr>
          <p:cNvSpPr>
            <a:spLocks noGrp="1"/>
          </p:cNvSpPr>
          <p:nvPr>
            <p:ph type="title"/>
          </p:nvPr>
        </p:nvSpPr>
        <p:spPr>
          <a:xfrm>
            <a:off x="838200" y="141780"/>
            <a:ext cx="10515600" cy="655927"/>
          </a:xfrm>
        </p:spPr>
        <p:txBody>
          <a:bodyPr>
            <a:normAutofit fontScale="90000"/>
          </a:bodyPr>
          <a:lstStyle/>
          <a:p>
            <a:pPr algn="ctr"/>
            <a:r>
              <a:rPr lang="en-US">
                <a:cs typeface="Calibri Light"/>
              </a:rPr>
              <a:t>References</a:t>
            </a:r>
          </a:p>
        </p:txBody>
      </p:sp>
    </p:spTree>
    <p:extLst>
      <p:ext uri="{BB962C8B-B14F-4D97-AF65-F5344CB8AC3E}">
        <p14:creationId xmlns:p14="http://schemas.microsoft.com/office/powerpoint/2010/main" val="2828658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AE41C6-96F2-68F1-F961-F9E64CCE6280}"/>
              </a:ext>
            </a:extLst>
          </p:cNvPr>
          <p:cNvSpPr txBox="1"/>
          <p:nvPr/>
        </p:nvSpPr>
        <p:spPr>
          <a:xfrm>
            <a:off x="1200697" y="787097"/>
            <a:ext cx="10135913"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Arial"/>
                <a:ea typeface="+mn-lt"/>
                <a:cs typeface="+mn-lt"/>
              </a:rPr>
              <a:t>Saw, S. M., Tan, S. B., Fung, D., Chia, K. S., Koh, D., Tan, D. T., &amp; Stone, R. A. (2004). IQ and the association with myopia in children. </a:t>
            </a:r>
            <a:r>
              <a:rPr lang="en-US" sz="2800" i="1">
                <a:latin typeface="Arial"/>
                <a:ea typeface="+mn-lt"/>
                <a:cs typeface="+mn-lt"/>
              </a:rPr>
              <a:t>Investigative ophthalmology &amp; visual science</a:t>
            </a:r>
            <a:r>
              <a:rPr lang="en-US" sz="2800">
                <a:latin typeface="Arial"/>
                <a:ea typeface="+mn-lt"/>
                <a:cs typeface="+mn-lt"/>
              </a:rPr>
              <a:t>, </a:t>
            </a:r>
            <a:r>
              <a:rPr lang="en-US" sz="2800" i="1">
                <a:latin typeface="Arial"/>
                <a:ea typeface="+mn-lt"/>
                <a:cs typeface="+mn-lt"/>
              </a:rPr>
              <a:t>45</a:t>
            </a:r>
            <a:r>
              <a:rPr lang="en-US" sz="2800">
                <a:latin typeface="Arial"/>
                <a:ea typeface="+mn-lt"/>
                <a:cs typeface="+mn-lt"/>
              </a:rPr>
              <a:t>(9), 2943–2948. </a:t>
            </a:r>
            <a:r>
              <a:rPr lang="en-US" sz="2800">
                <a:latin typeface="Arial"/>
                <a:ea typeface="+mn-lt"/>
                <a:cs typeface="+mn-lt"/>
                <a:hlinkClick r:id="rId2"/>
              </a:rPr>
              <a:t>https://doi.org/10.1167/iovs.03-1296</a:t>
            </a:r>
            <a:r>
              <a:rPr lang="en-US" sz="2800">
                <a:latin typeface="Arial"/>
                <a:ea typeface="+mn-lt"/>
                <a:cs typeface="+mn-lt"/>
              </a:rPr>
              <a:t> </a:t>
            </a:r>
            <a:endParaRPr lang="en-US" sz="2800">
              <a:latin typeface="Arial"/>
              <a:cs typeface="Calibri"/>
            </a:endParaRPr>
          </a:p>
          <a:p>
            <a:endParaRPr lang="en-US" sz="2800">
              <a:solidFill>
                <a:srgbClr val="0563C1"/>
              </a:solidFill>
              <a:latin typeface="Arial"/>
              <a:ea typeface="Roboto"/>
              <a:cs typeface="Segoe UI"/>
            </a:endParaRPr>
          </a:p>
          <a:p>
            <a:r>
              <a:rPr lang="en-US" sz="2800">
                <a:ea typeface="+mn-lt"/>
                <a:cs typeface="+mn-lt"/>
              </a:rPr>
              <a:t>Shalev, I. (2013, June 3). </a:t>
            </a:r>
            <a:r>
              <a:rPr lang="en-US" sz="2800" i="1">
                <a:ea typeface="+mn-lt"/>
                <a:cs typeface="+mn-lt"/>
              </a:rPr>
              <a:t>Blood vessels in the eye linked with IQ, cognitive function</a:t>
            </a:r>
            <a:r>
              <a:rPr lang="en-US" sz="2800">
                <a:ea typeface="+mn-lt"/>
                <a:cs typeface="+mn-lt"/>
              </a:rPr>
              <a:t>. Association for Psychological Science - APS. Retrieved January 19, 2023, from </a:t>
            </a:r>
            <a:r>
              <a:rPr lang="en-US" sz="2800">
                <a:ea typeface="+mn-lt"/>
                <a:cs typeface="+mn-lt"/>
                <a:hlinkClick r:id="rId3"/>
              </a:rPr>
              <a:t>https://www.psychologicalscience.org/news/releases/blood-vessels-in-eye-linked-with-iq-cognitive-function.html</a:t>
            </a:r>
            <a:r>
              <a:rPr lang="en-US" sz="2800">
                <a:ea typeface="+mn-lt"/>
                <a:cs typeface="+mn-lt"/>
              </a:rPr>
              <a:t> </a:t>
            </a:r>
            <a:endParaRPr lang="en-US"/>
          </a:p>
          <a:p>
            <a:endParaRPr lang="en-US" sz="2800">
              <a:solidFill>
                <a:srgbClr val="0563C1"/>
              </a:solidFill>
              <a:latin typeface="Arial"/>
              <a:ea typeface="Roboto"/>
              <a:cs typeface="Segoe UI"/>
            </a:endParaRPr>
          </a:p>
          <a:p>
            <a:endParaRPr lang="en-US" sz="2800">
              <a:solidFill>
                <a:srgbClr val="0563C1"/>
              </a:solidFill>
              <a:latin typeface="Arial"/>
              <a:ea typeface="Roboto"/>
              <a:cs typeface="Segoe UI"/>
            </a:endParaRPr>
          </a:p>
          <a:p>
            <a:endParaRPr lang="en-US" sz="2800">
              <a:latin typeface="Arial"/>
              <a:ea typeface="+mn-lt"/>
              <a:cs typeface="+mn-lt"/>
            </a:endParaRPr>
          </a:p>
        </p:txBody>
      </p:sp>
      <p:sp>
        <p:nvSpPr>
          <p:cNvPr id="2" name="Title 1">
            <a:extLst>
              <a:ext uri="{FF2B5EF4-FFF2-40B4-BE49-F238E27FC236}">
                <a16:creationId xmlns:a16="http://schemas.microsoft.com/office/drawing/2014/main" id="{2E4AD140-AFE9-ECE6-AB16-DC543536DF03}"/>
              </a:ext>
            </a:extLst>
          </p:cNvPr>
          <p:cNvSpPr>
            <a:spLocks noGrp="1"/>
          </p:cNvSpPr>
          <p:nvPr>
            <p:ph type="title"/>
          </p:nvPr>
        </p:nvSpPr>
        <p:spPr>
          <a:xfrm>
            <a:off x="838200" y="141780"/>
            <a:ext cx="10515600" cy="702109"/>
          </a:xfrm>
        </p:spPr>
        <p:txBody>
          <a:bodyPr/>
          <a:lstStyle/>
          <a:p>
            <a:pPr algn="ctr"/>
            <a:r>
              <a:rPr lang="en-US">
                <a:cs typeface="Calibri Light"/>
              </a:rPr>
              <a:t>References</a:t>
            </a:r>
          </a:p>
        </p:txBody>
      </p:sp>
    </p:spTree>
    <p:extLst>
      <p:ext uri="{BB962C8B-B14F-4D97-AF65-F5344CB8AC3E}">
        <p14:creationId xmlns:p14="http://schemas.microsoft.com/office/powerpoint/2010/main" val="2553914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ANK YOU THE END&#10;">
            <a:extLst>
              <a:ext uri="{FF2B5EF4-FFF2-40B4-BE49-F238E27FC236}">
                <a16:creationId xmlns:a16="http://schemas.microsoft.com/office/drawing/2014/main" id="{3FF17AEC-34D6-4F11-B719-7DD9DA99F2F5}"/>
              </a:ext>
              <a:ext uri="{C183D7F6-B498-43B3-948B-1728B52AA6E4}">
                <adec:decorative xmlns:adec="http://schemas.microsoft.com/office/drawing/2017/decorative" val="0"/>
              </a:ext>
            </a:extLst>
          </p:cNvPr>
          <p:cNvSpPr>
            <a:spLocks noGrp="1"/>
          </p:cNvSpPr>
          <p:nvPr>
            <p:ph type="title"/>
          </p:nvPr>
        </p:nvSpPr>
        <p:spPr>
          <a:xfrm>
            <a:off x="692524" y="1384860"/>
            <a:ext cx="10515600" cy="3779651"/>
          </a:xfrm>
          <a:solidFill>
            <a:srgbClr val="0070C0"/>
          </a:solidFill>
        </p:spPr>
        <p:txBody>
          <a:bodyPr/>
          <a:lstStyle/>
          <a:p>
            <a:pPr algn="ctr"/>
            <a:r>
              <a:rPr lang="en-US" sz="7200" b="1" dirty="0">
                <a:solidFill>
                  <a:srgbClr val="FFFF00"/>
                </a:solidFill>
                <a:cs typeface="Calibri Light"/>
              </a:rPr>
              <a:t>THANK YOU</a:t>
            </a:r>
            <a:br>
              <a:rPr lang="en-US" sz="7200" b="1" dirty="0">
                <a:cs typeface="Calibri Light"/>
              </a:rPr>
            </a:br>
            <a:r>
              <a:rPr lang="en-US" sz="7200" b="1" dirty="0">
                <a:solidFill>
                  <a:srgbClr val="FFFF00"/>
                </a:solidFill>
                <a:cs typeface="Calibri Light"/>
              </a:rPr>
              <a:t>THE END</a:t>
            </a:r>
            <a:br>
              <a:rPr lang="en-US" dirty="0">
                <a:cs typeface="Calibri Light"/>
              </a:rPr>
            </a:br>
            <a:endParaRPr lang="en-US">
              <a:cs typeface="Calibri Light" panose="020F0302020204030204"/>
            </a:endParaRPr>
          </a:p>
        </p:txBody>
      </p:sp>
    </p:spTree>
    <p:extLst>
      <p:ext uri="{BB962C8B-B14F-4D97-AF65-F5344CB8AC3E}">
        <p14:creationId xmlns:p14="http://schemas.microsoft.com/office/powerpoint/2010/main" val="113530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47BF-3E44-AFE9-6A6C-3E7AA25D717E}"/>
              </a:ext>
            </a:extLst>
          </p:cNvPr>
          <p:cNvSpPr>
            <a:spLocks noGrp="1"/>
          </p:cNvSpPr>
          <p:nvPr>
            <p:ph type="title"/>
          </p:nvPr>
        </p:nvSpPr>
        <p:spPr/>
        <p:txBody>
          <a:bodyPr/>
          <a:lstStyle/>
          <a:p>
            <a:r>
              <a:rPr lang="en-US">
                <a:latin typeface="Arial"/>
                <a:cs typeface="Calibri Light"/>
              </a:rPr>
              <a:t>Psychometry/ Psychometrics</a:t>
            </a:r>
            <a:endParaRPr lang="en-US">
              <a:latin typeface="Arial"/>
            </a:endParaRPr>
          </a:p>
        </p:txBody>
      </p:sp>
      <p:sp>
        <p:nvSpPr>
          <p:cNvPr id="3" name="Content Placeholder 2">
            <a:extLst>
              <a:ext uri="{FF2B5EF4-FFF2-40B4-BE49-F238E27FC236}">
                <a16:creationId xmlns:a16="http://schemas.microsoft.com/office/drawing/2014/main" id="{F6D5BE28-FA22-3361-A2B2-24D4E4C3681D}"/>
              </a:ext>
            </a:extLst>
          </p:cNvPr>
          <p:cNvSpPr>
            <a:spLocks noGrp="1"/>
          </p:cNvSpPr>
          <p:nvPr>
            <p:ph idx="1"/>
          </p:nvPr>
        </p:nvSpPr>
        <p:spPr/>
        <p:txBody>
          <a:bodyPr vert="horz" lIns="91440" tIns="45720" rIns="91440" bIns="45720" rtlCol="0" anchor="t">
            <a:normAutofit/>
          </a:bodyPr>
          <a:lstStyle/>
          <a:p>
            <a:r>
              <a:rPr lang="en-US" dirty="0">
                <a:latin typeface="Arial"/>
                <a:ea typeface="+mn-lt"/>
                <a:cs typeface="+mn-lt"/>
              </a:rPr>
              <a:t>Psychometrics is a field of study within psychology concerned with the theory and technique of measurement. Psychometrics generally refers to specialized fields within psychology and education devoted to testing, measurement, assessment, and related activities</a:t>
            </a:r>
          </a:p>
          <a:p>
            <a:r>
              <a:rPr lang="en-US" dirty="0">
                <a:latin typeface="Arial"/>
                <a:cs typeface="Arial"/>
              </a:rPr>
              <a:t>Psychometrists have been utilized by psychologists and neuropsychologists since the 1930’s.</a:t>
            </a:r>
          </a:p>
          <a:p>
            <a:r>
              <a:rPr lang="en-US" dirty="0">
                <a:ea typeface="+mn-lt"/>
                <a:cs typeface="+mn-lt"/>
                <a:hlinkClick r:id="rId2"/>
              </a:rPr>
              <a:t>https://en.wikipedia.org/wiki/Psychometrics</a:t>
            </a:r>
            <a:endParaRPr lang="en-US" dirty="0">
              <a:latin typeface="Arial"/>
              <a:cs typeface="Arial"/>
            </a:endParaRPr>
          </a:p>
          <a:p>
            <a:r>
              <a:rPr lang="en-US" b="1" dirty="0">
                <a:ea typeface="+mn-lt"/>
                <a:cs typeface="+mn-lt"/>
              </a:rPr>
              <a:t>WE CAPTURE THE INFORMATION FOR CLINICAL ANAYLYSIS</a:t>
            </a:r>
          </a:p>
          <a:p>
            <a:endParaRPr lang="en-US">
              <a:ea typeface="+mn-lt"/>
              <a:cs typeface="+mn-lt"/>
            </a:endParaRPr>
          </a:p>
        </p:txBody>
      </p:sp>
    </p:spTree>
    <p:extLst>
      <p:ext uri="{BB962C8B-B14F-4D97-AF65-F5344CB8AC3E}">
        <p14:creationId xmlns:p14="http://schemas.microsoft.com/office/powerpoint/2010/main" val="291897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47BF-3E44-AFE9-6A6C-3E7AA25D717E}"/>
              </a:ext>
            </a:extLst>
          </p:cNvPr>
          <p:cNvSpPr>
            <a:spLocks noGrp="1"/>
          </p:cNvSpPr>
          <p:nvPr>
            <p:ph type="title"/>
          </p:nvPr>
        </p:nvSpPr>
        <p:spPr/>
        <p:txBody>
          <a:bodyPr/>
          <a:lstStyle/>
          <a:p>
            <a:r>
              <a:rPr lang="en-US">
                <a:latin typeface="Arial"/>
                <a:cs typeface="Calibri Light"/>
              </a:rPr>
              <a:t>National Association of Psychometrist (NAP)</a:t>
            </a:r>
            <a:endParaRPr lang="en-US">
              <a:latin typeface="Arial"/>
            </a:endParaRPr>
          </a:p>
        </p:txBody>
      </p:sp>
      <p:sp>
        <p:nvSpPr>
          <p:cNvPr id="3" name="Content Placeholder 2">
            <a:extLst>
              <a:ext uri="{FF2B5EF4-FFF2-40B4-BE49-F238E27FC236}">
                <a16:creationId xmlns:a16="http://schemas.microsoft.com/office/drawing/2014/main" id="{F6D5BE28-FA22-3361-A2B2-24D4E4C3681D}"/>
              </a:ext>
            </a:extLst>
          </p:cNvPr>
          <p:cNvSpPr>
            <a:spLocks noGrp="1"/>
          </p:cNvSpPr>
          <p:nvPr>
            <p:ph idx="1"/>
          </p:nvPr>
        </p:nvSpPr>
        <p:spPr/>
        <p:txBody>
          <a:bodyPr vert="horz" lIns="91440" tIns="45720" rIns="91440" bIns="45720" rtlCol="0" anchor="t">
            <a:normAutofit/>
          </a:bodyPr>
          <a:lstStyle/>
          <a:p>
            <a:r>
              <a:rPr lang="en-US" b="1" i="1">
                <a:ea typeface="+mn-lt"/>
                <a:cs typeface="+mn-lt"/>
              </a:rPr>
              <a:t>The National Association of Psychometrists (NAP) is a non-profit professional organization dedicated to achieving excellence in psychometry.  Our charter is to establish a communications network, provide venues for professional networking, and promote the psychometry profession as a whole.  Membership is open to psychology students and professional psychometrists.</a:t>
            </a:r>
          </a:p>
          <a:p>
            <a:r>
              <a:rPr lang="en-US">
                <a:ea typeface="+mn-lt"/>
                <a:cs typeface="+mn-lt"/>
                <a:hlinkClick r:id="rId2"/>
              </a:rPr>
              <a:t>https://napnet.org/</a:t>
            </a:r>
            <a:endParaRPr lang="en-US">
              <a:latin typeface="Arial"/>
              <a:cs typeface="Arial"/>
            </a:endParaRPr>
          </a:p>
          <a:p>
            <a:endParaRPr lang="en-US">
              <a:ea typeface="+mn-lt"/>
              <a:cs typeface="+mn-lt"/>
            </a:endParaRPr>
          </a:p>
          <a:p>
            <a:endParaRPr lang="en-US">
              <a:ea typeface="+mn-lt"/>
              <a:cs typeface="+mn-lt"/>
            </a:endParaRPr>
          </a:p>
        </p:txBody>
      </p:sp>
    </p:spTree>
    <p:extLst>
      <p:ext uri="{BB962C8B-B14F-4D97-AF65-F5344CB8AC3E}">
        <p14:creationId xmlns:p14="http://schemas.microsoft.com/office/powerpoint/2010/main" val="343415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2F80-41D0-A5EE-36BE-F8FE9E33516A}"/>
              </a:ext>
            </a:extLst>
          </p:cNvPr>
          <p:cNvSpPr>
            <a:spLocks noGrp="1"/>
          </p:cNvSpPr>
          <p:nvPr>
            <p:ph type="title"/>
          </p:nvPr>
        </p:nvSpPr>
        <p:spPr/>
        <p:txBody>
          <a:bodyPr/>
          <a:lstStyle/>
          <a:p>
            <a:r>
              <a:rPr lang="en-US" dirty="0">
                <a:latin typeface="Arial"/>
                <a:cs typeface="Calibri Light"/>
              </a:rPr>
              <a:t>Before we begin...</a:t>
            </a:r>
            <a:br>
              <a:rPr lang="en-US" dirty="0">
                <a:latin typeface="Arial"/>
                <a:cs typeface="Calibri Light"/>
              </a:rPr>
            </a:br>
            <a:r>
              <a:rPr lang="en-US" dirty="0">
                <a:latin typeface="Arial"/>
                <a:cs typeface="Calibri Light"/>
              </a:rPr>
              <a:t>What does it mean when:</a:t>
            </a:r>
            <a:endParaRPr lang="en-US" dirty="0">
              <a:latin typeface="Arial"/>
            </a:endParaRPr>
          </a:p>
        </p:txBody>
      </p:sp>
      <p:sp>
        <p:nvSpPr>
          <p:cNvPr id="3" name="Content Placeholder 2">
            <a:extLst>
              <a:ext uri="{FF2B5EF4-FFF2-40B4-BE49-F238E27FC236}">
                <a16:creationId xmlns:a16="http://schemas.microsoft.com/office/drawing/2014/main" id="{24AF4BF1-0595-556B-3CC4-C5244E0FDDFA}"/>
              </a:ext>
            </a:extLst>
          </p:cNvPr>
          <p:cNvSpPr>
            <a:spLocks noGrp="1"/>
          </p:cNvSpPr>
          <p:nvPr>
            <p:ph idx="1"/>
          </p:nvPr>
        </p:nvSpPr>
        <p:spPr/>
        <p:txBody>
          <a:bodyPr vert="horz" lIns="91440" tIns="45720" rIns="91440" bIns="45720" rtlCol="0" anchor="t">
            <a:normAutofit/>
          </a:bodyPr>
          <a:lstStyle/>
          <a:p>
            <a:r>
              <a:rPr lang="en-US" sz="3200" dirty="0">
                <a:latin typeface="Arial"/>
                <a:cs typeface="Calibri"/>
              </a:rPr>
              <a:t>We omit the visual portions of the test</a:t>
            </a:r>
          </a:p>
          <a:p>
            <a:r>
              <a:rPr lang="en-US" sz="3200" dirty="0">
                <a:latin typeface="Arial"/>
                <a:cs typeface="Calibri"/>
              </a:rPr>
              <a:t>We don't have a current eye report</a:t>
            </a:r>
          </a:p>
          <a:p>
            <a:r>
              <a:rPr lang="en-US" sz="3200" dirty="0">
                <a:latin typeface="Arial"/>
                <a:cs typeface="Calibri"/>
              </a:rPr>
              <a:t>We need a Functional Visual Assessment</a:t>
            </a:r>
          </a:p>
          <a:p>
            <a:r>
              <a:rPr lang="en-US" sz="3200" dirty="0">
                <a:latin typeface="Arial"/>
                <a:cs typeface="Calibri"/>
              </a:rPr>
              <a:t>We need to determine a Learning Medium</a:t>
            </a:r>
          </a:p>
        </p:txBody>
      </p:sp>
    </p:spTree>
    <p:extLst>
      <p:ext uri="{BB962C8B-B14F-4D97-AF65-F5344CB8AC3E}">
        <p14:creationId xmlns:p14="http://schemas.microsoft.com/office/powerpoint/2010/main" val="129686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8CB8-F432-732B-7B39-A53EAF05DBC1}"/>
              </a:ext>
            </a:extLst>
          </p:cNvPr>
          <p:cNvSpPr>
            <a:spLocks noGrp="1"/>
          </p:cNvSpPr>
          <p:nvPr>
            <p:ph type="title"/>
          </p:nvPr>
        </p:nvSpPr>
        <p:spPr>
          <a:xfrm>
            <a:off x="338090" y="48823"/>
            <a:ext cx="10656276" cy="962148"/>
          </a:xfrm>
        </p:spPr>
        <p:txBody>
          <a:bodyPr/>
          <a:lstStyle/>
          <a:p>
            <a:r>
              <a:rPr lang="en-US">
                <a:cs typeface="Calibri Light"/>
              </a:rPr>
              <a:t>Common Psychometric Tools</a:t>
            </a:r>
            <a:endParaRPr lang="en-US"/>
          </a:p>
        </p:txBody>
      </p:sp>
      <p:sp>
        <p:nvSpPr>
          <p:cNvPr id="3" name="Content Placeholder 2">
            <a:extLst>
              <a:ext uri="{FF2B5EF4-FFF2-40B4-BE49-F238E27FC236}">
                <a16:creationId xmlns:a16="http://schemas.microsoft.com/office/drawing/2014/main" id="{52477C0C-C63D-F14C-EA7B-F9CA261BDF3E}"/>
              </a:ext>
            </a:extLst>
          </p:cNvPr>
          <p:cNvSpPr>
            <a:spLocks noGrp="1"/>
          </p:cNvSpPr>
          <p:nvPr>
            <p:ph idx="1"/>
          </p:nvPr>
        </p:nvSpPr>
        <p:spPr>
          <a:xfrm>
            <a:off x="293409" y="811469"/>
            <a:ext cx="11707371" cy="5066445"/>
          </a:xfrm>
        </p:spPr>
        <p:txBody>
          <a:bodyPr vert="horz" lIns="91440" tIns="45720" rIns="91440" bIns="45720" rtlCol="0" anchor="t">
            <a:noAutofit/>
          </a:bodyPr>
          <a:lstStyle/>
          <a:p>
            <a:r>
              <a:rPr lang="en-US" sz="4800" dirty="0">
                <a:latin typeface="Arial"/>
                <a:cs typeface="Calibri"/>
                <a:hlinkClick r:id="rId2"/>
              </a:rPr>
              <a:t>Differentiated Ability Scale</a:t>
            </a:r>
            <a:r>
              <a:rPr lang="en-US" sz="4800" dirty="0">
                <a:latin typeface="Arial"/>
                <a:cs typeface="Calibri"/>
              </a:rPr>
              <a:t> 2:6</a:t>
            </a:r>
            <a:r>
              <a:rPr lang="en-US" sz="4800" dirty="0">
                <a:latin typeface="Arial"/>
                <a:ea typeface="+mn-lt"/>
                <a:cs typeface="+mn-lt"/>
              </a:rPr>
              <a:t> to 17:11</a:t>
            </a:r>
            <a:endParaRPr lang="en-US" sz="4800" dirty="0">
              <a:latin typeface="Arial"/>
              <a:cs typeface="Calibri"/>
            </a:endParaRPr>
          </a:p>
          <a:p>
            <a:r>
              <a:rPr lang="en-US" sz="4800" dirty="0">
                <a:latin typeface="Arial"/>
                <a:cs typeface="Calibri"/>
                <a:hlinkClick r:id="rId3"/>
              </a:rPr>
              <a:t>WAIS</a:t>
            </a:r>
            <a:r>
              <a:rPr lang="en-US" sz="4800" dirty="0">
                <a:latin typeface="Arial"/>
                <a:cs typeface="Calibri"/>
              </a:rPr>
              <a:t> – Wechsler</a:t>
            </a:r>
            <a:r>
              <a:rPr lang="en-US" sz="4800" dirty="0">
                <a:latin typeface="Arial"/>
                <a:ea typeface="+mn-lt"/>
                <a:cs typeface="+mn-lt"/>
              </a:rPr>
              <a:t> Adult Intelligence Scale®</a:t>
            </a:r>
          </a:p>
          <a:p>
            <a:r>
              <a:rPr lang="en-US" sz="4800" dirty="0">
                <a:latin typeface="Arial"/>
                <a:cs typeface="Calibri"/>
                <a:hlinkClick r:id="rId4"/>
              </a:rPr>
              <a:t>WISC V-</a:t>
            </a:r>
            <a:r>
              <a:rPr lang="en-US" sz="4800" dirty="0">
                <a:latin typeface="Arial"/>
                <a:cs typeface="Calibri"/>
              </a:rPr>
              <a:t> </a:t>
            </a:r>
            <a:r>
              <a:rPr lang="en-US" sz="4800" dirty="0">
                <a:latin typeface="Arial"/>
                <a:ea typeface="+mn-lt"/>
                <a:cs typeface="+mn-lt"/>
              </a:rPr>
              <a:t>Wechsler Intelligence Scale for Children® Fifth Edition </a:t>
            </a:r>
            <a:endParaRPr lang="en-US" sz="3000">
              <a:latin typeface="Arial"/>
              <a:cs typeface="Calibri"/>
            </a:endParaRPr>
          </a:p>
        </p:txBody>
      </p:sp>
    </p:spTree>
    <p:extLst>
      <p:ext uri="{BB962C8B-B14F-4D97-AF65-F5344CB8AC3E}">
        <p14:creationId xmlns:p14="http://schemas.microsoft.com/office/powerpoint/2010/main" val="208791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8CB8-F432-732B-7B39-A53EAF05DBC1}"/>
              </a:ext>
            </a:extLst>
          </p:cNvPr>
          <p:cNvSpPr>
            <a:spLocks noGrp="1"/>
          </p:cNvSpPr>
          <p:nvPr>
            <p:ph type="title"/>
          </p:nvPr>
        </p:nvSpPr>
        <p:spPr>
          <a:xfrm>
            <a:off x="2266462" y="605595"/>
            <a:ext cx="7662705" cy="962148"/>
          </a:xfrm>
        </p:spPr>
        <p:txBody>
          <a:bodyPr>
            <a:normAutofit/>
          </a:bodyPr>
          <a:lstStyle/>
          <a:p>
            <a:r>
              <a:rPr lang="en-US" dirty="0">
                <a:cs typeface="Calibri Light"/>
              </a:rPr>
              <a:t>Common Psychometric Tool 1</a:t>
            </a:r>
            <a:endParaRPr lang="en-US" dirty="0"/>
          </a:p>
        </p:txBody>
      </p:sp>
      <p:sp>
        <p:nvSpPr>
          <p:cNvPr id="3" name="Content Placeholder 2">
            <a:extLst>
              <a:ext uri="{FF2B5EF4-FFF2-40B4-BE49-F238E27FC236}">
                <a16:creationId xmlns:a16="http://schemas.microsoft.com/office/drawing/2014/main" id="{52477C0C-C63D-F14C-EA7B-F9CA261BDF3E}"/>
              </a:ext>
            </a:extLst>
          </p:cNvPr>
          <p:cNvSpPr>
            <a:spLocks noGrp="1"/>
          </p:cNvSpPr>
          <p:nvPr>
            <p:ph idx="1"/>
          </p:nvPr>
        </p:nvSpPr>
        <p:spPr>
          <a:xfrm>
            <a:off x="924781" y="2313697"/>
            <a:ext cx="9867686" cy="1539474"/>
          </a:xfrm>
        </p:spPr>
        <p:txBody>
          <a:bodyPr vert="horz" lIns="91440" tIns="45720" rIns="91440" bIns="45720" rtlCol="0" anchor="t">
            <a:noAutofit/>
          </a:bodyPr>
          <a:lstStyle/>
          <a:p>
            <a:pPr marL="0" indent="0" algn="ctr">
              <a:buNone/>
            </a:pPr>
            <a:r>
              <a:rPr lang="en-US" sz="6000" dirty="0">
                <a:latin typeface="Arial"/>
                <a:cs typeface="Calibri"/>
              </a:rPr>
              <a:t>THE DAS</a:t>
            </a:r>
          </a:p>
          <a:p>
            <a:pPr marL="0" indent="0" algn="ctr">
              <a:buNone/>
            </a:pPr>
            <a:r>
              <a:rPr lang="en-US" sz="6000" dirty="0">
                <a:latin typeface="Arial"/>
                <a:cs typeface="Calibri"/>
                <a:hlinkClick r:id="rId2"/>
              </a:rPr>
              <a:t>Differentiated Ability Scale</a:t>
            </a:r>
            <a:r>
              <a:rPr lang="en-US" sz="6000" dirty="0">
                <a:latin typeface="Arial"/>
                <a:cs typeface="Calibri"/>
              </a:rPr>
              <a:t> 2:6</a:t>
            </a:r>
            <a:r>
              <a:rPr lang="en-US" sz="6000" dirty="0">
                <a:latin typeface="Arial"/>
                <a:ea typeface="+mn-lt"/>
                <a:cs typeface="+mn-lt"/>
              </a:rPr>
              <a:t> to 17:11</a:t>
            </a:r>
            <a:endParaRPr lang="en-US" sz="6000" dirty="0">
              <a:latin typeface="Arial"/>
              <a:cs typeface="Calibri"/>
            </a:endParaRPr>
          </a:p>
          <a:p>
            <a:endParaRPr lang="en-US" sz="3000" dirty="0">
              <a:latin typeface="Arial"/>
              <a:cs typeface="Calibri"/>
            </a:endParaRPr>
          </a:p>
          <a:p>
            <a:pPr marL="0" indent="0">
              <a:buNone/>
            </a:pPr>
            <a:endParaRPr lang="en-US" sz="3000" dirty="0">
              <a:latin typeface="Arial"/>
              <a:ea typeface="+mn-lt"/>
              <a:cs typeface="+mn-lt"/>
            </a:endParaRPr>
          </a:p>
          <a:p>
            <a:endParaRPr lang="en-US" sz="3000">
              <a:latin typeface="Arial"/>
              <a:ea typeface="+mn-lt"/>
              <a:cs typeface="Arial"/>
            </a:endParaRPr>
          </a:p>
        </p:txBody>
      </p:sp>
    </p:spTree>
    <p:extLst>
      <p:ext uri="{BB962C8B-B14F-4D97-AF65-F5344CB8AC3E}">
        <p14:creationId xmlns:p14="http://schemas.microsoft.com/office/powerpoint/2010/main" val="3289367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Table 5">
            <a:extLst>
              <a:ext uri="{FF2B5EF4-FFF2-40B4-BE49-F238E27FC236}">
                <a16:creationId xmlns:a16="http://schemas.microsoft.com/office/drawing/2014/main" id="{D978CFCC-037C-71E0-8D56-A203E69F2A86}"/>
              </a:ext>
            </a:extLst>
          </p:cNvPr>
          <p:cNvGraphicFramePr>
            <a:graphicFrameLocks noGrp="1"/>
          </p:cNvGraphicFramePr>
          <p:nvPr>
            <p:extLst>
              <p:ext uri="{D42A27DB-BD31-4B8C-83A1-F6EECF244321}">
                <p14:modId xmlns:p14="http://schemas.microsoft.com/office/powerpoint/2010/main" val="2164501912"/>
              </p:ext>
            </p:extLst>
          </p:nvPr>
        </p:nvGraphicFramePr>
        <p:xfrm>
          <a:off x="3782121" y="-18585"/>
          <a:ext cx="8428443" cy="6895076"/>
        </p:xfrm>
        <a:graphic>
          <a:graphicData uri="http://schemas.openxmlformats.org/drawingml/2006/table">
            <a:tbl>
              <a:tblPr firstRow="1" bandRow="1">
                <a:tableStyleId>{5C22544A-7EE6-4342-B048-85BDC9FD1C3A}</a:tableStyleId>
              </a:tblPr>
              <a:tblGrid>
                <a:gridCol w="8428443">
                  <a:extLst>
                    <a:ext uri="{9D8B030D-6E8A-4147-A177-3AD203B41FA5}">
                      <a16:colId xmlns:a16="http://schemas.microsoft.com/office/drawing/2014/main" val="1296958592"/>
                    </a:ext>
                  </a:extLst>
                </a:gridCol>
              </a:tblGrid>
              <a:tr h="1239987">
                <a:tc>
                  <a:txBody>
                    <a:bodyPr/>
                    <a:lstStyle/>
                    <a:p>
                      <a:pPr lvl="0" algn="ctr">
                        <a:buNone/>
                      </a:pPr>
                      <a:r>
                        <a:rPr lang="en-US" sz="2800" b="1">
                          <a:effectLst/>
                          <a:latin typeface="Arial"/>
                        </a:rPr>
                        <a:t>Special Nonverbal Composite</a:t>
                      </a:r>
                      <a:endParaRPr lang="en-US" sz="2800" b="1">
                        <a:latin typeface="Arial"/>
                      </a:endParaRPr>
                    </a:p>
                  </a:txBody>
                  <a:tcPr marL="88781" marR="88781" marT="44390" marB="44390" anchor="ctr"/>
                </a:tc>
                <a:extLst>
                  <a:ext uri="{0D108BD9-81ED-4DB2-BD59-A6C34878D82A}">
                    <a16:rowId xmlns:a16="http://schemas.microsoft.com/office/drawing/2014/main" val="2821727128"/>
                  </a:ext>
                </a:extLst>
              </a:tr>
              <a:tr h="2226340">
                <a:tc>
                  <a:txBody>
                    <a:bodyPr/>
                    <a:lstStyle/>
                    <a:p>
                      <a:pPr lvl="0">
                        <a:buNone/>
                      </a:pPr>
                      <a:r>
                        <a:rPr lang="en-US" sz="2800" b="0" i="0" u="none" strike="noStrike" noProof="0">
                          <a:effectLst/>
                          <a:latin typeface="Arial"/>
                        </a:rPr>
                        <a:t>Ages 2:6-3:6 : Block Building; Picture Similarities</a:t>
                      </a:r>
                    </a:p>
                  </a:txBody>
                  <a:tcPr marL="88781" marR="88781" marT="44390" marB="44390" anchor="ctr"/>
                </a:tc>
                <a:extLst>
                  <a:ext uri="{0D108BD9-81ED-4DB2-BD59-A6C34878D82A}">
                    <a16:rowId xmlns:a16="http://schemas.microsoft.com/office/drawing/2014/main" val="2255281696"/>
                  </a:ext>
                </a:extLst>
              </a:tr>
              <a:tr h="1719072">
                <a:tc>
                  <a:txBody>
                    <a:bodyPr/>
                    <a:lstStyle/>
                    <a:p>
                      <a:pPr lvl="0">
                        <a:buNone/>
                      </a:pPr>
                      <a:r>
                        <a:rPr lang="en-US" sz="2800" b="0">
                          <a:effectLst/>
                          <a:latin typeface="Arial"/>
                        </a:rPr>
                        <a:t>Ages 3:6 –5:11: Copying, Pattern Construction; Pattern Similarities</a:t>
                      </a:r>
                    </a:p>
                  </a:txBody>
                  <a:tcPr marL="88781" marR="88781" marT="44390" marB="44390" anchor="ctr"/>
                </a:tc>
                <a:extLst>
                  <a:ext uri="{0D108BD9-81ED-4DB2-BD59-A6C34878D82A}">
                    <a16:rowId xmlns:a16="http://schemas.microsoft.com/office/drawing/2014/main" val="10642359"/>
                  </a:ext>
                </a:extLst>
              </a:tr>
              <a:tr h="1709677">
                <a:tc>
                  <a:txBody>
                    <a:bodyPr/>
                    <a:lstStyle/>
                    <a:p>
                      <a:pPr lvl="0">
                        <a:buNone/>
                      </a:pPr>
                      <a:r>
                        <a:rPr lang="en-US" sz="2800" b="0">
                          <a:effectLst/>
                          <a:latin typeface="Arial"/>
                        </a:rPr>
                        <a:t>Ages 6:00-17:11- Pattern Construction; Design Recall; Matrices; Sequential &amp; Quantitative Reasoning</a:t>
                      </a:r>
                    </a:p>
                  </a:txBody>
                  <a:tcPr marL="88781" marR="88781" marT="44390" marB="44390" anchor="ctr"/>
                </a:tc>
                <a:extLst>
                  <a:ext uri="{0D108BD9-81ED-4DB2-BD59-A6C34878D82A}">
                    <a16:rowId xmlns:a16="http://schemas.microsoft.com/office/drawing/2014/main" val="1730453841"/>
                  </a:ext>
                </a:extLst>
              </a:tr>
            </a:tbl>
          </a:graphicData>
        </a:graphic>
      </p:graphicFrame>
      <p:sp>
        <p:nvSpPr>
          <p:cNvPr id="4" name="Title 1">
            <a:extLst>
              <a:ext uri="{FF2B5EF4-FFF2-40B4-BE49-F238E27FC236}">
                <a16:creationId xmlns:a16="http://schemas.microsoft.com/office/drawing/2014/main" id="{644324A2-9444-6992-54F3-3F3A660E4816}"/>
              </a:ext>
            </a:extLst>
          </p:cNvPr>
          <p:cNvSpPr txBox="1">
            <a:spLocks/>
          </p:cNvSpPr>
          <p:nvPr/>
        </p:nvSpPr>
        <p:spPr>
          <a:xfrm>
            <a:off x="261470" y="950260"/>
            <a:ext cx="3477848" cy="368351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bg1"/>
                </a:solidFill>
                <a:latin typeface="Arial"/>
                <a:cs typeface="Calibri Light"/>
              </a:rPr>
              <a:t>DAS</a:t>
            </a:r>
            <a:br>
              <a:rPr lang="en-US" sz="4000">
                <a:latin typeface="Arial"/>
                <a:cs typeface="Calibri Light"/>
              </a:rPr>
            </a:br>
            <a:r>
              <a:rPr lang="en-US" sz="4000">
                <a:solidFill>
                  <a:schemeClr val="bg1"/>
                </a:solidFill>
                <a:latin typeface="Arial"/>
                <a:ea typeface="+mj-lt"/>
                <a:cs typeface="+mj-lt"/>
              </a:rPr>
              <a:t>Differentiated Ability Scale</a:t>
            </a:r>
          </a:p>
          <a:p>
            <a:endParaRPr lang="en-US" sz="4000">
              <a:solidFill>
                <a:schemeClr val="bg1"/>
              </a:solidFill>
              <a:latin typeface="Arial"/>
              <a:ea typeface="+mj-lt"/>
              <a:cs typeface="+mj-lt"/>
            </a:endParaRPr>
          </a:p>
          <a:p>
            <a:r>
              <a:rPr lang="en-US" sz="2800">
                <a:solidFill>
                  <a:schemeClr val="bg1"/>
                </a:solidFill>
                <a:latin typeface="Arial"/>
                <a:ea typeface="+mj-lt"/>
                <a:cs typeface="+mj-lt"/>
              </a:rPr>
              <a:t>2 years: 6  months  - 17 years: 11 months</a:t>
            </a:r>
            <a:endParaRPr lang="en-US" sz="2800">
              <a:solidFill>
                <a:schemeClr val="bg1"/>
              </a:solidFill>
              <a:latin typeface="Arial"/>
              <a:cs typeface="Calibri Light"/>
            </a:endParaRPr>
          </a:p>
        </p:txBody>
      </p:sp>
    </p:spTree>
    <p:extLst>
      <p:ext uri="{BB962C8B-B14F-4D97-AF65-F5344CB8AC3E}">
        <p14:creationId xmlns:p14="http://schemas.microsoft.com/office/powerpoint/2010/main" val="2782625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39</Slides>
  <Notes>0</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DAKOTAS AER CONFERENCE  O&amp;M Intersections with Intelligence Testing</vt:lpstr>
      <vt:lpstr>LEARNING OBJECTIVES</vt:lpstr>
      <vt:lpstr>PURPOSE OF O&amp;M</vt:lpstr>
      <vt:lpstr>Psychometry/ Psychometrics</vt:lpstr>
      <vt:lpstr>National Association of Psychometrist (NAP)</vt:lpstr>
      <vt:lpstr>Before we begin... What does it mean when:</vt:lpstr>
      <vt:lpstr>Common Psychometric Tools</vt:lpstr>
      <vt:lpstr>Common Psychometric Tool 1</vt:lpstr>
      <vt:lpstr>PowerPoint Presentation</vt:lpstr>
      <vt:lpstr>What other intersections can you think of...</vt:lpstr>
      <vt:lpstr>What other intersections can you think of...</vt:lpstr>
      <vt:lpstr>PowerPoint Presentation</vt:lpstr>
      <vt:lpstr>PowerPoint Presentation</vt:lpstr>
      <vt:lpstr>Common Psychometric Tool 2</vt:lpstr>
      <vt:lpstr>WAIS  Wechsler Adult Intelligence Scale® 16 - 90 year-olds</vt:lpstr>
      <vt:lpstr>What other intersections can you think of...</vt:lpstr>
      <vt:lpstr>What other intersections can you think of...</vt:lpstr>
      <vt:lpstr>Common Psychometric Tool 3</vt:lpstr>
      <vt:lpstr>WISC-V Wechsler Intelligence Scale for Children 6-16 year-olds</vt:lpstr>
      <vt:lpstr>What other intersections can you think of...</vt:lpstr>
      <vt:lpstr>What other intersections can you think of...</vt:lpstr>
      <vt:lpstr>PowerPoint Presentation</vt:lpstr>
      <vt:lpstr>AREAS OF O&amp;M THAT SEEM TO HAVE A HIGH CORRELATION WITH HIGHER IQ SCORES </vt:lpstr>
      <vt:lpstr>AREAS OF O&amp;M THAT SEEM TO HAVE A HIGH CORRELATION WITH HIGHER IQ SCORES </vt:lpstr>
      <vt:lpstr>AREAS OF O&amp;M THAT SEEM TO HAVE A HIGH CORRELATION WITH HIGHER IQ SCORES </vt:lpstr>
      <vt:lpstr>AREAS OF O&amp;M THAT SEEM TO HAVE A HIGH CORRELATION WITH HIGHER IQ SCORES </vt:lpstr>
      <vt:lpstr>AREAS OF O&amp;M THAT SEEM TO HAVE A HIGH CORRELATION WITH HIGHER IQ SCORES </vt:lpstr>
      <vt:lpstr>USEFUL TOOLS </vt:lpstr>
      <vt:lpstr>USEFUL TOOLS </vt:lpstr>
      <vt:lpstr>USEFUL TOOLS – American Printing House </vt:lpstr>
      <vt:lpstr>USEFUL TOOLS – American Printing House </vt:lpstr>
      <vt:lpstr>USEFUL TOOLS – Objective ED</vt:lpstr>
      <vt:lpstr>USEFUL TOOLS – American Printing House</vt:lpstr>
      <vt:lpstr>USEFUL TOOLS – American Printing House</vt:lpstr>
      <vt:lpstr>QUESTIONS &amp; DISCUSSIONS</vt:lpstr>
      <vt:lpstr>References</vt:lpstr>
      <vt:lpstr>References</vt:lpstr>
      <vt:lpstr>References</vt:lpstr>
      <vt:lpstr>THANK YOU 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273</cp:revision>
  <dcterms:created xsi:type="dcterms:W3CDTF">2022-12-18T01:10:11Z</dcterms:created>
  <dcterms:modified xsi:type="dcterms:W3CDTF">2023-10-12T19:32:37Z</dcterms:modified>
</cp:coreProperties>
</file>